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2" r:id="rId2"/>
    <p:sldId id="256" r:id="rId3"/>
    <p:sldId id="257" r:id="rId4"/>
    <p:sldId id="309" r:id="rId5"/>
    <p:sldId id="258" r:id="rId6"/>
    <p:sldId id="260" r:id="rId7"/>
    <p:sldId id="261" r:id="rId8"/>
    <p:sldId id="262" r:id="rId9"/>
    <p:sldId id="263" r:id="rId10"/>
    <p:sldId id="259" r:id="rId11"/>
    <p:sldId id="265" r:id="rId12"/>
    <p:sldId id="267" r:id="rId13"/>
    <p:sldId id="266" r:id="rId14"/>
    <p:sldId id="264" r:id="rId15"/>
    <p:sldId id="269" r:id="rId16"/>
    <p:sldId id="270" r:id="rId17"/>
    <p:sldId id="271" r:id="rId18"/>
    <p:sldId id="268" r:id="rId19"/>
    <p:sldId id="273" r:id="rId20"/>
    <p:sldId id="274" r:id="rId21"/>
    <p:sldId id="275" r:id="rId22"/>
    <p:sldId id="276" r:id="rId23"/>
    <p:sldId id="272" r:id="rId24"/>
    <p:sldId id="278" r:id="rId25"/>
    <p:sldId id="310" r:id="rId26"/>
    <p:sldId id="277" r:id="rId27"/>
    <p:sldId id="280" r:id="rId28"/>
    <p:sldId id="281" r:id="rId29"/>
    <p:sldId id="282" r:id="rId30"/>
    <p:sldId id="283" r:id="rId31"/>
    <p:sldId id="284" r:id="rId32"/>
    <p:sldId id="285" r:id="rId33"/>
    <p:sldId id="287" r:id="rId34"/>
    <p:sldId id="289" r:id="rId35"/>
    <p:sldId id="290" r:id="rId36"/>
    <p:sldId id="291" r:id="rId37"/>
    <p:sldId id="292" r:id="rId38"/>
    <p:sldId id="293" r:id="rId39"/>
    <p:sldId id="297" r:id="rId40"/>
    <p:sldId id="298" r:id="rId41"/>
    <p:sldId id="294" r:id="rId42"/>
    <p:sldId id="295" r:id="rId43"/>
    <p:sldId id="296" r:id="rId44"/>
    <p:sldId id="299" r:id="rId45"/>
    <p:sldId id="300" r:id="rId46"/>
    <p:sldId id="302" r:id="rId47"/>
    <p:sldId id="303" r:id="rId48"/>
    <p:sldId id="304" r:id="rId49"/>
    <p:sldId id="311" r:id="rId50"/>
    <p:sldId id="305" r:id="rId51"/>
    <p:sldId id="306" r:id="rId52"/>
    <p:sldId id="307" r:id="rId53"/>
    <p:sldId id="308" r:id="rId54"/>
    <p:sldId id="279"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8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D489-ECE6-48C0-A391-823B1D7005BB}" type="datetimeFigureOut">
              <a:rPr lang="tr-TR" smtClean="0"/>
              <a:t>1.06.2018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0897D-F826-4BAA-96F3-45F303D77011}" type="slidenum">
              <a:rPr lang="tr-TR" smtClean="0"/>
              <a:t>‹#›</a:t>
            </a:fld>
            <a:endParaRPr lang="tr-TR"/>
          </a:p>
        </p:txBody>
      </p:sp>
    </p:spTree>
    <p:extLst>
      <p:ext uri="{BB962C8B-B14F-4D97-AF65-F5344CB8AC3E}">
        <p14:creationId xmlns:p14="http://schemas.microsoft.com/office/powerpoint/2010/main" val="27437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Tree>
    <p:extLst>
      <p:ext uri="{BB962C8B-B14F-4D97-AF65-F5344CB8AC3E}">
        <p14:creationId xmlns:p14="http://schemas.microsoft.com/office/powerpoint/2010/main" val="1355991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3108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949431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13606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5A05C7-612E-4AF3-9EF8-62F96B6B72C4}" type="datetimeFigureOut">
              <a:rPr lang="tr-TR" smtClean="0"/>
              <a:t>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98243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5A05C7-612E-4AF3-9EF8-62F96B6B72C4}" type="datetimeFigureOut">
              <a:rPr lang="tr-TR" smtClean="0"/>
              <a:t>1.06.2018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30026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5A05C7-612E-4AF3-9EF8-62F96B6B72C4}" type="datetimeFigureOut">
              <a:rPr lang="tr-TR" smtClean="0"/>
              <a:t>1.06.2018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136039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5A05C7-612E-4AF3-9EF8-62F96B6B72C4}" type="datetimeFigureOut">
              <a:rPr lang="tr-TR" smtClean="0"/>
              <a:t>1.06.2018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105183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5A05C7-612E-4AF3-9EF8-62F96B6B72C4}" type="datetimeFigureOut">
              <a:rPr lang="tr-TR" smtClean="0"/>
              <a:t>1.06.2018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300061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5A05C7-612E-4AF3-9EF8-62F96B6B72C4}" type="datetimeFigureOut">
              <a:rPr lang="tr-TR" smtClean="0"/>
              <a:t>1.06.2018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275220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79400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5A05C7-612E-4AF3-9EF8-62F96B6B72C4}" type="datetimeFigureOut">
              <a:rPr lang="tr-TR" smtClean="0"/>
              <a:t>1.06.2018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6D2DE1-DA87-46BF-988B-0BEE86D129AF}" type="slidenum">
              <a:rPr lang="tr-TR" smtClean="0"/>
              <a:t>‹#›</a:t>
            </a:fld>
            <a:endParaRPr lang="tr-TR"/>
          </a:p>
        </p:txBody>
      </p:sp>
    </p:spTree>
    <p:extLst>
      <p:ext uri="{BB962C8B-B14F-4D97-AF65-F5344CB8AC3E}">
        <p14:creationId xmlns:p14="http://schemas.microsoft.com/office/powerpoint/2010/main" val="4200599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5A05C7-612E-4AF3-9EF8-62F96B6B72C4}" type="datetimeFigureOut">
              <a:rPr lang="tr-TR" smtClean="0"/>
              <a:t>1.06.2018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6D2DE1-DA87-46BF-988B-0BEE86D129AF}" type="slidenum">
              <a:rPr lang="tr-TR" smtClean="0"/>
              <a:t>‹#›</a:t>
            </a:fld>
            <a:endParaRPr lang="tr-TR"/>
          </a:p>
        </p:txBody>
      </p:sp>
    </p:spTree>
    <p:extLst>
      <p:ext uri="{BB962C8B-B14F-4D97-AF65-F5344CB8AC3E}">
        <p14:creationId xmlns:p14="http://schemas.microsoft.com/office/powerpoint/2010/main" val="2950223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val="0"/>
              </a:ext>
            </a:extLst>
          </a:blip>
          <a:srcRect t="6745" b="34787"/>
          <a:stretch/>
        </p:blipFill>
        <p:spPr>
          <a:xfrm>
            <a:off x="4633933" y="14990"/>
            <a:ext cx="2924135" cy="1709685"/>
          </a:xfrm>
          <a:prstGeom prst="rect">
            <a:avLst/>
          </a:prstGeom>
          <a:effectLst>
            <a:glow rad="101600">
              <a:schemeClr val="tx1">
                <a:alpha val="60000"/>
              </a:schemeClr>
            </a:glow>
            <a:outerShdw blurRad="50800" dist="38100" dir="5400000" algn="t" rotWithShape="0">
              <a:prstClr val="black">
                <a:alpha val="40000"/>
              </a:prstClr>
            </a:outerShdw>
          </a:effectLst>
        </p:spPr>
      </p:pic>
      <p:sp>
        <p:nvSpPr>
          <p:cNvPr id="11" name="Dikdörtgen 10"/>
          <p:cNvSpPr/>
          <p:nvPr/>
        </p:nvSpPr>
        <p:spPr>
          <a:xfrm>
            <a:off x="0" y="1724675"/>
            <a:ext cx="12192000" cy="646331"/>
          </a:xfrm>
          <a:prstGeom prst="rect">
            <a:avLst/>
          </a:prstGeom>
          <a:noFill/>
        </p:spPr>
        <p:txBody>
          <a:bodyPr wrap="square" lIns="91440" tIns="45720" rIns="91440" bIns="45720">
            <a:spAutoFit/>
          </a:bodyPr>
          <a:lstStyle/>
          <a:p>
            <a:pPr algn="ctr"/>
            <a:r>
              <a:rPr lang="tr-TR" sz="3600" dirty="0" smtClean="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Konya İl Milli Eğitim Müdürlüğü</a:t>
            </a:r>
            <a:endParaRPr lang="tr-TR" sz="3200" dirty="0">
              <a:ln w="0"/>
              <a:solidFill>
                <a:schemeClr val="bg1"/>
              </a:solidFill>
              <a:effectLst>
                <a:glow rad="101600">
                  <a:schemeClr val="tx1">
                    <a:alpha val="60000"/>
                  </a:schemeClr>
                </a:glow>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14" name="Dikdörtgen 13"/>
          <p:cNvSpPr/>
          <p:nvPr/>
        </p:nvSpPr>
        <p:spPr>
          <a:xfrm>
            <a:off x="0" y="2653823"/>
            <a:ext cx="12192000" cy="3293209"/>
          </a:xfrm>
          <a:prstGeom prst="rect">
            <a:avLst/>
          </a:prstGeom>
          <a:noFill/>
        </p:spPr>
        <p:txBody>
          <a:bodyPr wrap="square" lIns="91440" tIns="45720" rIns="91440" bIns="45720">
            <a:spAutoFit/>
          </a:bodyPr>
          <a:lstStyle/>
          <a:p>
            <a:pPr algn="ctr"/>
            <a:r>
              <a:rPr lang="tr-TR" sz="3200" dirty="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rPr>
              <a:t>Sınavla Öğrenci Alan Ortaöğretim Kurumlarına İlişkin Merkezi Sınavı </a:t>
            </a:r>
            <a:endParaRPr lang="tr-TR" sz="3200" dirty="0" smtClean="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3200" dirty="0" smtClean="0">
              <a:ln w="0"/>
              <a:solidFill>
                <a:srgbClr val="00FF00"/>
              </a:solidFill>
              <a:effectLst>
                <a:glow rad="101600">
                  <a:schemeClr val="tx1">
                    <a:alpha val="60000"/>
                  </a:schemeClr>
                </a:glow>
                <a:outerShdw blurRad="50800" dist="38100" dir="5400000" algn="t" rotWithShape="0">
                  <a:prstClr val="black">
                    <a:alpha val="40000"/>
                  </a:prstClr>
                </a:outerShdw>
              </a:effectLst>
              <a:latin typeface="Bookman Old Style" panose="02050604050505020204" pitchFamily="18" charset="0"/>
            </a:endParaRPr>
          </a:p>
          <a:p>
            <a:pPr algn="ctr"/>
            <a:endParaRPr lang="tr-TR" sz="2800" dirty="0" smtClean="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endParaRPr lang="tr-TR" sz="2800" dirty="0">
              <a:ln w="0"/>
              <a:solidFill>
                <a:schemeClr val="bg1"/>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a:p>
            <a:pPr algn="ctr"/>
            <a:r>
              <a:rPr lang="tr-TR" sz="2800" smtClean="0">
                <a:ln w="0"/>
                <a:solidFill>
                  <a:srgbClr val="00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02 </a:t>
            </a:r>
            <a:r>
              <a:rPr lang="tr-TR" sz="2800" dirty="0" smtClean="0">
                <a:ln w="0"/>
                <a:solidFill>
                  <a:srgbClr val="00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rPr>
              <a:t>Haziran 2018</a:t>
            </a:r>
            <a:endParaRPr lang="tr-TR" sz="2800" dirty="0">
              <a:ln w="0"/>
              <a:solidFill>
                <a:srgbClr val="00FF00"/>
              </a:solidFill>
              <a:effectLst>
                <a:glow rad="101600">
                  <a:schemeClr val="tx1">
                    <a:alpha val="60000"/>
                  </a:schemeClr>
                </a:glow>
                <a:outerShdw blurRad="50800" dist="38100" dir="5400000" algn="t" rotWithShape="0">
                  <a:prstClr val="black">
                    <a:alpha val="40000"/>
                  </a:prstClr>
                </a:outerShdw>
                <a:reflection blurRad="6350" stA="50000" endA="300" endPos="50000" dist="60007" dir="5400000" sy="-100000" algn="bl" rotWithShape="0"/>
              </a:effectLst>
              <a:latin typeface="Bookman Old Style" panose="02050604050505020204" pitchFamily="18" charset="0"/>
            </a:endParaRPr>
          </a:p>
        </p:txBody>
      </p:sp>
      <p:sp>
        <p:nvSpPr>
          <p:cNvPr id="3" name="Slayt Numarası Yer Tutucusu 2"/>
          <p:cNvSpPr>
            <a:spLocks noGrp="1"/>
          </p:cNvSpPr>
          <p:nvPr>
            <p:ph type="sldNum" sz="quarter" idx="12"/>
          </p:nvPr>
        </p:nvSpPr>
        <p:spPr/>
        <p:txBody>
          <a:bodyPr/>
          <a:lstStyle/>
          <a:p>
            <a:fld id="{07BA4387-5B25-43A8-BC95-FD417D7D2F56}" type="slidenum">
              <a:rPr lang="tr-TR" smtClean="0"/>
              <a:t>1</a:t>
            </a:fld>
            <a:endParaRPr lang="tr-TR" dirty="0"/>
          </a:p>
        </p:txBody>
      </p:sp>
    </p:spTree>
    <p:extLst>
      <p:ext uri="{BB962C8B-B14F-4D97-AF65-F5344CB8AC3E}">
        <p14:creationId xmlns:p14="http://schemas.microsoft.com/office/powerpoint/2010/main" val="2062223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yedek salonda sınava girmesi uygun görülen öğrenciler için yeni bir sınav giriş belgesi düzenlenmeyecek olup bu öğrencilerin kimlik bilgileri e-okuldan aldıkları sınav giriş belgesinden kontrol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girecek öğrencilerin cevap kâğıtlarına aday bilgilerini yazmaları ve T.C. kimlik numaralarını ilgili bölüme kodlamaları gerekmektedir.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48237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9" name="Dikdörtgen 8"/>
          <p:cNvSpPr/>
          <p:nvPr/>
        </p:nvSpPr>
        <p:spPr>
          <a:xfrm>
            <a:off x="617518" y="1594811"/>
            <a:ext cx="10937174" cy="130516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yedek olarak sınava katılan öğrencilerin geçerli kimlik belgesinin fotokopisi salon yoklama listesine eklenecektir.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55348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 başkanı, bölge sınav yürütme komisyonunun sınavla ilgili yapacağı toplantıya katılır.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görevlilerinin sınav salonlarına cep telefonu ile girmeleri yasaktır, salon görevlilerinin cep telefonu ve benzeri iletişim araçları ile sınav salonlarına girmesini engeller. Sınav öncesinde yapılacak toplantılarda bu hususu özellikle belirtir.</a:t>
            </a:r>
          </a:p>
        </p:txBody>
      </p:sp>
    </p:spTree>
    <p:extLst>
      <p:ext uri="{BB962C8B-B14F-4D97-AF65-F5344CB8AC3E}">
        <p14:creationId xmlns:p14="http://schemas.microsoft.com/office/powerpoint/2010/main" val="264051638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Bakanlığın gönderdiği sınav oturma planı doğrultusunda numaralandırarak sınavdan 1 (bir) gün önce hazır duruma gelmesini sağlar ve sınav süresince salonları kontrol eder.</a:t>
            </a:r>
          </a:p>
        </p:txBody>
      </p:sp>
    </p:spTree>
    <p:extLst>
      <p:ext uri="{BB962C8B-B14F-4D97-AF65-F5344CB8AC3E}">
        <p14:creationId xmlns:p14="http://schemas.microsoft.com/office/powerpoint/2010/main" val="101644308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7" name="Yuvarlatılmış Dikdörtgen 6"/>
          <p:cNvSpPr/>
          <p:nvPr/>
        </p:nvSpPr>
        <p:spPr>
          <a:xfrm>
            <a:off x="4402795" y="2095965"/>
            <a:ext cx="7539824" cy="2545329"/>
          </a:xfrm>
          <a:prstGeom prst="roundRect">
            <a:avLst>
              <a:gd name="adj" fmla="val 3328"/>
            </a:avLst>
          </a:prstGeom>
          <a:solidFill>
            <a:srgbClr val="FFFFFF"/>
          </a:solidFill>
          <a:ln>
            <a:noFill/>
          </a:ln>
          <a:effectLst>
            <a:innerShdw blurRad="114300">
              <a:prstClr val="black"/>
            </a:innerShdw>
          </a:effectLst>
        </p:spPr>
        <p:txBody>
          <a:bodyPr wrap="square" lIns="91440" tIns="45720" rIns="91440" bIns="45720">
            <a:spAutoFit/>
          </a:bodyPr>
          <a:lstStyle/>
          <a:p>
            <a:pPr algn="just">
              <a:lnSpc>
                <a:spcPct val="114000"/>
              </a:lnSpc>
              <a:spcAft>
                <a:spcPts val="1200"/>
              </a:spcAft>
            </a:pPr>
            <a:r>
              <a:rPr lang="tr-TR" sz="3500" dirty="0">
                <a:ln w="0"/>
                <a:latin typeface="Times New Roman" panose="02020603050405020304" pitchFamily="18" charset="0"/>
                <a:cs typeface="Times New Roman" panose="02020603050405020304" pitchFamily="18" charset="0"/>
              </a:rPr>
              <a:t>	</a:t>
            </a:r>
            <a:r>
              <a:rPr lang="tr-TR" sz="3500" dirty="0">
                <a:ln w="0"/>
                <a:latin typeface="Arial" panose="020B0604020202020204" pitchFamily="34" charset="0"/>
                <a:cs typeface="Arial" panose="020B0604020202020204" pitchFamily="34" charset="0"/>
              </a:rPr>
              <a:t>Öğretmen kürsüsünün önünden başlamak üzere oturma planına göre «S» şeklinde adayların masalarına sıra numaraları yazılır.</a:t>
            </a:r>
          </a:p>
        </p:txBody>
      </p:sp>
      <p:pic>
        <p:nvPicPr>
          <p:cNvPr id="10" name="Resim 9"/>
          <p:cNvPicPr>
            <a:picLocks noChangeAspect="1"/>
          </p:cNvPicPr>
          <p:nvPr/>
        </p:nvPicPr>
        <p:blipFill rotWithShape="1">
          <a:blip r:embed="rId4">
            <a:extLst>
              <a:ext uri="{28A0092B-C50C-407E-A947-70E740481C1C}">
                <a14:useLocalDpi xmlns:a14="http://schemas.microsoft.com/office/drawing/2010/main" val="0"/>
              </a:ext>
            </a:extLst>
          </a:blip>
          <a:srcRect l="-1" r="57337"/>
          <a:stretch/>
        </p:blipFill>
        <p:spPr>
          <a:xfrm>
            <a:off x="1023582" y="1699254"/>
            <a:ext cx="1055187" cy="1220237"/>
          </a:xfrm>
          <a:prstGeom prst="rect">
            <a:avLst/>
          </a:prstGeom>
          <a:effectLst>
            <a:outerShdw blurRad="50800" dist="38100" algn="l" rotWithShape="0">
              <a:prstClr val="black">
                <a:alpha val="40000"/>
              </a:prstClr>
            </a:outerShdw>
          </a:effectLst>
        </p:spPr>
      </p:pic>
      <p:grpSp>
        <p:nvGrpSpPr>
          <p:cNvPr id="11" name="Grup 10"/>
          <p:cNvGrpSpPr/>
          <p:nvPr/>
        </p:nvGrpSpPr>
        <p:grpSpPr>
          <a:xfrm>
            <a:off x="1120653" y="2919491"/>
            <a:ext cx="861045" cy="646331"/>
            <a:chOff x="1120653" y="2919491"/>
            <a:chExt cx="861045" cy="646331"/>
          </a:xfrm>
        </p:grpSpPr>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3" name="Dikdörtgen 1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4" name="Grup 13"/>
          <p:cNvGrpSpPr/>
          <p:nvPr/>
        </p:nvGrpSpPr>
        <p:grpSpPr>
          <a:xfrm>
            <a:off x="1120653" y="3577199"/>
            <a:ext cx="861045" cy="646331"/>
            <a:chOff x="1120653" y="2919491"/>
            <a:chExt cx="861045" cy="646331"/>
          </a:xfrm>
        </p:grpSpPr>
        <p:pic>
          <p:nvPicPr>
            <p:cNvPr id="15" name="Resim 1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16" name="Dikdörtgen 1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17" name="Grup 16"/>
          <p:cNvGrpSpPr/>
          <p:nvPr/>
        </p:nvGrpSpPr>
        <p:grpSpPr>
          <a:xfrm>
            <a:off x="1120653" y="4268843"/>
            <a:ext cx="861045" cy="646331"/>
            <a:chOff x="1120653" y="2919491"/>
            <a:chExt cx="861045" cy="646331"/>
          </a:xfrm>
        </p:grpSpPr>
        <p:pic>
          <p:nvPicPr>
            <p:cNvPr id="18" name="Resim 1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0" name="Dikdörtgen 19"/>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3</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1" name="Grup 20"/>
          <p:cNvGrpSpPr/>
          <p:nvPr/>
        </p:nvGrpSpPr>
        <p:grpSpPr>
          <a:xfrm>
            <a:off x="1120653" y="4949494"/>
            <a:ext cx="861045" cy="646331"/>
            <a:chOff x="1120653" y="2919491"/>
            <a:chExt cx="861045" cy="646331"/>
          </a:xfrm>
        </p:grpSpPr>
        <p:pic>
          <p:nvPicPr>
            <p:cNvPr id="22" name="Resim 21"/>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3" name="Dikdörtgen 22"/>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4</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4" name="Grup 23"/>
          <p:cNvGrpSpPr/>
          <p:nvPr/>
        </p:nvGrpSpPr>
        <p:grpSpPr>
          <a:xfrm>
            <a:off x="2146225" y="2919491"/>
            <a:ext cx="861045" cy="646331"/>
            <a:chOff x="1120653" y="2919491"/>
            <a:chExt cx="861045" cy="646331"/>
          </a:xfrm>
        </p:grpSpPr>
        <p:pic>
          <p:nvPicPr>
            <p:cNvPr id="25" name="Resim 24"/>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6" name="Dikdörtgen 25"/>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8</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27" name="Grup 26"/>
          <p:cNvGrpSpPr/>
          <p:nvPr/>
        </p:nvGrpSpPr>
        <p:grpSpPr>
          <a:xfrm>
            <a:off x="2146225" y="3577199"/>
            <a:ext cx="861045" cy="646331"/>
            <a:chOff x="1120653" y="2919491"/>
            <a:chExt cx="861045" cy="646331"/>
          </a:xfrm>
        </p:grpSpPr>
        <p:pic>
          <p:nvPicPr>
            <p:cNvPr id="28" name="Resim 27"/>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29" name="Dikdörtgen 28"/>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7</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0" name="Grup 29"/>
          <p:cNvGrpSpPr/>
          <p:nvPr/>
        </p:nvGrpSpPr>
        <p:grpSpPr>
          <a:xfrm>
            <a:off x="2146225" y="4268843"/>
            <a:ext cx="861045" cy="646331"/>
            <a:chOff x="1120653" y="2919491"/>
            <a:chExt cx="861045" cy="646331"/>
          </a:xfrm>
        </p:grpSpPr>
        <p:pic>
          <p:nvPicPr>
            <p:cNvPr id="31" name="Resim 30"/>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2" name="Dikdörtgen 31"/>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6</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3" name="Grup 32"/>
          <p:cNvGrpSpPr/>
          <p:nvPr/>
        </p:nvGrpSpPr>
        <p:grpSpPr>
          <a:xfrm>
            <a:off x="2146225" y="4949494"/>
            <a:ext cx="861045" cy="646331"/>
            <a:chOff x="1120653" y="2919491"/>
            <a:chExt cx="861045" cy="646331"/>
          </a:xfrm>
        </p:grpSpPr>
        <p:pic>
          <p:nvPicPr>
            <p:cNvPr id="34" name="Resim 33"/>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5" name="Dikdörtgen 34"/>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5</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6" name="Grup 35"/>
          <p:cNvGrpSpPr/>
          <p:nvPr/>
        </p:nvGrpSpPr>
        <p:grpSpPr>
          <a:xfrm>
            <a:off x="3170652" y="2919491"/>
            <a:ext cx="861045" cy="646331"/>
            <a:chOff x="1120653" y="2919491"/>
            <a:chExt cx="861045" cy="646331"/>
          </a:xfrm>
        </p:grpSpPr>
        <p:pic>
          <p:nvPicPr>
            <p:cNvPr id="37" name="Resim 36"/>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38" name="Dikdörtgen 37"/>
            <p:cNvSpPr/>
            <p:nvPr/>
          </p:nvSpPr>
          <p:spPr>
            <a:xfrm>
              <a:off x="1362869" y="2919491"/>
              <a:ext cx="418704"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9</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39" name="Grup 38"/>
          <p:cNvGrpSpPr/>
          <p:nvPr/>
        </p:nvGrpSpPr>
        <p:grpSpPr>
          <a:xfrm>
            <a:off x="3170652" y="3577199"/>
            <a:ext cx="861045" cy="646331"/>
            <a:chOff x="1120653" y="2919491"/>
            <a:chExt cx="861045" cy="646331"/>
          </a:xfrm>
        </p:grpSpPr>
        <p:pic>
          <p:nvPicPr>
            <p:cNvPr id="40" name="Resim 39"/>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1" name="Dikdörtgen 40"/>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10</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2" name="Grup 41"/>
          <p:cNvGrpSpPr/>
          <p:nvPr/>
        </p:nvGrpSpPr>
        <p:grpSpPr>
          <a:xfrm>
            <a:off x="3170652" y="4268843"/>
            <a:ext cx="861045" cy="646331"/>
            <a:chOff x="1120653" y="2919491"/>
            <a:chExt cx="861045" cy="646331"/>
          </a:xfrm>
        </p:grpSpPr>
        <p:pic>
          <p:nvPicPr>
            <p:cNvPr id="43" name="Resim 42"/>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4" name="Dikdörtgen 43"/>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11</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grpSp>
        <p:nvGrpSpPr>
          <p:cNvPr id="45" name="Grup 44"/>
          <p:cNvGrpSpPr/>
          <p:nvPr/>
        </p:nvGrpSpPr>
        <p:grpSpPr>
          <a:xfrm>
            <a:off x="3170652" y="4949494"/>
            <a:ext cx="861045" cy="646331"/>
            <a:chOff x="1120653" y="2919491"/>
            <a:chExt cx="861045" cy="646331"/>
          </a:xfrm>
        </p:grpSpPr>
        <p:pic>
          <p:nvPicPr>
            <p:cNvPr id="46" name="Resim 45"/>
            <p:cNvPicPr>
              <a:picLocks noChangeAspect="1"/>
            </p:cNvPicPr>
            <p:nvPr/>
          </p:nvPicPr>
          <p:blipFill rotWithShape="1">
            <a:blip r:embed="rId4">
              <a:extLst>
                <a:ext uri="{28A0092B-C50C-407E-A947-70E740481C1C}">
                  <a14:useLocalDpi xmlns:a14="http://schemas.microsoft.com/office/drawing/2010/main" val="0"/>
                </a:ext>
              </a:extLst>
            </a:blip>
            <a:srcRect l="50347" t="27982" b="20013"/>
            <a:stretch/>
          </p:blipFill>
          <p:spPr>
            <a:xfrm>
              <a:off x="1120653" y="3034075"/>
              <a:ext cx="861045" cy="444930"/>
            </a:xfrm>
            <a:prstGeom prst="rect">
              <a:avLst/>
            </a:prstGeom>
            <a:effectLst>
              <a:outerShdw blurRad="50800" dist="38100" dir="5400000" algn="t" rotWithShape="0">
                <a:prstClr val="black">
                  <a:alpha val="40000"/>
                </a:prstClr>
              </a:outerShdw>
            </a:effectLst>
          </p:spPr>
        </p:pic>
        <p:sp>
          <p:nvSpPr>
            <p:cNvPr id="47" name="Dikdörtgen 46"/>
            <p:cNvSpPr/>
            <p:nvPr/>
          </p:nvSpPr>
          <p:spPr>
            <a:xfrm>
              <a:off x="1245850" y="2919491"/>
              <a:ext cx="652743" cy="646331"/>
            </a:xfrm>
            <a:prstGeom prst="rect">
              <a:avLst/>
            </a:prstGeom>
            <a:noFill/>
          </p:spPr>
          <p:txBody>
            <a:bodyPr wrap="none" lIns="91440" tIns="45720" rIns="91440" bIns="45720">
              <a:spAutoFit/>
            </a:bodyPr>
            <a:lstStyle/>
            <a:p>
              <a:pPr algn="ctr"/>
              <a:r>
                <a:rPr lang="tr-TR" sz="3600" b="0" cap="none" spc="0" dirty="0" smtClean="0">
                  <a:ln w="0"/>
                  <a:solidFill>
                    <a:schemeClr val="tx1"/>
                  </a:solidFill>
                  <a:effectLst>
                    <a:outerShdw blurRad="38100" dist="19050" dir="2700000" algn="tl" rotWithShape="0">
                      <a:schemeClr val="dk1">
                        <a:alpha val="40000"/>
                      </a:schemeClr>
                    </a:outerShdw>
                  </a:effectLst>
                </a:rPr>
                <a:t>12</a:t>
              </a:r>
              <a:endParaRPr lang="tr-TR" sz="3600" b="0" cap="none" spc="0" dirty="0">
                <a:ln w="0"/>
                <a:solidFill>
                  <a:schemeClr val="tx1"/>
                </a:solidFill>
                <a:effectLst>
                  <a:outerShdw blurRad="38100" dist="19050" dir="2700000" algn="tl" rotWithShape="0">
                    <a:schemeClr val="dk1">
                      <a:alpha val="40000"/>
                    </a:schemeClr>
                  </a:outerShdw>
                </a:effectLst>
              </a:endParaRPr>
            </a:p>
          </p:txBody>
        </p:sp>
      </p:grpSp>
      <p:pic>
        <p:nvPicPr>
          <p:cNvPr id="48" name="Resim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321930" y="3009204"/>
            <a:ext cx="2450269" cy="2500011"/>
          </a:xfrm>
          <a:prstGeom prst="rect">
            <a:avLst/>
          </a:prstGeom>
        </p:spPr>
      </p:pic>
    </p:spTree>
    <p:extLst>
      <p:ext uri="{BB962C8B-B14F-4D97-AF65-F5344CB8AC3E}">
        <p14:creationId xmlns:p14="http://schemas.microsoft.com/office/powerpoint/2010/main" val="6501973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37" presetClass="entr" presetSubtype="0" fill="hold" nodeType="withEffect">
                                  <p:stCondLst>
                                    <p:cond delay="2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900" decel="100000" fill="hold"/>
                                        <p:tgtEl>
                                          <p:spTgt spid="10"/>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50" fill="hold"/>
                                        <p:tgtEl>
                                          <p:spTgt spid="11"/>
                                        </p:tgtEl>
                                        <p:attrNameLst>
                                          <p:attrName>ppt_w</p:attrName>
                                        </p:attrNameLst>
                                      </p:cBhvr>
                                      <p:tavLst>
                                        <p:tav tm="0">
                                          <p:val>
                                            <p:fltVal val="0"/>
                                          </p:val>
                                        </p:tav>
                                        <p:tav tm="100000">
                                          <p:val>
                                            <p:strVal val="#ppt_w"/>
                                          </p:val>
                                        </p:tav>
                                      </p:tavLst>
                                    </p:anim>
                                    <p:anim calcmode="lin" valueType="num">
                                      <p:cBhvr>
                                        <p:cTn id="18" dur="250" fill="hold"/>
                                        <p:tgtEl>
                                          <p:spTgt spid="11"/>
                                        </p:tgtEl>
                                        <p:attrNameLst>
                                          <p:attrName>ppt_h</p:attrName>
                                        </p:attrNameLst>
                                      </p:cBhvr>
                                      <p:tavLst>
                                        <p:tav tm="0">
                                          <p:val>
                                            <p:fltVal val="0"/>
                                          </p:val>
                                        </p:tav>
                                        <p:tav tm="100000">
                                          <p:val>
                                            <p:strVal val="#ppt_h"/>
                                          </p:val>
                                        </p:tav>
                                      </p:tavLst>
                                    </p:anim>
                                    <p:animEffect transition="in" filter="fade">
                                      <p:cBhvr>
                                        <p:cTn id="19" dur="250"/>
                                        <p:tgtEl>
                                          <p:spTgt spid="11"/>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250" fill="hold"/>
                                        <p:tgtEl>
                                          <p:spTgt spid="14"/>
                                        </p:tgtEl>
                                        <p:attrNameLst>
                                          <p:attrName>ppt_w</p:attrName>
                                        </p:attrNameLst>
                                      </p:cBhvr>
                                      <p:tavLst>
                                        <p:tav tm="0">
                                          <p:val>
                                            <p:fltVal val="0"/>
                                          </p:val>
                                        </p:tav>
                                        <p:tav tm="100000">
                                          <p:val>
                                            <p:strVal val="#ppt_w"/>
                                          </p:val>
                                        </p:tav>
                                      </p:tavLst>
                                    </p:anim>
                                    <p:anim calcmode="lin" valueType="num">
                                      <p:cBhvr>
                                        <p:cTn id="24" dur="250" fill="hold"/>
                                        <p:tgtEl>
                                          <p:spTgt spid="14"/>
                                        </p:tgtEl>
                                        <p:attrNameLst>
                                          <p:attrName>ppt_h</p:attrName>
                                        </p:attrNameLst>
                                      </p:cBhvr>
                                      <p:tavLst>
                                        <p:tav tm="0">
                                          <p:val>
                                            <p:fltVal val="0"/>
                                          </p:val>
                                        </p:tav>
                                        <p:tav tm="100000">
                                          <p:val>
                                            <p:strVal val="#ppt_h"/>
                                          </p:val>
                                        </p:tav>
                                      </p:tavLst>
                                    </p:anim>
                                    <p:animEffect transition="in" filter="fade">
                                      <p:cBhvr>
                                        <p:cTn id="25" dur="250"/>
                                        <p:tgtEl>
                                          <p:spTgt spid="14"/>
                                        </p:tgtEl>
                                      </p:cBhvr>
                                    </p:animEffect>
                                  </p:childTnLst>
                                </p:cTn>
                              </p:par>
                            </p:childTnLst>
                          </p:cTn>
                        </p:par>
                        <p:par>
                          <p:cTn id="26" fill="hold">
                            <p:stCondLst>
                              <p:cond delay="3500"/>
                            </p:stCondLst>
                            <p:childTnLst>
                              <p:par>
                                <p:cTn id="27" presetID="53" presetClass="entr" presetSubtype="16"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250" fill="hold"/>
                                        <p:tgtEl>
                                          <p:spTgt spid="17"/>
                                        </p:tgtEl>
                                        <p:attrNameLst>
                                          <p:attrName>ppt_w</p:attrName>
                                        </p:attrNameLst>
                                      </p:cBhvr>
                                      <p:tavLst>
                                        <p:tav tm="0">
                                          <p:val>
                                            <p:fltVal val="0"/>
                                          </p:val>
                                        </p:tav>
                                        <p:tav tm="100000">
                                          <p:val>
                                            <p:strVal val="#ppt_w"/>
                                          </p:val>
                                        </p:tav>
                                      </p:tavLst>
                                    </p:anim>
                                    <p:anim calcmode="lin" valueType="num">
                                      <p:cBhvr>
                                        <p:cTn id="30" dur="250" fill="hold"/>
                                        <p:tgtEl>
                                          <p:spTgt spid="17"/>
                                        </p:tgtEl>
                                        <p:attrNameLst>
                                          <p:attrName>ppt_h</p:attrName>
                                        </p:attrNameLst>
                                      </p:cBhvr>
                                      <p:tavLst>
                                        <p:tav tm="0">
                                          <p:val>
                                            <p:fltVal val="0"/>
                                          </p:val>
                                        </p:tav>
                                        <p:tav tm="100000">
                                          <p:val>
                                            <p:strVal val="#ppt_h"/>
                                          </p:val>
                                        </p:tav>
                                      </p:tavLst>
                                    </p:anim>
                                    <p:animEffect transition="in" filter="fade">
                                      <p:cBhvr>
                                        <p:cTn id="31" dur="250"/>
                                        <p:tgtEl>
                                          <p:spTgt spid="17"/>
                                        </p:tgtEl>
                                      </p:cBhvr>
                                    </p:animEffect>
                                  </p:childTnLst>
                                </p:cTn>
                              </p:par>
                            </p:childTnLst>
                          </p:cTn>
                        </p:par>
                        <p:par>
                          <p:cTn id="32" fill="hold">
                            <p:stCondLst>
                              <p:cond delay="375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250" fill="hold"/>
                                        <p:tgtEl>
                                          <p:spTgt spid="21"/>
                                        </p:tgtEl>
                                        <p:attrNameLst>
                                          <p:attrName>ppt_w</p:attrName>
                                        </p:attrNameLst>
                                      </p:cBhvr>
                                      <p:tavLst>
                                        <p:tav tm="0">
                                          <p:val>
                                            <p:fltVal val="0"/>
                                          </p:val>
                                        </p:tav>
                                        <p:tav tm="100000">
                                          <p:val>
                                            <p:strVal val="#ppt_w"/>
                                          </p:val>
                                        </p:tav>
                                      </p:tavLst>
                                    </p:anim>
                                    <p:anim calcmode="lin" valueType="num">
                                      <p:cBhvr>
                                        <p:cTn id="36" dur="250" fill="hold"/>
                                        <p:tgtEl>
                                          <p:spTgt spid="21"/>
                                        </p:tgtEl>
                                        <p:attrNameLst>
                                          <p:attrName>ppt_h</p:attrName>
                                        </p:attrNameLst>
                                      </p:cBhvr>
                                      <p:tavLst>
                                        <p:tav tm="0">
                                          <p:val>
                                            <p:fltVal val="0"/>
                                          </p:val>
                                        </p:tav>
                                        <p:tav tm="100000">
                                          <p:val>
                                            <p:strVal val="#ppt_h"/>
                                          </p:val>
                                        </p:tav>
                                      </p:tavLst>
                                    </p:anim>
                                    <p:animEffect transition="in" filter="fade">
                                      <p:cBhvr>
                                        <p:cTn id="37" dur="250"/>
                                        <p:tgtEl>
                                          <p:spTgt spid="21"/>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250" fill="hold"/>
                                        <p:tgtEl>
                                          <p:spTgt spid="33"/>
                                        </p:tgtEl>
                                        <p:attrNameLst>
                                          <p:attrName>ppt_w</p:attrName>
                                        </p:attrNameLst>
                                      </p:cBhvr>
                                      <p:tavLst>
                                        <p:tav tm="0">
                                          <p:val>
                                            <p:fltVal val="0"/>
                                          </p:val>
                                        </p:tav>
                                        <p:tav tm="100000">
                                          <p:val>
                                            <p:strVal val="#ppt_w"/>
                                          </p:val>
                                        </p:tav>
                                      </p:tavLst>
                                    </p:anim>
                                    <p:anim calcmode="lin" valueType="num">
                                      <p:cBhvr>
                                        <p:cTn id="42" dur="250" fill="hold"/>
                                        <p:tgtEl>
                                          <p:spTgt spid="33"/>
                                        </p:tgtEl>
                                        <p:attrNameLst>
                                          <p:attrName>ppt_h</p:attrName>
                                        </p:attrNameLst>
                                      </p:cBhvr>
                                      <p:tavLst>
                                        <p:tav tm="0">
                                          <p:val>
                                            <p:fltVal val="0"/>
                                          </p:val>
                                        </p:tav>
                                        <p:tav tm="100000">
                                          <p:val>
                                            <p:strVal val="#ppt_h"/>
                                          </p:val>
                                        </p:tav>
                                      </p:tavLst>
                                    </p:anim>
                                    <p:animEffect transition="in" filter="fade">
                                      <p:cBhvr>
                                        <p:cTn id="43" dur="250"/>
                                        <p:tgtEl>
                                          <p:spTgt spid="33"/>
                                        </p:tgtEl>
                                      </p:cBhvr>
                                    </p:animEffect>
                                  </p:childTnLst>
                                </p:cTn>
                              </p:par>
                            </p:childTnLst>
                          </p:cTn>
                        </p:par>
                        <p:par>
                          <p:cTn id="44" fill="hold">
                            <p:stCondLst>
                              <p:cond delay="4250"/>
                            </p:stCondLst>
                            <p:childTnLst>
                              <p:par>
                                <p:cTn id="45" presetID="53" presetClass="entr" presetSubtype="16"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250" fill="hold"/>
                                        <p:tgtEl>
                                          <p:spTgt spid="30"/>
                                        </p:tgtEl>
                                        <p:attrNameLst>
                                          <p:attrName>ppt_w</p:attrName>
                                        </p:attrNameLst>
                                      </p:cBhvr>
                                      <p:tavLst>
                                        <p:tav tm="0">
                                          <p:val>
                                            <p:fltVal val="0"/>
                                          </p:val>
                                        </p:tav>
                                        <p:tav tm="100000">
                                          <p:val>
                                            <p:strVal val="#ppt_w"/>
                                          </p:val>
                                        </p:tav>
                                      </p:tavLst>
                                    </p:anim>
                                    <p:anim calcmode="lin" valueType="num">
                                      <p:cBhvr>
                                        <p:cTn id="48" dur="250" fill="hold"/>
                                        <p:tgtEl>
                                          <p:spTgt spid="30"/>
                                        </p:tgtEl>
                                        <p:attrNameLst>
                                          <p:attrName>ppt_h</p:attrName>
                                        </p:attrNameLst>
                                      </p:cBhvr>
                                      <p:tavLst>
                                        <p:tav tm="0">
                                          <p:val>
                                            <p:fltVal val="0"/>
                                          </p:val>
                                        </p:tav>
                                        <p:tav tm="100000">
                                          <p:val>
                                            <p:strVal val="#ppt_h"/>
                                          </p:val>
                                        </p:tav>
                                      </p:tavLst>
                                    </p:anim>
                                    <p:animEffect transition="in" filter="fade">
                                      <p:cBhvr>
                                        <p:cTn id="49" dur="250"/>
                                        <p:tgtEl>
                                          <p:spTgt spid="3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250" fill="hold"/>
                                        <p:tgtEl>
                                          <p:spTgt spid="27"/>
                                        </p:tgtEl>
                                        <p:attrNameLst>
                                          <p:attrName>ppt_w</p:attrName>
                                        </p:attrNameLst>
                                      </p:cBhvr>
                                      <p:tavLst>
                                        <p:tav tm="0">
                                          <p:val>
                                            <p:fltVal val="0"/>
                                          </p:val>
                                        </p:tav>
                                        <p:tav tm="100000">
                                          <p:val>
                                            <p:strVal val="#ppt_w"/>
                                          </p:val>
                                        </p:tav>
                                      </p:tavLst>
                                    </p:anim>
                                    <p:anim calcmode="lin" valueType="num">
                                      <p:cBhvr>
                                        <p:cTn id="54" dur="250" fill="hold"/>
                                        <p:tgtEl>
                                          <p:spTgt spid="27"/>
                                        </p:tgtEl>
                                        <p:attrNameLst>
                                          <p:attrName>ppt_h</p:attrName>
                                        </p:attrNameLst>
                                      </p:cBhvr>
                                      <p:tavLst>
                                        <p:tav tm="0">
                                          <p:val>
                                            <p:fltVal val="0"/>
                                          </p:val>
                                        </p:tav>
                                        <p:tav tm="100000">
                                          <p:val>
                                            <p:strVal val="#ppt_h"/>
                                          </p:val>
                                        </p:tav>
                                      </p:tavLst>
                                    </p:anim>
                                    <p:animEffect transition="in" filter="fade">
                                      <p:cBhvr>
                                        <p:cTn id="55" dur="250"/>
                                        <p:tgtEl>
                                          <p:spTgt spid="27"/>
                                        </p:tgtEl>
                                      </p:cBhvr>
                                    </p:animEffect>
                                  </p:childTnLst>
                                </p:cTn>
                              </p:par>
                            </p:childTnLst>
                          </p:cTn>
                        </p:par>
                        <p:par>
                          <p:cTn id="56" fill="hold">
                            <p:stCondLst>
                              <p:cond delay="475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250" fill="hold"/>
                                        <p:tgtEl>
                                          <p:spTgt spid="24"/>
                                        </p:tgtEl>
                                        <p:attrNameLst>
                                          <p:attrName>ppt_w</p:attrName>
                                        </p:attrNameLst>
                                      </p:cBhvr>
                                      <p:tavLst>
                                        <p:tav tm="0">
                                          <p:val>
                                            <p:fltVal val="0"/>
                                          </p:val>
                                        </p:tav>
                                        <p:tav tm="100000">
                                          <p:val>
                                            <p:strVal val="#ppt_w"/>
                                          </p:val>
                                        </p:tav>
                                      </p:tavLst>
                                    </p:anim>
                                    <p:anim calcmode="lin" valueType="num">
                                      <p:cBhvr>
                                        <p:cTn id="60" dur="250" fill="hold"/>
                                        <p:tgtEl>
                                          <p:spTgt spid="24"/>
                                        </p:tgtEl>
                                        <p:attrNameLst>
                                          <p:attrName>ppt_h</p:attrName>
                                        </p:attrNameLst>
                                      </p:cBhvr>
                                      <p:tavLst>
                                        <p:tav tm="0">
                                          <p:val>
                                            <p:fltVal val="0"/>
                                          </p:val>
                                        </p:tav>
                                        <p:tav tm="100000">
                                          <p:val>
                                            <p:strVal val="#ppt_h"/>
                                          </p:val>
                                        </p:tav>
                                      </p:tavLst>
                                    </p:anim>
                                    <p:animEffect transition="in" filter="fade">
                                      <p:cBhvr>
                                        <p:cTn id="61" dur="250"/>
                                        <p:tgtEl>
                                          <p:spTgt spid="24"/>
                                        </p:tgtEl>
                                      </p:cBhvr>
                                    </p:animEffect>
                                  </p:childTnLst>
                                </p:cTn>
                              </p:par>
                            </p:childTnLst>
                          </p:cTn>
                        </p:par>
                        <p:par>
                          <p:cTn id="62" fill="hold">
                            <p:stCondLst>
                              <p:cond delay="5000"/>
                            </p:stCondLst>
                            <p:childTnLst>
                              <p:par>
                                <p:cTn id="63" presetID="53" presetClass="entr" presetSubtype="16"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250" fill="hold"/>
                                        <p:tgtEl>
                                          <p:spTgt spid="36"/>
                                        </p:tgtEl>
                                        <p:attrNameLst>
                                          <p:attrName>ppt_w</p:attrName>
                                        </p:attrNameLst>
                                      </p:cBhvr>
                                      <p:tavLst>
                                        <p:tav tm="0">
                                          <p:val>
                                            <p:fltVal val="0"/>
                                          </p:val>
                                        </p:tav>
                                        <p:tav tm="100000">
                                          <p:val>
                                            <p:strVal val="#ppt_w"/>
                                          </p:val>
                                        </p:tav>
                                      </p:tavLst>
                                    </p:anim>
                                    <p:anim calcmode="lin" valueType="num">
                                      <p:cBhvr>
                                        <p:cTn id="66" dur="250" fill="hold"/>
                                        <p:tgtEl>
                                          <p:spTgt spid="36"/>
                                        </p:tgtEl>
                                        <p:attrNameLst>
                                          <p:attrName>ppt_h</p:attrName>
                                        </p:attrNameLst>
                                      </p:cBhvr>
                                      <p:tavLst>
                                        <p:tav tm="0">
                                          <p:val>
                                            <p:fltVal val="0"/>
                                          </p:val>
                                        </p:tav>
                                        <p:tav tm="100000">
                                          <p:val>
                                            <p:strVal val="#ppt_h"/>
                                          </p:val>
                                        </p:tav>
                                      </p:tavLst>
                                    </p:anim>
                                    <p:animEffect transition="in" filter="fade">
                                      <p:cBhvr>
                                        <p:cTn id="67" dur="250"/>
                                        <p:tgtEl>
                                          <p:spTgt spid="36"/>
                                        </p:tgtEl>
                                      </p:cBhvr>
                                    </p:animEffect>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250" fill="hold"/>
                                        <p:tgtEl>
                                          <p:spTgt spid="39"/>
                                        </p:tgtEl>
                                        <p:attrNameLst>
                                          <p:attrName>ppt_w</p:attrName>
                                        </p:attrNameLst>
                                      </p:cBhvr>
                                      <p:tavLst>
                                        <p:tav tm="0">
                                          <p:val>
                                            <p:fltVal val="0"/>
                                          </p:val>
                                        </p:tav>
                                        <p:tav tm="100000">
                                          <p:val>
                                            <p:strVal val="#ppt_w"/>
                                          </p:val>
                                        </p:tav>
                                      </p:tavLst>
                                    </p:anim>
                                    <p:anim calcmode="lin" valueType="num">
                                      <p:cBhvr>
                                        <p:cTn id="72" dur="250" fill="hold"/>
                                        <p:tgtEl>
                                          <p:spTgt spid="39"/>
                                        </p:tgtEl>
                                        <p:attrNameLst>
                                          <p:attrName>ppt_h</p:attrName>
                                        </p:attrNameLst>
                                      </p:cBhvr>
                                      <p:tavLst>
                                        <p:tav tm="0">
                                          <p:val>
                                            <p:fltVal val="0"/>
                                          </p:val>
                                        </p:tav>
                                        <p:tav tm="100000">
                                          <p:val>
                                            <p:strVal val="#ppt_h"/>
                                          </p:val>
                                        </p:tav>
                                      </p:tavLst>
                                    </p:anim>
                                    <p:animEffect transition="in" filter="fade">
                                      <p:cBhvr>
                                        <p:cTn id="73" dur="250"/>
                                        <p:tgtEl>
                                          <p:spTgt spid="39"/>
                                        </p:tgtEl>
                                      </p:cBhvr>
                                    </p:animEffect>
                                  </p:childTnLst>
                                </p:cTn>
                              </p:par>
                            </p:childTnLst>
                          </p:cTn>
                        </p:par>
                        <p:par>
                          <p:cTn id="74" fill="hold">
                            <p:stCondLst>
                              <p:cond delay="5500"/>
                            </p:stCondLst>
                            <p:childTnLst>
                              <p:par>
                                <p:cTn id="75" presetID="53" presetClass="entr" presetSubtype="16"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p:cTn id="77" dur="250" fill="hold"/>
                                        <p:tgtEl>
                                          <p:spTgt spid="42"/>
                                        </p:tgtEl>
                                        <p:attrNameLst>
                                          <p:attrName>ppt_w</p:attrName>
                                        </p:attrNameLst>
                                      </p:cBhvr>
                                      <p:tavLst>
                                        <p:tav tm="0">
                                          <p:val>
                                            <p:fltVal val="0"/>
                                          </p:val>
                                        </p:tav>
                                        <p:tav tm="100000">
                                          <p:val>
                                            <p:strVal val="#ppt_w"/>
                                          </p:val>
                                        </p:tav>
                                      </p:tavLst>
                                    </p:anim>
                                    <p:anim calcmode="lin" valueType="num">
                                      <p:cBhvr>
                                        <p:cTn id="78" dur="250" fill="hold"/>
                                        <p:tgtEl>
                                          <p:spTgt spid="42"/>
                                        </p:tgtEl>
                                        <p:attrNameLst>
                                          <p:attrName>ppt_h</p:attrName>
                                        </p:attrNameLst>
                                      </p:cBhvr>
                                      <p:tavLst>
                                        <p:tav tm="0">
                                          <p:val>
                                            <p:fltVal val="0"/>
                                          </p:val>
                                        </p:tav>
                                        <p:tav tm="100000">
                                          <p:val>
                                            <p:strVal val="#ppt_h"/>
                                          </p:val>
                                        </p:tav>
                                      </p:tavLst>
                                    </p:anim>
                                    <p:animEffect transition="in" filter="fade">
                                      <p:cBhvr>
                                        <p:cTn id="79" dur="250"/>
                                        <p:tgtEl>
                                          <p:spTgt spid="42"/>
                                        </p:tgtEl>
                                      </p:cBhvr>
                                    </p:animEffect>
                                  </p:childTnLst>
                                </p:cTn>
                              </p:par>
                            </p:childTnLst>
                          </p:cTn>
                        </p:par>
                        <p:par>
                          <p:cTn id="80" fill="hold">
                            <p:stCondLst>
                              <p:cond delay="5750"/>
                            </p:stCondLst>
                            <p:childTnLst>
                              <p:par>
                                <p:cTn id="81" presetID="53" presetClass="entr" presetSubtype="16"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p:cTn id="83" dur="250" fill="hold"/>
                                        <p:tgtEl>
                                          <p:spTgt spid="45"/>
                                        </p:tgtEl>
                                        <p:attrNameLst>
                                          <p:attrName>ppt_w</p:attrName>
                                        </p:attrNameLst>
                                      </p:cBhvr>
                                      <p:tavLst>
                                        <p:tav tm="0">
                                          <p:val>
                                            <p:fltVal val="0"/>
                                          </p:val>
                                        </p:tav>
                                        <p:tav tm="100000">
                                          <p:val>
                                            <p:strVal val="#ppt_w"/>
                                          </p:val>
                                        </p:tav>
                                      </p:tavLst>
                                    </p:anim>
                                    <p:anim calcmode="lin" valueType="num">
                                      <p:cBhvr>
                                        <p:cTn id="84" dur="250" fill="hold"/>
                                        <p:tgtEl>
                                          <p:spTgt spid="45"/>
                                        </p:tgtEl>
                                        <p:attrNameLst>
                                          <p:attrName>ppt_h</p:attrName>
                                        </p:attrNameLst>
                                      </p:cBhvr>
                                      <p:tavLst>
                                        <p:tav tm="0">
                                          <p:val>
                                            <p:fltVal val="0"/>
                                          </p:val>
                                        </p:tav>
                                        <p:tav tm="100000">
                                          <p:val>
                                            <p:strVal val="#ppt_h"/>
                                          </p:val>
                                        </p:tav>
                                      </p:tavLst>
                                    </p:anim>
                                    <p:animEffect transition="in" filter="fade">
                                      <p:cBhvr>
                                        <p:cTn id="85" dur="250"/>
                                        <p:tgtEl>
                                          <p:spTgt spid="45"/>
                                        </p:tgtEl>
                                      </p:cBhvr>
                                    </p:animEffect>
                                  </p:childTnLst>
                                </p:cTn>
                              </p:par>
                            </p:childTnLst>
                          </p:cTn>
                        </p:par>
                        <p:par>
                          <p:cTn id="86" fill="hold">
                            <p:stCondLst>
                              <p:cond delay="6000"/>
                            </p:stCondLst>
                            <p:childTnLst>
                              <p:par>
                                <p:cTn id="87" presetID="22" presetClass="entr" presetSubtype="8" fill="hold"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Toplantıya katılmayan, görevine geç gelen ve/veya cep telefonu ile sınav salonuna girmekte ısrar eden salon görevlisine (yedek gözetmen dâhil) görev vermez. Bu salon görevlisini tutanakla belirleyerek bölge sınav yürütme komisyonuna bildirir.</a:t>
            </a:r>
          </a:p>
        </p:txBody>
      </p:sp>
    </p:spTree>
    <p:extLst>
      <p:ext uri="{BB962C8B-B14F-4D97-AF65-F5344CB8AC3E}">
        <p14:creationId xmlns:p14="http://schemas.microsoft.com/office/powerpoint/2010/main" val="87767044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görevlilerine ait ad,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soyad</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görevlerini gösterir yaka kartının sınav süresince görevlilerin üzerinde bulunmasını sağlar.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kitapçığı, cevap kâğıdı ve salon yoklama listelerinin bulunduğu sınav güvenlik poşetlerini salon başkanlarına imza karşılığında teslim eder</a:t>
            </a:r>
          </a:p>
        </p:txBody>
      </p:sp>
    </p:spTree>
    <p:extLst>
      <p:ext uri="{BB962C8B-B14F-4D97-AF65-F5344CB8AC3E}">
        <p14:creationId xmlns:p14="http://schemas.microsoft.com/office/powerpoint/2010/main" val="167932924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sınav salonlarına alınırken üzerlerinde kullanımı doktor raporu ile belirlenen hasta veya engellilere ait cihazlar (işitme cihazı, insülin pompası, şeker ölçüm cihazı ve benzeri) hariç…</a:t>
            </a:r>
          </a:p>
        </p:txBody>
      </p:sp>
    </p:spTree>
    <p:extLst>
      <p:ext uri="{BB962C8B-B14F-4D97-AF65-F5344CB8AC3E}">
        <p14:creationId xmlns:p14="http://schemas.microsoft.com/office/powerpoint/2010/main" val="1235856440"/>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…çanta, cep telefonu, telsiz, radyo, saat, bilgisayar, kamera ve benzeri iletişim araçları ile depolama kayıt ve veri aktarma cihazları, kablosuz iletişim sağlayan cihazlar ve kulaklık, kolye, küpe, bilezik, yüzük, broş ve benzeri eşyalar ile her türlü elektronik ve/veya mekanik cihazlar,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databank</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sözlük, hesap makinesi, kâğıt, kitap, defter, not vb. dokümanlar, pergel, açıölçer, cetvel vb. araçlar, delici ve kesici aletlerle sınav binasına alınmayacaktır. </a:t>
            </a:r>
          </a:p>
        </p:txBody>
      </p:sp>
    </p:spTree>
    <p:extLst>
      <p:ext uri="{BB962C8B-B14F-4D97-AF65-F5344CB8AC3E}">
        <p14:creationId xmlns:p14="http://schemas.microsoft.com/office/powerpoint/2010/main" val="371799348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bu araçlarla sınava alınmayacağı gibi sınav anında yanında bulunduğu tespit edilirse sınav kurallarını ihlal ettiği gerekçesiyle sınavı tutanakla geçersiz sayılacaktır.</a:t>
            </a:r>
          </a:p>
        </p:txBody>
      </p:sp>
    </p:spTree>
    <p:extLst>
      <p:ext uri="{BB962C8B-B14F-4D97-AF65-F5344CB8AC3E}">
        <p14:creationId xmlns:p14="http://schemas.microsoft.com/office/powerpoint/2010/main" val="243444618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smtClean="0">
                <a:solidFill>
                  <a:sysClr val="windowText" lastClr="000000"/>
                </a:solidFill>
              </a:rPr>
              <a:t>2018 Sınavla Öğrenci Alan Ortaöğretim Kurumlarına İlişkin Merkezi Sınavı </a:t>
            </a:r>
            <a:endParaRPr lang="tr-TR" sz="2000" b="1" dirty="0">
              <a:solidFill>
                <a:sysClr val="windowText" lastClr="000000"/>
              </a:solidFill>
            </a:endParaRPr>
          </a:p>
        </p:txBody>
      </p:sp>
      <p:grpSp>
        <p:nvGrpSpPr>
          <p:cNvPr id="9" name="Grup 8"/>
          <p:cNvGrpSpPr/>
          <p:nvPr/>
        </p:nvGrpSpPr>
        <p:grpSpPr>
          <a:xfrm>
            <a:off x="1199456" y="1916832"/>
            <a:ext cx="4364028" cy="2745142"/>
            <a:chOff x="767408" y="1916832"/>
            <a:chExt cx="4364028" cy="2745142"/>
          </a:xfrm>
        </p:grpSpPr>
        <p:pic>
          <p:nvPicPr>
            <p:cNvPr id="10" name="Resim 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67408" y="1916832"/>
              <a:ext cx="4364028" cy="2745142"/>
            </a:xfrm>
            <a:prstGeom prst="rect">
              <a:avLst/>
            </a:prstGeom>
            <a:ln>
              <a:noFill/>
            </a:ln>
            <a:effectLst>
              <a:outerShdw blurRad="190500" algn="tl" rotWithShape="0">
                <a:srgbClr val="000000">
                  <a:alpha val="70000"/>
                </a:srgbClr>
              </a:outerShdw>
            </a:effectLst>
          </p:spPr>
        </p:pic>
        <p:sp>
          <p:nvSpPr>
            <p:cNvPr id="11" name="Dikdörtgen 10"/>
            <p:cNvSpPr/>
            <p:nvPr/>
          </p:nvSpPr>
          <p:spPr>
            <a:xfrm>
              <a:off x="903454" y="2129800"/>
              <a:ext cx="1747570"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1.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(Sözel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2" name="Metin kutusu 11"/>
            <p:cNvSpPr txBox="1"/>
            <p:nvPr/>
          </p:nvSpPr>
          <p:spPr>
            <a:xfrm>
              <a:off x="1491665"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09.30</a:t>
              </a:r>
            </a:p>
            <a:p>
              <a:r>
                <a:rPr lang="tr-TR" sz="2400" dirty="0" smtClean="0">
                  <a:solidFill>
                    <a:schemeClr val="tx1"/>
                  </a:solidFill>
                  <a:latin typeface="Arial Rounded MT Bold" panose="020F0704030504030204" pitchFamily="34" charset="0"/>
                </a:rPr>
                <a:t>Süre : 75 Dakika</a:t>
              </a:r>
            </a:p>
            <a:p>
              <a:r>
                <a:rPr lang="tr-TR" sz="2400" dirty="0" smtClean="0">
                  <a:solidFill>
                    <a:schemeClr val="tx1"/>
                  </a:solidFill>
                  <a:latin typeface="Arial Rounded MT Bold" panose="020F0704030504030204" pitchFamily="34" charset="0"/>
                </a:rPr>
                <a:t>Soru Sayısı : 50</a:t>
              </a:r>
            </a:p>
          </p:txBody>
        </p:sp>
        <p:sp>
          <p:nvSpPr>
            <p:cNvPr id="13" name="Dikdörtgen 12"/>
            <p:cNvSpPr/>
            <p:nvPr/>
          </p:nvSpPr>
          <p:spPr>
            <a:xfrm>
              <a:off x="1049131" y="2722999"/>
              <a:ext cx="3794272" cy="369332"/>
            </a:xfrm>
            <a:prstGeom prst="rect">
              <a:avLst/>
            </a:prstGeom>
            <a:solidFill>
              <a:srgbClr val="00FF00">
                <a:alpha val="18039"/>
              </a:srgbClr>
            </a:solidFill>
          </p:spPr>
          <p:txBody>
            <a:bodyPr wrap="square">
              <a:spAutoFit/>
            </a:bodyPr>
            <a:lstStyle/>
            <a:p>
              <a:pPr algn="ctr"/>
              <a:r>
                <a:rPr lang="tr-TR" dirty="0" smtClean="0">
                  <a:latin typeface="Arial Rounded MT Bold" panose="020F0704030504030204" pitchFamily="34" charset="0"/>
                </a:rPr>
                <a:t>02 Haziran 2018 </a:t>
              </a:r>
              <a:r>
                <a:rPr lang="tr-TR" dirty="0">
                  <a:latin typeface="Arial Rounded MT Bold" panose="020F0704030504030204" pitchFamily="34" charset="0"/>
                </a:rPr>
                <a:t>(Cumartesi)</a:t>
              </a:r>
            </a:p>
          </p:txBody>
        </p:sp>
      </p:grpSp>
      <p:grpSp>
        <p:nvGrpSpPr>
          <p:cNvPr id="14" name="Grup 13"/>
          <p:cNvGrpSpPr/>
          <p:nvPr/>
        </p:nvGrpSpPr>
        <p:grpSpPr>
          <a:xfrm>
            <a:off x="6456040" y="1915174"/>
            <a:ext cx="4363200" cy="2746800"/>
            <a:chOff x="5417599" y="1915174"/>
            <a:chExt cx="4363200" cy="2746800"/>
          </a:xfrm>
        </p:grpSpPr>
        <p:pic>
          <p:nvPicPr>
            <p:cNvPr id="15" name="Resim 14"/>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417599" y="1915174"/>
              <a:ext cx="4363200" cy="2746800"/>
            </a:xfrm>
            <a:prstGeom prst="rect">
              <a:avLst/>
            </a:prstGeom>
            <a:ln>
              <a:noFill/>
            </a:ln>
            <a:effectLst>
              <a:outerShdw blurRad="190500" algn="tl" rotWithShape="0">
                <a:srgbClr val="000000">
                  <a:alpha val="70000"/>
                </a:srgbClr>
              </a:outerShdw>
            </a:effectLst>
          </p:spPr>
        </p:pic>
        <p:sp>
          <p:nvSpPr>
            <p:cNvPr id="16" name="Dikdörtgen 15"/>
            <p:cNvSpPr/>
            <p:nvPr/>
          </p:nvSpPr>
          <p:spPr>
            <a:xfrm>
              <a:off x="5591944" y="2129800"/>
              <a:ext cx="1877595" cy="427114"/>
            </a:xfrm>
            <a:prstGeom prst="rect">
              <a:avLst/>
            </a:prstGeom>
            <a:no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rtlCol="0" anchor="ctr"/>
            <a:lstStyle/>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2. Bölüm</a:t>
              </a:r>
            </a:p>
            <a:p>
              <a:pPr algn="ctr"/>
              <a:r>
                <a:rPr lang="tr-TR" sz="2000" dirty="0" smtClean="0">
                  <a:solidFill>
                    <a:schemeClr val="tx1"/>
                  </a:solidFill>
                  <a:effectLst>
                    <a:outerShdw blurRad="38100" dist="38100" dir="2700000" algn="tl">
                      <a:srgbClr val="000000">
                        <a:alpha val="43137"/>
                      </a:srgbClr>
                    </a:outerShdw>
                  </a:effectLst>
                  <a:latin typeface="Arial Rounded MT Bold" panose="020F0704030504030204" pitchFamily="34" charset="0"/>
                </a:rPr>
                <a:t>(Sayısal Alan)</a:t>
              </a:r>
              <a:endParaRPr lang="tr-TR" sz="2000" dirty="0">
                <a:solidFill>
                  <a:schemeClr val="tx1"/>
                </a:solidFill>
                <a:effectLst>
                  <a:outerShdw blurRad="38100" dist="38100" dir="2700000" algn="tl">
                    <a:srgbClr val="000000">
                      <a:alpha val="43137"/>
                    </a:srgbClr>
                  </a:outerShdw>
                </a:effectLst>
                <a:latin typeface="Arial Rounded MT Bold" panose="020F0704030504030204" pitchFamily="34" charset="0"/>
              </a:endParaRPr>
            </a:p>
          </p:txBody>
        </p:sp>
        <p:sp>
          <p:nvSpPr>
            <p:cNvPr id="17" name="Metin kutusu 16"/>
            <p:cNvSpPr txBox="1"/>
            <p:nvPr/>
          </p:nvSpPr>
          <p:spPr>
            <a:xfrm>
              <a:off x="6309589" y="3144025"/>
              <a:ext cx="3242794" cy="1281589"/>
            </a:xfrm>
            <a:prstGeom prst="roundRect">
              <a:avLst>
                <a:gd name="adj" fmla="val 11581"/>
              </a:avLst>
            </a:prstGeom>
            <a:noFill/>
            <a:ln>
              <a:noFill/>
            </a:ln>
            <a:effectLst/>
          </p:spPr>
          <p:style>
            <a:lnRef idx="0">
              <a:scrgbClr r="0" g="0" b="0"/>
            </a:lnRef>
            <a:fillRef idx="0">
              <a:scrgbClr r="0" g="0" b="0"/>
            </a:fillRef>
            <a:effectRef idx="0">
              <a:scrgbClr r="0" g="0" b="0"/>
            </a:effectRef>
            <a:fontRef idx="minor">
              <a:schemeClr val="lt1"/>
            </a:fontRef>
          </p:style>
          <p:txBody>
            <a:bodyPr wrap="square" rtlCol="0">
              <a:spAutoFit/>
            </a:bodyPr>
            <a:lstStyle/>
            <a:p>
              <a:r>
                <a:rPr lang="tr-TR" sz="2400" dirty="0" smtClean="0">
                  <a:solidFill>
                    <a:schemeClr val="tx1"/>
                  </a:solidFill>
                  <a:latin typeface="Arial Rounded MT Bold" panose="020F0704030504030204" pitchFamily="34" charset="0"/>
                </a:rPr>
                <a:t>Saat : 11.30</a:t>
              </a:r>
            </a:p>
            <a:p>
              <a:r>
                <a:rPr lang="tr-TR" sz="2400" dirty="0" smtClean="0">
                  <a:solidFill>
                    <a:schemeClr val="tx1"/>
                  </a:solidFill>
                  <a:latin typeface="Arial Rounded MT Bold" panose="020F0704030504030204" pitchFamily="34" charset="0"/>
                </a:rPr>
                <a:t>Süre : 60 Dakika</a:t>
              </a:r>
            </a:p>
            <a:p>
              <a:r>
                <a:rPr lang="tr-TR" sz="2400" dirty="0" smtClean="0">
                  <a:solidFill>
                    <a:schemeClr val="tx1"/>
                  </a:solidFill>
                  <a:latin typeface="Arial Rounded MT Bold" panose="020F0704030504030204" pitchFamily="34" charset="0"/>
                </a:rPr>
                <a:t>Soru Sayısı :40</a:t>
              </a:r>
            </a:p>
          </p:txBody>
        </p:sp>
        <p:sp>
          <p:nvSpPr>
            <p:cNvPr id="18" name="Dikdörtgen 17"/>
            <p:cNvSpPr/>
            <p:nvPr/>
          </p:nvSpPr>
          <p:spPr>
            <a:xfrm>
              <a:off x="5615900" y="2722999"/>
              <a:ext cx="3936483" cy="369332"/>
            </a:xfrm>
            <a:prstGeom prst="rect">
              <a:avLst/>
            </a:prstGeom>
            <a:solidFill>
              <a:srgbClr val="FFFF00">
                <a:alpha val="32941"/>
              </a:srgbClr>
            </a:solidFill>
          </p:spPr>
          <p:txBody>
            <a:bodyPr wrap="square">
              <a:spAutoFit/>
            </a:bodyPr>
            <a:lstStyle/>
            <a:p>
              <a:pPr algn="ctr"/>
              <a:r>
                <a:rPr lang="tr-TR" dirty="0" smtClean="0">
                  <a:latin typeface="Arial Rounded MT Bold" panose="020F0704030504030204" pitchFamily="34" charset="0"/>
                </a:rPr>
                <a:t>02 Haziran </a:t>
              </a:r>
              <a:r>
                <a:rPr lang="tr-TR" dirty="0">
                  <a:latin typeface="Arial Rounded MT Bold" panose="020F0704030504030204" pitchFamily="34" charset="0"/>
                </a:rPr>
                <a:t>2018 (Cumartesi)</a:t>
              </a:r>
            </a:p>
          </p:txBody>
        </p:sp>
      </p:grpSp>
      <p:sp>
        <p:nvSpPr>
          <p:cNvPr id="19"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20" name="Dikdörtgen 19"/>
          <p:cNvSpPr/>
          <p:nvPr/>
        </p:nvSpPr>
        <p:spPr>
          <a:xfrm>
            <a:off x="1335502" y="5311787"/>
            <a:ext cx="9483738" cy="523220"/>
          </a:xfrm>
          <a:prstGeom prst="rect">
            <a:avLst/>
          </a:prstGeom>
        </p:spPr>
        <p:txBody>
          <a:bodyPr wrap="square">
            <a:spAutoFit/>
          </a:bodyPr>
          <a:lstStyle/>
          <a:p>
            <a:pPr algn="ctr"/>
            <a:r>
              <a:rPr lang="tr-TR" sz="2800" b="1" dirty="0">
                <a:solidFill>
                  <a:srgbClr val="FF0000"/>
                </a:solidFill>
                <a:effectLst>
                  <a:glow rad="101600">
                    <a:schemeClr val="bg1">
                      <a:alpha val="60000"/>
                    </a:schemeClr>
                  </a:glow>
                </a:effectLst>
                <a:latin typeface="Arial" panose="020B0604020202020204" pitchFamily="34" charset="0"/>
                <a:cs typeface="Arial" panose="020B0604020202020204" pitchFamily="34" charset="0"/>
              </a:rPr>
              <a:t>Her iki bölüm arasında 45 dakika ara bulunmaktadır. </a:t>
            </a:r>
          </a:p>
        </p:txBody>
      </p:sp>
    </p:spTree>
    <p:extLst>
      <p:ext uri="{BB962C8B-B14F-4D97-AF65-F5344CB8AC3E}">
        <p14:creationId xmlns:p14="http://schemas.microsoft.com/office/powerpoint/2010/main" val="409451995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başlamasından itibaren ilk 15 dakika içerisinde sınav binasına gelen öğrencilerin sınava katılmalarını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öğrencilere ek süre verilmez. İlk 15 dakikadan sonra gelen öğrencileri sınav binasına almaz.</a:t>
            </a:r>
          </a:p>
        </p:txBody>
      </p:sp>
    </p:spTree>
    <p:extLst>
      <p:ext uri="{BB962C8B-B14F-4D97-AF65-F5344CB8AC3E}">
        <p14:creationId xmlns:p14="http://schemas.microsoft.com/office/powerpoint/2010/main" val="226204577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ilk 30 dakikası tamamlanmadan ve sınav bitimine 15 dakika kala öğrencilerin sınav salonundan çıkamayacaklarını duyurur.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görevliler dışındaki kişilerin binaya girmemesini sağlar.</a:t>
            </a:r>
          </a:p>
        </p:txBody>
      </p:sp>
    </p:spTree>
    <p:extLst>
      <p:ext uri="{BB962C8B-B14F-4D97-AF65-F5344CB8AC3E}">
        <p14:creationId xmlns:p14="http://schemas.microsoft.com/office/powerpoint/2010/main" val="346464054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sırasında gerekmedikçe yedek sınav poşetini kesinlikle açmaz ve yedek sınav poşetini bina sınav Komisyonunun bulunduğu yerde muhafaza eder.</a:t>
            </a:r>
          </a:p>
        </p:txBody>
      </p:sp>
    </p:spTree>
    <p:extLst>
      <p:ext uri="{BB962C8B-B14F-4D97-AF65-F5344CB8AC3E}">
        <p14:creationId xmlns:p14="http://schemas.microsoft.com/office/powerpoint/2010/main" val="201959727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5262979"/>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Sınavın bitiminden sonra salon başkanları tarafından getirilen ve içinde cevap kâğıtları, salon yoklama listeleri ve varsa diğer evrakın (tutanak vb.) bulunduğu ağzı kapatılmış sınav güvenlik poşetleri ile soru kitapçıklarını imza karşılığı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sınav güvenlik poşetine konulmayacaktır. Sınav poşetleri mutlaka DÖNÜŞÜM kutusuna konulacak ve diğer kutular da tamamen boş olarak gelecektir.)</a:t>
            </a:r>
          </a:p>
        </p:txBody>
      </p:sp>
    </p:spTree>
    <p:extLst>
      <p:ext uri="{BB962C8B-B14F-4D97-AF65-F5344CB8AC3E}">
        <p14:creationId xmlns:p14="http://schemas.microsoft.com/office/powerpoint/2010/main" val="1604186161"/>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BİNA SINAV KOMİSYONUNUN YAPACAĞI İŞLER VE DİKKAT EDECEĞİ HUSUSLAR</a:t>
            </a:r>
          </a:p>
        </p:txBody>
      </p:sp>
      <p:sp>
        <p:nvSpPr>
          <p:cNvPr id="9" name="Dikdörtgen 8"/>
          <p:cNvSpPr/>
          <p:nvPr/>
        </p:nvSpPr>
        <p:spPr>
          <a:xfrm>
            <a:off x="617518" y="1594811"/>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poşetlerini, ait oldukları sınav evrak kutularına/çantalarına koyarak seri numaralı güvenlik kilidi ile kilitleyip il/ilçe sınav evrakı nakil koruma görevlilerine tutanakla teslim eder.</a:t>
            </a:r>
          </a:p>
        </p:txBody>
      </p:sp>
    </p:spTree>
    <p:extLst>
      <p:ext uri="{BB962C8B-B14F-4D97-AF65-F5344CB8AC3E}">
        <p14:creationId xmlns:p14="http://schemas.microsoft.com/office/powerpoint/2010/main" val="66471432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8" y="542897"/>
            <a:ext cx="9286504" cy="511442"/>
          </a:xfrm>
          <a:prstGeom prst="roundRect">
            <a:avLst>
              <a:gd name="adj" fmla="val 35242"/>
            </a:avLst>
          </a:prstGeom>
          <a:solidFill>
            <a:srgbClr val="00B05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n w="6350">
                  <a:noFill/>
                </a:ln>
                <a:solidFill>
                  <a:schemeClr val="bg1">
                    <a:lumMod val="95000"/>
                  </a:schemeClr>
                </a:solidFill>
                <a:effectLst/>
                <a:latin typeface="Arial" panose="020B0604020202020204" pitchFamily="34" charset="0"/>
                <a:cs typeface="Arial" panose="020B0604020202020204" pitchFamily="34" charset="0"/>
              </a:rPr>
              <a:t>YEDEK GÖZETMENİN YAPACAĞI </a:t>
            </a:r>
            <a:r>
              <a:rPr lang="tr-TR" sz="1800"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594811"/>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salonundaki görevliler ile bina sınav komisyonu arasındaki irtibatı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Sağlık nedeni ile tuvalet ihtiyacı olan öğrencilere refakat eder. (Sağlık kurulu raporu ibraz edilecektir.)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görevi bulunmayan personel ile kişilerin bina ve katlarda bulunmamasını sağlar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komisyonunun verdiği diğer görevleri yapar</a:t>
            </a:r>
          </a:p>
        </p:txBody>
      </p:sp>
    </p:spTree>
    <p:extLst>
      <p:ext uri="{BB962C8B-B14F-4D97-AF65-F5344CB8AC3E}">
        <p14:creationId xmlns:p14="http://schemas.microsoft.com/office/powerpoint/2010/main" val="317827994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başkanı görevli olduğu salona ait sınav güvenlik poşetini ve öğrencilerin sınav sürelerinin yer aldığı salon yoklama listesini tutanakla teslim alır.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Gözetmen görevli olduğu salona giderek öğrencileri karşılar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tr-TR" sz="2800" dirty="0" smtClean="0"/>
              <a:t> </a:t>
            </a: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04660685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59782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 sınava, kimlik belgesi (üzerinde T.C. kimlik numarası yer alan nüfus cüzdanı/T.C. kimlik kartı veya geçerlik süresi devam eden pasaport) ve fotoğraflı-onaylı sınav giriş belgesini kontrol ederek alır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566758729"/>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giriş belgesi öğrencide kalacaktır.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kâğıdındaki ve sınav giriş belgesindeki fotoğrafların aynı olması gerekmektedir. Farklı fotoğrafların kimlik kontrolü ayrıntılı bir şekilde yapılmalıdır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297839334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195149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 fotoğraflı-onaylı “Sınav Giriş </a:t>
            </a:r>
            <a:r>
              <a:rPr lang="tr-TR" sz="2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Belgesi”nde</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belirtilen salonda kendi sıra numarasında oturur, gerektiğinde öğrencinin yerini değiştirme yetkisi salon başkanına aittir.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43525181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graphicFrame>
        <p:nvGraphicFramePr>
          <p:cNvPr id="21" name="İçerik Yer Tutucusu 5"/>
          <p:cNvGraphicFramePr>
            <a:graphicFrameLocks/>
          </p:cNvGraphicFramePr>
          <p:nvPr>
            <p:extLst>
              <p:ext uri="{D42A27DB-BD31-4B8C-83A1-F6EECF244321}">
                <p14:modId xmlns:p14="http://schemas.microsoft.com/office/powerpoint/2010/main" val="1271626881"/>
              </p:ext>
            </p:extLst>
          </p:nvPr>
        </p:nvGraphicFramePr>
        <p:xfrm>
          <a:off x="446742" y="2551588"/>
          <a:ext cx="5603071" cy="3456384"/>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val="20000"/>
                    </a:ext>
                  </a:extLst>
                </a:gridCol>
                <a:gridCol w="1133547">
                  <a:extLst>
                    <a:ext uri="{9D8B030D-6E8A-4147-A177-3AD203B41FA5}">
                      <a16:colId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err="1">
                          <a:solidFill>
                            <a:schemeClr val="tx1"/>
                          </a:solidFill>
                          <a:effectLst/>
                          <a:latin typeface="Arial" panose="020B0604020202020204" pitchFamily="34" charset="0"/>
                          <a:cs typeface="Arial" panose="020B0604020202020204" pitchFamily="34" charset="0"/>
                        </a:rPr>
                        <a:t>Soru</a:t>
                      </a:r>
                      <a:r>
                        <a:rPr kumimoji="0" lang="en-US" sz="2200" kern="1200" dirty="0">
                          <a:solidFill>
                            <a:schemeClr val="tx1"/>
                          </a:solidFill>
                          <a:effectLst/>
                          <a:latin typeface="Arial" panose="020B0604020202020204" pitchFamily="34" charset="0"/>
                          <a:cs typeface="Arial" panose="020B0604020202020204" pitchFamily="34" charset="0"/>
                        </a:rPr>
                        <a:t>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err="1">
                          <a:solidFill>
                            <a:schemeClr val="tx1"/>
                          </a:solidFill>
                          <a:effectLst/>
                          <a:latin typeface="Arial" panose="020B0604020202020204" pitchFamily="34" charset="0"/>
                          <a:cs typeface="Arial" panose="020B0604020202020204" pitchFamily="34" charset="0"/>
                        </a:rPr>
                        <a:t>Türkçe</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20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T.C. İnkılap </a:t>
                      </a:r>
                      <a:r>
                        <a:rPr kumimoji="0" lang="en-US" sz="2200" kern="1200" dirty="0" err="1">
                          <a:solidFill>
                            <a:schemeClr val="tx1"/>
                          </a:solidFill>
                          <a:effectLst/>
                          <a:latin typeface="Arial" panose="020B0604020202020204" pitchFamily="34" charset="0"/>
                          <a:cs typeface="Arial" panose="020B0604020202020204" pitchFamily="34" charset="0"/>
                        </a:rPr>
                        <a:t>Tarihi</a:t>
                      </a:r>
                      <a:r>
                        <a:rPr kumimoji="0" lang="en-US" sz="2200" kern="1200" dirty="0">
                          <a:solidFill>
                            <a:schemeClr val="tx1"/>
                          </a:solidFill>
                          <a:effectLst/>
                          <a:latin typeface="Arial" panose="020B0604020202020204" pitchFamily="34" charset="0"/>
                          <a:cs typeface="Arial" panose="020B0604020202020204" pitchFamily="34" charset="0"/>
                        </a:rPr>
                        <a:t> </a:t>
                      </a:r>
                      <a:r>
                        <a:rPr kumimoji="0" lang="en-US" sz="2200" kern="1200" dirty="0" err="1">
                          <a:solidFill>
                            <a:schemeClr val="tx1"/>
                          </a:solidFill>
                          <a:effectLst/>
                          <a:latin typeface="Arial" panose="020B0604020202020204" pitchFamily="34" charset="0"/>
                          <a:cs typeface="Arial" panose="020B0604020202020204" pitchFamily="34" charset="0"/>
                        </a:rPr>
                        <a:t>ve</a:t>
                      </a:r>
                      <a:r>
                        <a:rPr kumimoji="0" lang="en-US" sz="2200" kern="1200" dirty="0">
                          <a:solidFill>
                            <a:schemeClr val="tx1"/>
                          </a:solidFill>
                          <a:effectLst/>
                          <a:latin typeface="Arial" panose="020B0604020202020204" pitchFamily="34" charset="0"/>
                          <a:cs typeface="Arial" panose="020B0604020202020204" pitchFamily="34" charset="0"/>
                        </a:rPr>
                        <a:t> </a:t>
                      </a:r>
                      <a:r>
                        <a:rPr kumimoji="0" lang="en-US" sz="2200" kern="1200" dirty="0" err="1">
                          <a:solidFill>
                            <a:schemeClr val="tx1"/>
                          </a:solidFill>
                          <a:effectLst/>
                          <a:latin typeface="Arial" panose="020B0604020202020204" pitchFamily="34" charset="0"/>
                          <a:cs typeface="Arial" panose="020B0604020202020204" pitchFamily="34" charset="0"/>
                        </a:rPr>
                        <a:t>Atatürkçülük</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Din </a:t>
                      </a:r>
                      <a:r>
                        <a:rPr kumimoji="0" lang="en-US" sz="2200" kern="1200" dirty="0" err="1">
                          <a:solidFill>
                            <a:schemeClr val="tx1"/>
                          </a:solidFill>
                          <a:effectLst/>
                          <a:latin typeface="Arial" panose="020B0604020202020204" pitchFamily="34" charset="0"/>
                          <a:cs typeface="Arial" panose="020B0604020202020204" pitchFamily="34" charset="0"/>
                        </a:rPr>
                        <a:t>Kültürü</a:t>
                      </a:r>
                      <a:r>
                        <a:rPr kumimoji="0" lang="en-US" sz="2200" kern="1200" dirty="0">
                          <a:solidFill>
                            <a:schemeClr val="tx1"/>
                          </a:solidFill>
                          <a:effectLst/>
                          <a:latin typeface="Arial" panose="020B0604020202020204" pitchFamily="34" charset="0"/>
                          <a:cs typeface="Arial" panose="020B0604020202020204" pitchFamily="34" charset="0"/>
                        </a:rPr>
                        <a:t> ve </a:t>
                      </a:r>
                      <a:r>
                        <a:rPr kumimoji="0" lang="en-US" sz="2200" kern="1200" dirty="0" err="1">
                          <a:solidFill>
                            <a:schemeClr val="tx1"/>
                          </a:solidFill>
                          <a:effectLst/>
                          <a:latin typeface="Arial" panose="020B0604020202020204" pitchFamily="34" charset="0"/>
                          <a:cs typeface="Arial" panose="020B0604020202020204" pitchFamily="34" charset="0"/>
                        </a:rPr>
                        <a:t>Ahlak</a:t>
                      </a:r>
                      <a:r>
                        <a:rPr kumimoji="0" lang="en-US" sz="2200" kern="1200" dirty="0">
                          <a:solidFill>
                            <a:schemeClr val="tx1"/>
                          </a:solidFill>
                          <a:effectLst/>
                          <a:latin typeface="Arial" panose="020B0604020202020204" pitchFamily="34" charset="0"/>
                          <a:cs typeface="Arial" panose="020B0604020202020204" pitchFamily="34" charset="0"/>
                        </a:rPr>
                        <a:t> </a:t>
                      </a:r>
                      <a:r>
                        <a:rPr kumimoji="0" lang="en-US" sz="2200" kern="1200" dirty="0" err="1">
                          <a:solidFill>
                            <a:schemeClr val="tx1"/>
                          </a:solidFill>
                          <a:effectLst/>
                          <a:latin typeface="Arial" panose="020B0604020202020204" pitchFamily="34" charset="0"/>
                          <a:cs typeface="Arial" panose="020B0604020202020204" pitchFamily="34" charset="0"/>
                        </a:rPr>
                        <a:t>Bilgisi</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4394">
                <a:tc>
                  <a:txBody>
                    <a:bodyPr/>
                    <a:lstStyle/>
                    <a:p>
                      <a:pPr marL="108585" marR="102235" algn="l" rtl="0" eaLnBrk="1" latinLnBrk="0" hangingPunct="1">
                        <a:lnSpc>
                          <a:spcPct val="100000"/>
                        </a:lnSpc>
                        <a:spcBef>
                          <a:spcPts val="20"/>
                        </a:spcBef>
                        <a:spcAft>
                          <a:spcPts val="0"/>
                        </a:spcAft>
                      </a:pPr>
                      <a:r>
                        <a:rPr kumimoji="0" lang="en-US" sz="2200" kern="1200" dirty="0" err="1">
                          <a:solidFill>
                            <a:schemeClr val="tx1"/>
                          </a:solidFill>
                          <a:effectLst/>
                          <a:latin typeface="Arial" panose="020B0604020202020204" pitchFamily="34" charset="0"/>
                          <a:cs typeface="Arial" panose="020B0604020202020204" pitchFamily="34" charset="0"/>
                        </a:rPr>
                        <a:t>Yabancı</a:t>
                      </a:r>
                      <a:r>
                        <a:rPr kumimoji="0" lang="en-US" sz="2200" kern="1200" dirty="0">
                          <a:solidFill>
                            <a:schemeClr val="tx1"/>
                          </a:solidFill>
                          <a:effectLst/>
                          <a:latin typeface="Arial" panose="020B0604020202020204" pitchFamily="34" charset="0"/>
                          <a:cs typeface="Arial" panose="020B0604020202020204" pitchFamily="34" charset="0"/>
                        </a:rPr>
                        <a:t> </a:t>
                      </a:r>
                      <a:r>
                        <a:rPr kumimoji="0" lang="en-US" sz="2200" kern="1200" dirty="0" err="1">
                          <a:solidFill>
                            <a:schemeClr val="tx1"/>
                          </a:solidFill>
                          <a:effectLst/>
                          <a:latin typeface="Arial" panose="020B0604020202020204" pitchFamily="34" charset="0"/>
                          <a:cs typeface="Arial" panose="020B0604020202020204" pitchFamily="34" charset="0"/>
                        </a:rPr>
                        <a:t>Dil</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10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err="1">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50</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2" name="Rectangle 2"/>
          <p:cNvSpPr>
            <a:spLocks noChangeArrowheads="1"/>
          </p:cNvSpPr>
          <p:nvPr/>
        </p:nvSpPr>
        <p:spPr bwMode="auto">
          <a:xfrm>
            <a:off x="444881" y="1904366"/>
            <a:ext cx="560493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en-US" altLang="tr-TR" sz="2200" b="1" dirty="0">
                <a:latin typeface="Calibri" pitchFamily="34" charset="0"/>
                <a:ea typeface="Calibri" pitchFamily="34" charset="0"/>
                <a:cs typeface="Times New Roman" pitchFamily="18" charset="0"/>
              </a:rPr>
              <a:t>BİRİNCİ BÖLÜM</a:t>
            </a:r>
            <a:r>
              <a:rPr lang="tr-TR" altLang="tr-TR" sz="2200" b="1" dirty="0">
                <a:latin typeface="Calibri" pitchFamily="34" charset="0"/>
                <a:ea typeface="Calibri" pitchFamily="34" charset="0"/>
                <a:cs typeface="Times New Roman" pitchFamily="18" charset="0"/>
              </a:rPr>
              <a:t> SÖZEL </a:t>
            </a:r>
            <a:r>
              <a:rPr lang="tr-TR" altLang="tr-TR" sz="2200" b="1" dirty="0" smtClean="0">
                <a:latin typeface="Calibri" pitchFamily="34" charset="0"/>
                <a:ea typeface="Calibri" pitchFamily="34" charset="0"/>
                <a:cs typeface="Times New Roman" pitchFamily="18" charset="0"/>
              </a:rPr>
              <a:t>ALAN</a:t>
            </a:r>
            <a:endParaRPr lang="tr-TR" altLang="tr-TR" sz="2200" b="1" dirty="0">
              <a:latin typeface="Calibri" pitchFamily="34" charset="0"/>
              <a:ea typeface="Calibri" pitchFamily="34" charset="0"/>
              <a:cs typeface="Times New Roman" pitchFamily="18" charset="0"/>
            </a:endParaRPr>
          </a:p>
        </p:txBody>
      </p:sp>
      <p:sp>
        <p:nvSpPr>
          <p:cNvPr id="23" name="Rectangle 5"/>
          <p:cNvSpPr>
            <a:spLocks noChangeArrowheads="1"/>
          </p:cNvSpPr>
          <p:nvPr/>
        </p:nvSpPr>
        <p:spPr bwMode="auto">
          <a:xfrm>
            <a:off x="6083734" y="1904367"/>
            <a:ext cx="566879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indent="88900" algn="ctr" fontAlgn="base">
              <a:spcBef>
                <a:spcPct val="0"/>
              </a:spcBef>
              <a:spcAft>
                <a:spcPct val="0"/>
              </a:spcAft>
            </a:pPr>
            <a:r>
              <a:rPr lang="tr-TR" altLang="tr-TR" sz="2200" b="1" dirty="0">
                <a:latin typeface="Calibri" pitchFamily="34" charset="0"/>
                <a:ea typeface="Calibri" pitchFamily="34" charset="0"/>
                <a:cs typeface="Times New Roman" pitchFamily="18" charset="0"/>
              </a:rPr>
              <a:t>İKİNCİ BÖLÜM SAYISAL ALAN</a:t>
            </a:r>
            <a:endParaRPr lang="tr-TR" altLang="tr-TR" sz="2200" dirty="0">
              <a:latin typeface="Arial" pitchFamily="34" charset="0"/>
              <a:cs typeface="Arial" pitchFamily="34" charset="0"/>
            </a:endParaRPr>
          </a:p>
        </p:txBody>
      </p:sp>
      <p:graphicFrame>
        <p:nvGraphicFramePr>
          <p:cNvPr id="24" name="İçerik Yer Tutucusu 5"/>
          <p:cNvGraphicFramePr>
            <a:graphicFrameLocks/>
          </p:cNvGraphicFramePr>
          <p:nvPr>
            <p:extLst>
              <p:ext uri="{D42A27DB-BD31-4B8C-83A1-F6EECF244321}">
                <p14:modId xmlns:p14="http://schemas.microsoft.com/office/powerpoint/2010/main" val="3063452025"/>
              </p:ext>
            </p:extLst>
          </p:nvPr>
        </p:nvGraphicFramePr>
        <p:xfrm>
          <a:off x="6149459" y="2551588"/>
          <a:ext cx="5603071" cy="2347596"/>
        </p:xfrm>
        <a:graphic>
          <a:graphicData uri="http://schemas.openxmlformats.org/drawingml/2006/table">
            <a:tbl>
              <a:tblPr firstRow="1" bandRow="1">
                <a:tableStyleId>{0E3FDE45-AF77-4B5C-9715-49D594BDF05E}</a:tableStyleId>
              </a:tblPr>
              <a:tblGrid>
                <a:gridCol w="4469524">
                  <a:extLst>
                    <a:ext uri="{9D8B030D-6E8A-4147-A177-3AD203B41FA5}">
                      <a16:colId xmlns:a16="http://schemas.microsoft.com/office/drawing/2014/main" val="20000"/>
                    </a:ext>
                  </a:extLst>
                </a:gridCol>
                <a:gridCol w="1133547">
                  <a:extLst>
                    <a:ext uri="{9D8B030D-6E8A-4147-A177-3AD203B41FA5}">
                      <a16:colId xmlns:a16="http://schemas.microsoft.com/office/drawing/2014/main" val="20001"/>
                    </a:ext>
                  </a:extLst>
                </a:gridCol>
              </a:tblGrid>
              <a:tr h="684414">
                <a:tc>
                  <a:txBody>
                    <a:bodyPr/>
                    <a:lstStyle/>
                    <a:p>
                      <a:pPr marL="108585" marR="102235" algn="ctr" rtl="0" eaLnBrk="1" latinLnBrk="0" hangingPunct="1">
                        <a:lnSpc>
                          <a:spcPts val="1375"/>
                        </a:lnSpc>
                        <a:spcBef>
                          <a:spcPts val="20"/>
                        </a:spcBef>
                        <a:spcAft>
                          <a:spcPts val="0"/>
                        </a:spcAft>
                      </a:pPr>
                      <a:r>
                        <a:rPr kumimoji="0" lang="en-US" sz="2200" kern="1200" dirty="0">
                          <a:solidFill>
                            <a:schemeClr val="tx1"/>
                          </a:solidFill>
                          <a:effectLst/>
                          <a:latin typeface="Arial" panose="020B0604020202020204" pitchFamily="34" charset="0"/>
                          <a:cs typeface="Arial" panose="020B0604020202020204" pitchFamily="34" charset="0"/>
                        </a:rPr>
                        <a:t>Alt Testler</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en-US" sz="2200" kern="1200" dirty="0" err="1">
                          <a:solidFill>
                            <a:schemeClr val="tx1"/>
                          </a:solidFill>
                          <a:effectLst/>
                          <a:latin typeface="Arial" panose="020B0604020202020204" pitchFamily="34" charset="0"/>
                          <a:cs typeface="Arial" panose="020B0604020202020204" pitchFamily="34" charset="0"/>
                        </a:rPr>
                        <a:t>Soru</a:t>
                      </a:r>
                      <a:r>
                        <a:rPr kumimoji="0" lang="en-US" sz="2200" kern="1200" dirty="0">
                          <a:solidFill>
                            <a:schemeClr val="tx1"/>
                          </a:solidFill>
                          <a:effectLst/>
                          <a:latin typeface="Arial" panose="020B0604020202020204" pitchFamily="34" charset="0"/>
                          <a:cs typeface="Arial" panose="020B0604020202020204" pitchFamily="34" charset="0"/>
                        </a:rPr>
                        <a:t> Sayısı</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Matematik</a:t>
                      </a:r>
                      <a:endParaRPr kumimoji="0" lang="tr-TR" sz="22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4394">
                <a:tc>
                  <a:txBody>
                    <a:bodyPr/>
                    <a:lstStyle/>
                    <a:p>
                      <a:pPr marL="108585" marR="102235" algn="l" rtl="0" eaLnBrk="1" latinLnBrk="0" hangingPunct="1">
                        <a:lnSpc>
                          <a:spcPct val="100000"/>
                        </a:lnSpc>
                        <a:spcBef>
                          <a:spcPts val="20"/>
                        </a:spcBef>
                        <a:spcAft>
                          <a:spcPts val="0"/>
                        </a:spcAft>
                      </a:pPr>
                      <a:r>
                        <a:rPr kumimoji="0" lang="tr-TR" sz="2200" kern="1200" dirty="0" smtClean="0">
                          <a:solidFill>
                            <a:schemeClr val="tx1"/>
                          </a:solidFill>
                          <a:effectLst/>
                          <a:latin typeface="Arial" panose="020B0604020202020204" pitchFamily="34" charset="0"/>
                          <a:ea typeface="+mn-ea"/>
                          <a:cs typeface="Arial" panose="020B0604020202020204" pitchFamily="34" charset="0"/>
                        </a:rPr>
                        <a:t>Fen Bilimleri</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20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4394">
                <a:tc>
                  <a:txBody>
                    <a:bodyPr/>
                    <a:lstStyle/>
                    <a:p>
                      <a:pPr marL="108585" marR="102235" algn="ctr" rtl="0" eaLnBrk="1" latinLnBrk="0" hangingPunct="1">
                        <a:lnSpc>
                          <a:spcPct val="100000"/>
                        </a:lnSpc>
                        <a:spcBef>
                          <a:spcPts val="20"/>
                        </a:spcBef>
                        <a:spcAft>
                          <a:spcPts val="0"/>
                        </a:spcAft>
                      </a:pPr>
                      <a:r>
                        <a:rPr kumimoji="0" lang="en-US" sz="2200" kern="1200" dirty="0" err="1" smtClean="0">
                          <a:solidFill>
                            <a:schemeClr val="tx1"/>
                          </a:solidFill>
                          <a:effectLst/>
                          <a:latin typeface="Arial" panose="020B0604020202020204" pitchFamily="34" charset="0"/>
                          <a:cs typeface="Arial" panose="020B0604020202020204" pitchFamily="34" charset="0"/>
                        </a:rPr>
                        <a:t>Toplam</a:t>
                      </a:r>
                      <a:endParaRPr kumimoji="0" lang="tr-TR" sz="2200" b="1"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08585" marR="102235" algn="ctr" rtl="0" eaLnBrk="1" latinLnBrk="0" hangingPunct="1">
                        <a:lnSpc>
                          <a:spcPct val="100000"/>
                        </a:lnSpc>
                        <a:spcBef>
                          <a:spcPts val="20"/>
                        </a:spcBef>
                        <a:spcAft>
                          <a:spcPts val="0"/>
                        </a:spcAft>
                      </a:pPr>
                      <a:r>
                        <a:rPr kumimoji="0" lang="tr-TR" sz="2200" b="0" kern="1200" dirty="0" smtClean="0">
                          <a:solidFill>
                            <a:schemeClr val="tx1"/>
                          </a:solidFill>
                          <a:effectLst/>
                          <a:latin typeface="Arial" panose="020B0604020202020204" pitchFamily="34" charset="0"/>
                          <a:ea typeface="Calibri"/>
                          <a:cs typeface="Arial" panose="020B0604020202020204" pitchFamily="34" charset="0"/>
                        </a:rPr>
                        <a:t>40</a:t>
                      </a:r>
                      <a:endParaRPr kumimoji="0" lang="tr-TR" sz="2200" b="0" kern="1200" dirty="0">
                        <a:solidFill>
                          <a:schemeClr val="tx1"/>
                        </a:solidFill>
                        <a:effectLst/>
                        <a:latin typeface="Arial" panose="020B0604020202020204" pitchFamily="34" charset="0"/>
                        <a:ea typeface="Calibri"/>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5"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344534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Gerekli kimlik kontrolleri ve yerleştirme işlemlerinden sonra salon başkanı sınav güvenlik poşetini öğrencilerin gözü önünde ve sınavın başlamasına yaklaşık </a:t>
            </a:r>
            <a:r>
              <a:rPr lang="tr-TR"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15 dakika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kala açar.</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poşetinden çıkan soru kitapçıklarının ve cevap kâğıtlarının kontrolünü yapar, eksik veya fazla olması halinde bunu tutanakla belgeler.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245182370"/>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listesinde yazılı sıraya göre yerleştirilen öğrencilere, kendi isimlerine göre basılmış olan cevap kâğıtlarını dağıtır.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kendine ait cevap kâğıdında yer alan bilgilerini kontrol ettirir ve cevap kâğıdında yer alan imza bölümünü öğrenciye silinmeyen kalem ile imzalatır.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57491569"/>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24415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cevap kâğıdında yazılı olan bilgilerinde hata varsa, cevap kâğıdı kullanılamayacak durumdaysa, cevap kâğıdında baskı hatası varsa ya da öğrencinin adına düzenlenmiş cevap kâğıdı bulunmuyorsa, sınav başlamadan önce salon görevlileri tarafından tutanak hazırlanır.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331002163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öğrenciye yedek cevap kâğıdı verilir.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Kullanılan yedek cevap kâğıdının doğru ve eksiksiz olarak kodlandığı salon görevlilerince kontrol edilir.</a:t>
            </a:r>
          </a:p>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Kodlamadan öğrenci ile birlikte salon görevlileri de sorumlu olacaklardır.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93913949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bulunan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Bölüme Dokunmayınız</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kısmının hiçbir şekilde işaretlenmeyeceğini söyler.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Üç yanlış cevabın bir doğru cevabı götüreceğini, bu hususa dikkat etmelerini söyler.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1297341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onaylı sınav giriş belgesi ile cevap kâğıdındaki basılı öğrenci bilgilerini kontrol eder</a:t>
            </a:r>
          </a:p>
        </p:txBody>
      </p:sp>
      <p:sp>
        <p:nvSpPr>
          <p:cNvPr id="7" name="Başlık 1"/>
          <p:cNvSpPr txBox="1">
            <a:spLocks/>
          </p:cNvSpPr>
          <p:nvPr/>
        </p:nvSpPr>
        <p:spPr>
          <a:xfrm>
            <a:off x="3465615" y="1286939"/>
            <a:ext cx="5260770" cy="351856"/>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Başlamadan Önce Yapacakları İşlemler</a:t>
            </a:r>
          </a:p>
        </p:txBody>
      </p:sp>
    </p:spTree>
    <p:extLst>
      <p:ext uri="{BB962C8B-B14F-4D97-AF65-F5344CB8AC3E}">
        <p14:creationId xmlns:p14="http://schemas.microsoft.com/office/powerpoint/2010/main" val="172638568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461664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anında yanında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kullanımı doktor raporu ile belirlenen hasta veya engellilere ait cihazlar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araçlardan herhangi birini bulunduranların sınavı, sınav kurallarını ihlal ettiği için </a:t>
            </a:r>
            <a:r>
              <a:rPr lang="tr-TR" sz="28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tutanakla geçersiz sayılacaktır</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lgn="just">
              <a:lnSpc>
                <a:spcPct val="150000"/>
              </a:lnSpc>
              <a:buFont typeface="Wingdings" panose="05000000000000000000" pitchFamily="2" charset="2"/>
              <a:buChar char=""/>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Hazırlanan tutanakta sınavın iptal edileceğine dair ibare mutlaka bulunacaktır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415358990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677656"/>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girmeyen öğrencilerin, salon öğrenci yoklama listesinde isimlerinin karşısına silinmeyen kalemle “GİRMEDİ” yazar ve cevap kâğıdındaki “SINAVA GİRMEDİ” kutucuğunu kurşun kalemle kodlar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77586076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kâğıdında öğrencinin imzasının olup olmadığını ve cevaplarını kodladığını kontrol eder.</a:t>
            </a:r>
          </a:p>
          <a:p>
            <a:pPr marL="457200" indent="-457200" algn="just">
              <a:lnSpc>
                <a:spcPct val="150000"/>
              </a:lnSpc>
              <a:buFont typeface="Wingdings" panose="05000000000000000000" pitchFamily="2" charset="2"/>
              <a:buChar char=""/>
            </a:pP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Öğrencilerin soru kitapçığı ve cevap kâğıdını beraberinde götürmesine izin vermez.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269994407"/>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Öğrenciye ait cevap kâğıdındaki salon başkanı ve gözetmenin kontrol ettiğine dair bölümü silinmeyen kalemle imzalar.</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272995151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9" name="Dikdörtgen 8"/>
          <p:cNvSpPr/>
          <p:nvPr/>
        </p:nvSpPr>
        <p:spPr>
          <a:xfrm>
            <a:off x="617518" y="1594811"/>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Öğrenciler, geçerli kimlik belgesi (</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T.C. kimlik numaralı nüfus cüzdanı veya T.C. kimlik kartı veya geçerlik süresi devam eden pasaport, yabancı uyruklu öğrenciler için İçişleri Bakanlığı Göç İdaresi Genel Müdürlüğü tarafından verilen geçerlik süresi devam eden resimli, mühürlü </a:t>
            </a:r>
            <a:r>
              <a:rPr lang="tr-TR" sz="2800" i="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yabancı kimlik belgesi</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ikamet izin belgesi</a:t>
            </a:r>
            <a:r>
              <a:rPr lang="tr-TR" sz="2800"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i="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çalışma izin belgesi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ve fotoğraflı-onaylı sınav giriş belgesi kontrol edilerek sınava alınır. </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105634"/>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endPar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lnSpc>
                <a:spcPct val="150000"/>
              </a:lnSpc>
            </a:pP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Ayrıca, salon görevlileri;</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 soru kitapçığı, gazete, kitap vb. dokümanı okumaz.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Yüksek sesle konuşmaz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Gürültü çıkaran ayakkabılarla sınav salonuna gelmez.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süresince salonu terk etmez.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81906316"/>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Çay, kahve vb. içmez.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Öğrencinin başında uzun süre beklemez.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Öğrencilerle sınav başladıktan sonra ve sınav süresince konuşmaz. Sorular hakkında yorum yapmaz.</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Öğrencilere ait sınav evrakını dikkat çekici bir şekilde incelemez.</a:t>
            </a:r>
          </a:p>
        </p:txBody>
      </p:sp>
      <p:sp>
        <p:nvSpPr>
          <p:cNvPr id="7" name="Başlık 1"/>
          <p:cNvSpPr txBox="1">
            <a:spLocks/>
          </p:cNvSpPr>
          <p:nvPr/>
        </p:nvSpPr>
        <p:spPr>
          <a:xfrm>
            <a:off x="3465615" y="1286939"/>
            <a:ext cx="5260770" cy="351856"/>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Süresince 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3926688262"/>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algn="just">
              <a:lnSpc>
                <a:spcPct val="150000"/>
              </a:lnSpc>
            </a:pPr>
            <a:r>
              <a:rPr lang="tr-TR" sz="28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ÖNEMLİ !!!</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öğrenci yoklama listesi ile karşılaştırarak eksik olup olmadığını kontrol eder.</a:t>
            </a: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evrakını teslim eden öğrenciye, salon öğrenci yoklama listesini silinmeyen kalem ile imzalatır. (</a:t>
            </a:r>
            <a:r>
              <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Bu işlemi sınav başlamadan önce ya da sınav sırasında yapmaz</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1921522914"/>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3970318"/>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Cevap kâğıtlarını, salon öğrenci yoklama listesini ve varsa diğer evrakını (tutanak vb.) (</a:t>
            </a:r>
            <a:r>
              <a:rPr lang="tr-TR" sz="28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soru kitapçıkları hariç</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 güvenlik poşetine yerleştirir.</a:t>
            </a:r>
          </a:p>
          <a:p>
            <a:pPr marL="457200" indent="-457200" algn="just">
              <a:lnSpc>
                <a:spcPct val="150000"/>
              </a:lnSpc>
              <a:buFont typeface="Wingdings" panose="05000000000000000000" pitchFamily="2" charset="2"/>
              <a:buChar char=""/>
            </a:pPr>
            <a:endParaRPr lang="tr-TR" sz="28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Salondan çıkmadan diğer salon görevlisi ile birlikte sınav güvenlik poşetinin ağzını kapatır.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Tree>
    <p:extLst>
      <p:ext uri="{BB962C8B-B14F-4D97-AF65-F5344CB8AC3E}">
        <p14:creationId xmlns:p14="http://schemas.microsoft.com/office/powerpoint/2010/main" val="894707597"/>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52747" y="650368"/>
            <a:ext cx="9286504" cy="511442"/>
          </a:xfrm>
          <a:prstGeom prst="roundRect">
            <a:avLst>
              <a:gd name="adj" fmla="val 35242"/>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SALON GÖREVLİLERİNİN YAPACAĞI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İŞLER VE DİKKAT EDECEĞİ HUSUSLAR</a:t>
            </a:r>
          </a:p>
        </p:txBody>
      </p:sp>
      <p:sp>
        <p:nvSpPr>
          <p:cNvPr id="9" name="Dikdörtgen 8"/>
          <p:cNvSpPr/>
          <p:nvPr/>
        </p:nvSpPr>
        <p:spPr>
          <a:xfrm>
            <a:off x="617518" y="1740123"/>
            <a:ext cx="10937174" cy="1305165"/>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Ağzı kapalı sınav güvenlik poşetini, soru kitapçıklarıyla birlikte bina sınav komisyonuna imza karşılığında teslim eder.</a:t>
            </a:r>
          </a:p>
        </p:txBody>
      </p:sp>
      <p:sp>
        <p:nvSpPr>
          <p:cNvPr id="7" name="Başlık 1"/>
          <p:cNvSpPr txBox="1">
            <a:spLocks/>
          </p:cNvSpPr>
          <p:nvPr/>
        </p:nvSpPr>
        <p:spPr>
          <a:xfrm>
            <a:off x="3465615" y="1286939"/>
            <a:ext cx="5260770" cy="351856"/>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Sınav Bitiminde </a:t>
            </a: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Yapacakları </a:t>
            </a: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İşlemler</a:t>
            </a:r>
          </a:p>
        </p:txBody>
      </p:sp>
      <p:sp>
        <p:nvSpPr>
          <p:cNvPr id="10" name="Dikdörtgen 9"/>
          <p:cNvSpPr/>
          <p:nvPr/>
        </p:nvSpPr>
        <p:spPr>
          <a:xfrm>
            <a:off x="617518" y="3646478"/>
            <a:ext cx="10937174" cy="1951496"/>
          </a:xfrm>
          <a:prstGeom prst="rect">
            <a:avLst/>
          </a:prstGeom>
        </p:spPr>
        <p:txBody>
          <a:bodyPr wrap="square">
            <a:spAutoFit/>
          </a:bodyPr>
          <a:lstStyle/>
          <a:p>
            <a:pPr algn="just">
              <a:lnSpc>
                <a:spcPct val="150000"/>
              </a:lnSpc>
            </a:pP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Salon görevlileri, sınav salonunda unutulan, sınav evrak kutusuna konulmayan cevap kâğıtlarının Bakanlık tarafından işleme alınmayacağını ve </a:t>
            </a:r>
            <a:r>
              <a:rPr lang="tr-TR" sz="2800" u="sng"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yasal sorumluluğun </a:t>
            </a:r>
            <a:r>
              <a:rPr lang="tr-TR" sz="28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ait olacağını bilir.</a:t>
            </a:r>
          </a:p>
        </p:txBody>
      </p:sp>
    </p:spTree>
    <p:extLst>
      <p:ext uri="{BB962C8B-B14F-4D97-AF65-F5344CB8AC3E}">
        <p14:creationId xmlns:p14="http://schemas.microsoft.com/office/powerpoint/2010/main" val="2145822676"/>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203132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Sınavda özel hizmete ihtiyacı olan öğrencilerimizin sınav tedbirlerine yönelik okuyucu/kodlayıcı olarak görevlendirilen öğretmenler bilgilendirilecektir.</a:t>
            </a:r>
          </a:p>
        </p:txBody>
      </p:sp>
    </p:spTree>
    <p:extLst>
      <p:ext uri="{BB962C8B-B14F-4D97-AF65-F5344CB8AC3E}">
        <p14:creationId xmlns:p14="http://schemas.microsoft.com/office/powerpoint/2010/main" val="2887289142"/>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9" name="Başlık 1"/>
          <p:cNvSpPr txBox="1">
            <a:spLocks/>
          </p:cNvSpPr>
          <p:nvPr/>
        </p:nvSpPr>
        <p:spPr>
          <a:xfrm>
            <a:off x="1442853" y="928086"/>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9" name="Dikdörtgen 8"/>
          <p:cNvSpPr/>
          <p:nvPr/>
        </p:nvSpPr>
        <p:spPr>
          <a:xfrm>
            <a:off x="617518" y="1740123"/>
            <a:ext cx="10937174" cy="195149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engelleri ile ilgili sürekli kullandıkları araç–gereç ve cihazları kendilerinin getirmesi kaydıyla sınavda kullanabilecektir.</a:t>
            </a:r>
          </a:p>
        </p:txBody>
      </p:sp>
      <p:sp>
        <p:nvSpPr>
          <p:cNvPr id="6" name="Dikdörtgen 5"/>
          <p:cNvSpPr/>
          <p:nvPr/>
        </p:nvSpPr>
        <p:spPr>
          <a:xfrm>
            <a:off x="617518" y="3992214"/>
            <a:ext cx="10937174" cy="1384995"/>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Engelli öğrenciler giriş katlarda bulunan salonlara yerleştirilecektir.</a:t>
            </a:r>
          </a:p>
        </p:txBody>
      </p:sp>
    </p:spTree>
    <p:extLst>
      <p:ext uri="{BB962C8B-B14F-4D97-AF65-F5344CB8AC3E}">
        <p14:creationId xmlns:p14="http://schemas.microsoft.com/office/powerpoint/2010/main" val="3055851890"/>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graphicFrame>
        <p:nvGraphicFramePr>
          <p:cNvPr id="4" name="Tablo 3"/>
          <p:cNvGraphicFramePr>
            <a:graphicFrameLocks noGrp="1"/>
          </p:cNvGraphicFramePr>
          <p:nvPr>
            <p:extLst>
              <p:ext uri="{D42A27DB-BD31-4B8C-83A1-F6EECF244321}">
                <p14:modId xmlns:p14="http://schemas.microsoft.com/office/powerpoint/2010/main" val="1164692225"/>
              </p:ext>
            </p:extLst>
          </p:nvPr>
        </p:nvGraphicFramePr>
        <p:xfrm>
          <a:off x="915790" y="865295"/>
          <a:ext cx="10360419" cy="5375143"/>
        </p:xfrm>
        <a:graphic>
          <a:graphicData uri="http://schemas.openxmlformats.org/drawingml/2006/table">
            <a:tbl>
              <a:tblPr firstRow="1" bandRow="1">
                <a:tableStyleId>{93296810-A885-4BE3-A3E7-6D5BEEA58F35}</a:tableStyleId>
              </a:tblPr>
              <a:tblGrid>
                <a:gridCol w="2909454">
                  <a:extLst>
                    <a:ext uri="{9D8B030D-6E8A-4147-A177-3AD203B41FA5}">
                      <a16:colId xmlns:a16="http://schemas.microsoft.com/office/drawing/2014/main" val="3869688750"/>
                    </a:ext>
                  </a:extLst>
                </a:gridCol>
                <a:gridCol w="795647">
                  <a:extLst>
                    <a:ext uri="{9D8B030D-6E8A-4147-A177-3AD203B41FA5}">
                      <a16:colId xmlns:a16="http://schemas.microsoft.com/office/drawing/2014/main" val="3718693083"/>
                    </a:ext>
                  </a:extLst>
                </a:gridCol>
                <a:gridCol w="831273">
                  <a:extLst>
                    <a:ext uri="{9D8B030D-6E8A-4147-A177-3AD203B41FA5}">
                      <a16:colId xmlns:a16="http://schemas.microsoft.com/office/drawing/2014/main" val="661194946"/>
                    </a:ext>
                  </a:extLst>
                </a:gridCol>
                <a:gridCol w="5824045">
                  <a:extLst>
                    <a:ext uri="{9D8B030D-6E8A-4147-A177-3AD203B41FA5}">
                      <a16:colId xmlns:a16="http://schemas.microsoft.com/office/drawing/2014/main" val="193751651"/>
                    </a:ext>
                  </a:extLst>
                </a:gridCol>
              </a:tblGrid>
              <a:tr h="370840">
                <a:tc>
                  <a:txBody>
                    <a:bodyPr/>
                    <a:lstStyle/>
                    <a:p>
                      <a:pPr algn="ctr"/>
                      <a:r>
                        <a:rPr lang="tr-TR" dirty="0" smtClean="0"/>
                        <a:t>ENGEL TÜRÜ</a:t>
                      </a:r>
                      <a:endParaRPr lang="tr-TR" dirty="0"/>
                    </a:p>
                  </a:txBody>
                  <a:tcPr anchor="ctr"/>
                </a:tc>
                <a:tc>
                  <a:txBody>
                    <a:bodyPr/>
                    <a:lstStyle/>
                    <a:p>
                      <a:pPr algn="ctr"/>
                      <a:r>
                        <a:rPr lang="tr-TR" dirty="0" smtClean="0"/>
                        <a:t>EK SÜRE</a:t>
                      </a:r>
                      <a:endParaRPr lang="tr-TR" dirty="0"/>
                    </a:p>
                  </a:txBody>
                  <a:tcPr anchor="ctr"/>
                </a:tc>
                <a:tc>
                  <a:txBody>
                    <a:bodyPr/>
                    <a:lstStyle/>
                    <a:p>
                      <a:pPr algn="ctr"/>
                      <a:r>
                        <a:rPr lang="tr-TR" dirty="0" smtClean="0"/>
                        <a:t>SALON</a:t>
                      </a:r>
                      <a:endParaRPr lang="tr-TR" dirty="0"/>
                    </a:p>
                  </a:txBody>
                  <a:tcPr anchor="ctr"/>
                </a:tc>
                <a:tc>
                  <a:txBody>
                    <a:bodyPr/>
                    <a:lstStyle/>
                    <a:p>
                      <a:pPr algn="ctr"/>
                      <a:r>
                        <a:rPr lang="tr-TR" dirty="0" smtClean="0"/>
                        <a:t>AÇIKLAMALAR</a:t>
                      </a:r>
                      <a:endParaRPr lang="tr-TR" dirty="0"/>
                    </a:p>
                  </a:txBody>
                  <a:tcPr anchor="ctr"/>
                </a:tc>
                <a:extLst>
                  <a:ext uri="{0D108BD9-81ED-4DB2-BD59-A6C34878D82A}">
                    <a16:rowId xmlns:a16="http://schemas.microsoft.com/office/drawing/2014/main" val="39002546"/>
                  </a:ext>
                </a:extLst>
              </a:tr>
              <a:tr h="370840">
                <a:tc>
                  <a:txBody>
                    <a:bodyPr/>
                    <a:lstStyle/>
                    <a:p>
                      <a:r>
                        <a:rPr lang="tr-TR" dirty="0" smtClean="0"/>
                        <a:t>Az Gören</a:t>
                      </a:r>
                      <a:endParaRPr lang="tr-TR" dirty="0"/>
                    </a:p>
                  </a:txBody>
                  <a:tcPr anchor="ctr"/>
                </a:tc>
                <a:tc rowSpan="8">
                  <a:txBody>
                    <a:bodyPr/>
                    <a:lstStyle/>
                    <a:p>
                      <a:pPr algn="ctr"/>
                      <a:r>
                        <a:rPr lang="tr-TR" sz="2000" dirty="0" smtClean="0"/>
                        <a:t>20 Dakika Ek Süre Verilecektir</a:t>
                      </a:r>
                      <a:endParaRPr lang="tr-TR" sz="2000" dirty="0"/>
                    </a:p>
                  </a:txBody>
                  <a:tcPr vert="vert270" anchor="ctr"/>
                </a:tc>
                <a:tc rowSpan="8">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smtClean="0"/>
                        <a:t>Tek Kişilik Salonda Sınava Alınacaktır</a:t>
                      </a:r>
                    </a:p>
                  </a:txBody>
                  <a:tcPr vert="vert270" anchor="ctr"/>
                </a:tc>
                <a:tc>
                  <a:txBody>
                    <a:bodyPr/>
                    <a:lstStyle/>
                    <a:p>
                      <a:r>
                        <a:rPr lang="tr-TR" dirty="0" smtClean="0"/>
                        <a:t>Okuyucu kodlayıcı eşliğinde 18 punto büyüklüğünde soru kitapçığı ve cevap kâğıdı.</a:t>
                      </a:r>
                      <a:endParaRPr lang="tr-TR" dirty="0"/>
                    </a:p>
                  </a:txBody>
                  <a:tcPr anchor="ctr"/>
                </a:tc>
                <a:extLst>
                  <a:ext uri="{0D108BD9-81ED-4DB2-BD59-A6C34878D82A}">
                    <a16:rowId xmlns:a16="http://schemas.microsoft.com/office/drawing/2014/main" val="4147595568"/>
                  </a:ext>
                </a:extLst>
              </a:tr>
              <a:tr h="289560">
                <a:tc>
                  <a:txBody>
                    <a:bodyPr/>
                    <a:lstStyle/>
                    <a:p>
                      <a:r>
                        <a:rPr lang="tr-TR" dirty="0" smtClean="0"/>
                        <a:t>Hiç Görmeyen</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Okuyucu ve kodlayıcı eşliğinde sınav</a:t>
                      </a:r>
                      <a:r>
                        <a:rPr lang="tr-TR" baseline="0" dirty="0" smtClean="0"/>
                        <a:t> yapılacaktır.</a:t>
                      </a:r>
                      <a:endParaRPr lang="tr-TR" dirty="0"/>
                    </a:p>
                  </a:txBody>
                  <a:tcPr anchor="ctr"/>
                </a:tc>
                <a:extLst>
                  <a:ext uri="{0D108BD9-81ED-4DB2-BD59-A6C34878D82A}">
                    <a16:rowId xmlns:a16="http://schemas.microsoft.com/office/drawing/2014/main" val="3781152976"/>
                  </a:ext>
                </a:extLst>
              </a:tr>
              <a:tr h="370840">
                <a:tc>
                  <a:txBody>
                    <a:bodyPr/>
                    <a:lstStyle/>
                    <a:p>
                      <a:r>
                        <a:rPr lang="tr-TR" dirty="0" smtClean="0"/>
                        <a:t>İşitme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val="2751196019"/>
                  </a:ext>
                </a:extLst>
              </a:tr>
              <a:tr h="615682">
                <a:tc>
                  <a:txBody>
                    <a:bodyPr/>
                    <a:lstStyle/>
                    <a:p>
                      <a:r>
                        <a:rPr lang="tr-TR" dirty="0" smtClean="0"/>
                        <a:t>Dikkat Eksikliği Ve Hiperaktivite Bozukluğu Olan</a:t>
                      </a:r>
                      <a:endParaRPr lang="tr-TR" dirty="0"/>
                    </a:p>
                  </a:txBody>
                  <a:tcPr anchor="ctr"/>
                </a:tc>
                <a:tc vMerge="1">
                  <a:txBody>
                    <a:bodyPr/>
                    <a:lstStyle/>
                    <a:p>
                      <a:endParaRPr lang="tr-TR" dirty="0"/>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val="1002307426"/>
                  </a:ext>
                </a:extLst>
              </a:tr>
              <a:tr h="450615">
                <a:tc>
                  <a:txBody>
                    <a:bodyPr/>
                    <a:lstStyle/>
                    <a:p>
                      <a:r>
                        <a:rPr lang="tr-TR" dirty="0" smtClean="0"/>
                        <a:t>Özel Öğrenme Güçlüğü Olan</a:t>
                      </a:r>
                      <a:endParaRPr lang="tr-TR" dirty="0"/>
                    </a:p>
                  </a:txBody>
                  <a:tcPr anchor="ctr"/>
                </a:tc>
                <a:tc vMerge="1">
                  <a:txBody>
                    <a:bodyPr/>
                    <a:lstStyle/>
                    <a:p>
                      <a:endParaRPr lang="tr-TR"/>
                    </a:p>
                  </a:txBody>
                  <a:tcPr/>
                </a:tc>
                <a:tc vMerge="1">
                  <a:txBody>
                    <a:bodyPr/>
                    <a:lstStyle/>
                    <a:p>
                      <a:endParaRPr lang="tr-TR"/>
                    </a:p>
                  </a:txBody>
                  <a:tcPr/>
                </a:tc>
                <a:tc>
                  <a:txBody>
                    <a:bodyPr/>
                    <a:lstStyle/>
                    <a:p>
                      <a:r>
                        <a:rPr lang="tr-TR" dirty="0" smtClean="0"/>
                        <a:t>Tercih etmeleri durumunda okuyucu ve kodlayıcı</a:t>
                      </a:r>
                    </a:p>
                    <a:p>
                      <a:r>
                        <a:rPr lang="tr-TR" dirty="0" smtClean="0"/>
                        <a:t>eşliğinde sınava alınacaklardır.</a:t>
                      </a:r>
                      <a:endParaRPr lang="tr-TR" dirty="0"/>
                    </a:p>
                  </a:txBody>
                  <a:tcPr anchor="ctr"/>
                </a:tc>
                <a:extLst>
                  <a:ext uri="{0D108BD9-81ED-4DB2-BD59-A6C34878D82A}">
                    <a16:rowId xmlns:a16="http://schemas.microsoft.com/office/drawing/2014/main" val="1818304514"/>
                  </a:ext>
                </a:extLst>
              </a:tr>
              <a:tr h="798063">
                <a:tc>
                  <a:txBody>
                    <a:bodyPr/>
                    <a:lstStyle/>
                    <a:p>
                      <a:r>
                        <a:rPr lang="tr-TR" dirty="0" smtClean="0"/>
                        <a:t>Yaygın Gelişimsel Bozukluğu Olan</a:t>
                      </a:r>
                      <a:endParaRPr lang="tr-TR" dirty="0"/>
                    </a:p>
                  </a:txBody>
                  <a:tcPr anchor="ctr"/>
                </a:tc>
                <a:tc vMerge="1">
                  <a:txBody>
                    <a:bodyPr/>
                    <a:lstStyle/>
                    <a:p>
                      <a:endParaRPr lang="tr-TR"/>
                    </a:p>
                  </a:txBody>
                  <a:tcPr/>
                </a:tc>
                <a:tc vMerge="1">
                  <a:txBody>
                    <a:bodyPr/>
                    <a:lstStyle/>
                    <a:p>
                      <a:endParaRPr lang="tr-TR"/>
                    </a:p>
                  </a:txBody>
                  <a:tcPr/>
                </a:tc>
                <a:tc>
                  <a:txBody>
                    <a:bodyPr/>
                    <a:lstStyle/>
                    <a:p>
                      <a:endParaRPr lang="tr-TR" dirty="0"/>
                    </a:p>
                  </a:txBody>
                  <a:tcPr anchor="ctr"/>
                </a:tc>
                <a:extLst>
                  <a:ext uri="{0D108BD9-81ED-4DB2-BD59-A6C34878D82A}">
                    <a16:rowId xmlns:a16="http://schemas.microsoft.com/office/drawing/2014/main" val="1221520583"/>
                  </a:ext>
                </a:extLst>
              </a:tr>
              <a:tr h="609600">
                <a:tc>
                  <a:txBody>
                    <a:bodyPr/>
                    <a:lstStyle/>
                    <a:p>
                      <a:r>
                        <a:rPr lang="tr-TR" dirty="0" smtClean="0"/>
                        <a:t>Bedensel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Bu öğrencilere RAM tarafından yapılan değerlendirme sonucuna göre kodlayıcı verilecektir</a:t>
                      </a:r>
                      <a:endParaRPr lang="tr-TR" dirty="0"/>
                    </a:p>
                  </a:txBody>
                  <a:tcPr anchor="ctr"/>
                </a:tc>
                <a:extLst>
                  <a:ext uri="{0D108BD9-81ED-4DB2-BD59-A6C34878D82A}">
                    <a16:rowId xmlns:a16="http://schemas.microsoft.com/office/drawing/2014/main" val="3455484993"/>
                  </a:ext>
                </a:extLst>
              </a:tr>
              <a:tr h="631120">
                <a:tc>
                  <a:txBody>
                    <a:bodyPr/>
                    <a:lstStyle/>
                    <a:p>
                      <a:r>
                        <a:rPr lang="tr-TR" dirty="0" smtClean="0"/>
                        <a:t>Zihinsel Engelli</a:t>
                      </a:r>
                      <a:endParaRPr lang="tr-TR" dirty="0"/>
                    </a:p>
                  </a:txBody>
                  <a:tcPr anchor="ctr"/>
                </a:tc>
                <a:tc vMerge="1">
                  <a:txBody>
                    <a:bodyPr/>
                    <a:lstStyle/>
                    <a:p>
                      <a:endParaRPr lang="tr-TR" dirty="0"/>
                    </a:p>
                  </a:txBody>
                  <a:tcPr/>
                </a:tc>
                <a:tc vMerge="1">
                  <a:txBody>
                    <a:bodyPr/>
                    <a:lstStyle/>
                    <a:p>
                      <a:endParaRPr lang="tr-TR"/>
                    </a:p>
                  </a:txBody>
                  <a:tcPr/>
                </a:tc>
                <a:tc>
                  <a:txBody>
                    <a:bodyPr/>
                    <a:lstStyle/>
                    <a:p>
                      <a:r>
                        <a:rPr lang="tr-TR" dirty="0" smtClean="0"/>
                        <a:t>Yapılacak tercih doğrultusunda kodlayıcı eşliğinde öğrencinin sınava girmesi için gerekli düzenleme yapılacaktır</a:t>
                      </a:r>
                      <a:endParaRPr lang="tr-TR" dirty="0"/>
                    </a:p>
                  </a:txBody>
                  <a:tcPr anchor="ctr"/>
                </a:tc>
                <a:extLst>
                  <a:ext uri="{0D108BD9-81ED-4DB2-BD59-A6C34878D82A}">
                    <a16:rowId xmlns:a16="http://schemas.microsoft.com/office/drawing/2014/main" val="3854781895"/>
                  </a:ext>
                </a:extLst>
              </a:tr>
            </a:tbl>
          </a:graphicData>
        </a:graphic>
      </p:graphicFrame>
    </p:spTree>
    <p:extLst>
      <p:ext uri="{BB962C8B-B14F-4D97-AF65-F5344CB8AC3E}">
        <p14:creationId xmlns:p14="http://schemas.microsoft.com/office/powerpoint/2010/main" val="1805260758"/>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17518" y="1740123"/>
            <a:ext cx="10937174" cy="461664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Süreğen Hastalığı Olan Öğrenciler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Sağlık problemlerinin zorunlu kıldığı durumlarda </a:t>
            </a:r>
            <a:r>
              <a:rPr lang="tr-TR" sz="28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tek kişilik salonlarda sınava alınacaktır</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Bu durumda olan öğrencilere ek süre verilmeyecektir.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(şeker hastası), astım, hipertansiyon ve epilepsi hastalıklarından dolayı sürekli ilaç kullanan öğrenciler diğer öğrencilerle aynı salona yerleştirilecektir.</a:t>
            </a:r>
          </a:p>
        </p:txBody>
      </p:sp>
    </p:spTree>
    <p:extLst>
      <p:ext uri="{BB962C8B-B14F-4D97-AF65-F5344CB8AC3E}">
        <p14:creationId xmlns:p14="http://schemas.microsoft.com/office/powerpoint/2010/main" val="2802778122"/>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Tip 1 diyabet hastalığı olan öğrencilerin yanlarında kutu meyve suyu veya paket içindeki karbonhidrat içeren gıdaları bulundurmalarına, hipoglisemi (ani kan şekeri düşmesi) durumunda</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bunları tüketmelerine ve kan şekeri ölçüm cihazı ile kan şekerini ölçmelerine izin verilecektir.</a:t>
            </a:r>
          </a:p>
        </p:txBody>
      </p:sp>
    </p:spTree>
    <p:extLst>
      <p:ext uri="{BB962C8B-B14F-4D97-AF65-F5344CB8AC3E}">
        <p14:creationId xmlns:p14="http://schemas.microsoft.com/office/powerpoint/2010/main" val="123116343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10"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
        <p:nvSpPr>
          <p:cNvPr id="6" name="Dikdörtgen 5"/>
          <p:cNvSpPr/>
          <p:nvPr/>
        </p:nvSpPr>
        <p:spPr>
          <a:xfrm>
            <a:off x="617518" y="1594811"/>
            <a:ext cx="10937174" cy="3323987"/>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cüzdanlarını değiştirmek için nüfus müdürlüklerine başvuru yaparak,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cüzdanları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nüfus müdürlüklerince alınan adaylar, nüfus müdürlüklerince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kendilerine verilen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fotoğraflı ve </a:t>
            </a:r>
            <a:r>
              <a:rPr lang="tr-TR" sz="2800">
                <a:effectLst>
                  <a:outerShdw blurRad="38100" dist="38100" dir="2700000" algn="tl">
                    <a:srgbClr val="000000">
                      <a:alpha val="43137"/>
                    </a:srgbClr>
                  </a:outerShdw>
                </a:effectLst>
                <a:latin typeface="Arial" panose="020B0604020202020204" pitchFamily="34" charset="0"/>
                <a:cs typeface="Arial" panose="020B0604020202020204" pitchFamily="34" charset="0"/>
              </a:rPr>
              <a:t>imzalı </a:t>
            </a:r>
            <a:r>
              <a:rPr lang="tr-TR" sz="280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mühürlü geçici kimlik belgesi/ kimlik kartı talep belgesi </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ile sınava </a:t>
            </a:r>
            <a:r>
              <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alınabilecektir. </a:t>
            </a:r>
          </a:p>
        </p:txBody>
      </p:sp>
    </p:spTree>
    <p:extLst>
      <p:ext uri="{BB962C8B-B14F-4D97-AF65-F5344CB8AC3E}">
        <p14:creationId xmlns:p14="http://schemas.microsoft.com/office/powerpoint/2010/main" val="2532378332"/>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Başlık 1"/>
          <p:cNvSpPr txBox="1">
            <a:spLocks/>
          </p:cNvSpPr>
          <p:nvPr/>
        </p:nvSpPr>
        <p:spPr>
          <a:xfrm>
            <a:off x="1452748" y="107131"/>
            <a:ext cx="9286504" cy="511442"/>
          </a:xfrm>
          <a:prstGeom prst="roundRect">
            <a:avLst>
              <a:gd name="adj" fmla="val 35242"/>
            </a:avLst>
          </a:prstGeom>
          <a:solidFill>
            <a:srgbClr val="0000FF"/>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a:ln w="6350">
                  <a:noFill/>
                </a:ln>
                <a:solidFill>
                  <a:schemeClr val="bg1">
                    <a:lumMod val="95000"/>
                  </a:schemeClr>
                </a:solidFill>
                <a:effectLst/>
                <a:latin typeface="Arial" panose="020B0604020202020204" pitchFamily="34" charset="0"/>
                <a:cs typeface="Arial" panose="020B0604020202020204" pitchFamily="34" charset="0"/>
              </a:rPr>
              <a:t>SINAVDA ÖZEL HİZMET ALACAK ÖĞRENCİLERLE İLGİLİ HUSUSLAR</a:t>
            </a:r>
          </a:p>
        </p:txBody>
      </p:sp>
      <p:sp>
        <p:nvSpPr>
          <p:cNvPr id="11" name="Dikdörtgen 10"/>
          <p:cNvSpPr/>
          <p:nvPr/>
        </p:nvSpPr>
        <p:spPr>
          <a:xfrm>
            <a:off x="627413" y="1165096"/>
            <a:ext cx="10937174" cy="324415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Ayrıca bu öğrencilerin </a:t>
            </a:r>
            <a:r>
              <a:rPr lang="tr-TR" sz="28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hiperglisemi</a:t>
            </a: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(ani kan şekeri yükselmesi) durumunda oluşabilecek yoğun tuvalet ihtiyacının yedek gözetmen eşliğinde giderilebilmesi için izin verilecektir. Bu durumda olan öğrencilerle ilgili olarak bölge sınav yürütme komisyonları bilgilendirilecektir.</a:t>
            </a:r>
          </a:p>
        </p:txBody>
      </p:sp>
    </p:spTree>
    <p:extLst>
      <p:ext uri="{BB962C8B-B14F-4D97-AF65-F5344CB8AC3E}">
        <p14:creationId xmlns:p14="http://schemas.microsoft.com/office/powerpoint/2010/main" val="2245945882"/>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581891" y="5369314"/>
            <a:ext cx="5189517" cy="800219"/>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 sınav komisyonundan Resimdeki  şeklinde kapalı olarak teslim alınız.</a:t>
            </a:r>
          </a:p>
        </p:txBody>
      </p:sp>
      <p:pic>
        <p:nvPicPr>
          <p:cNvPr id="12" name="image2.jpeg"/>
          <p:cNvPicPr>
            <a:picLocks/>
          </p:cNvPicPr>
          <p:nvPr/>
        </p:nvPicPr>
        <p:blipFill>
          <a:blip r:embed="rId2" cstate="print"/>
          <a:stretch>
            <a:fillRect/>
          </a:stretch>
        </p:blipFill>
        <p:spPr>
          <a:xfrm>
            <a:off x="1605298" y="797314"/>
            <a:ext cx="4166110" cy="4572000"/>
          </a:xfrm>
          <a:prstGeom prst="rect">
            <a:avLst/>
          </a:prstGeom>
          <a:ln>
            <a:noFill/>
          </a:ln>
          <a:effectLst>
            <a:outerShdw blurRad="190500" algn="tl" rotWithShape="0">
              <a:srgbClr val="000000">
                <a:alpha val="70000"/>
              </a:srgbClr>
            </a:outerShdw>
          </a:effectLst>
        </p:spPr>
      </p:pic>
      <p:pic>
        <p:nvPicPr>
          <p:cNvPr id="13" name="image3.jpeg"/>
          <p:cNvPicPr/>
          <p:nvPr/>
        </p:nvPicPr>
        <p:blipFill>
          <a:blip r:embed="rId3" cstate="print"/>
          <a:stretch>
            <a:fillRect/>
          </a:stretch>
        </p:blipFill>
        <p:spPr>
          <a:xfrm>
            <a:off x="6531137" y="832810"/>
            <a:ext cx="3960440" cy="4536504"/>
          </a:xfrm>
          <a:prstGeom prst="rect">
            <a:avLst/>
          </a:prstGeom>
          <a:ln>
            <a:noFill/>
          </a:ln>
          <a:effectLst>
            <a:outerShdw blurRad="190500" algn="tl" rotWithShape="0">
              <a:srgbClr val="000000">
                <a:alpha val="70000"/>
              </a:srgbClr>
            </a:outerShdw>
          </a:effectLst>
        </p:spPr>
      </p:pic>
      <p:sp>
        <p:nvSpPr>
          <p:cNvPr id="14" name="Dikdörtgen 13"/>
          <p:cNvSpPr/>
          <p:nvPr/>
        </p:nvSpPr>
        <p:spPr>
          <a:xfrm>
            <a:off x="6531136" y="5369314"/>
            <a:ext cx="5660863" cy="1508105"/>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güvenlik poşetini üzerinde ( - - - - -) şeklinde belirtilen ve kırmızı alanın üzerinde yer alan kısımlardan, zorlamadan açınız.</a:t>
            </a:r>
          </a:p>
        </p:txBody>
      </p:sp>
    </p:spTree>
    <p:extLst>
      <p:ext uri="{BB962C8B-B14F-4D97-AF65-F5344CB8AC3E}">
        <p14:creationId xmlns:p14="http://schemas.microsoft.com/office/powerpoint/2010/main" val="4127368608"/>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1042232" y="5600781"/>
            <a:ext cx="9631201" cy="800219"/>
          </a:xfrm>
          <a:prstGeom prst="rect">
            <a:avLst/>
          </a:prstGeom>
        </p:spPr>
        <p:txBody>
          <a:bodyPr wrap="square">
            <a:spAutoFit/>
          </a:bodyPr>
          <a:lstStyle/>
          <a:p>
            <a:pPr algn="just"/>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 - - -) Şerit boyunca sınav güvenlik poşetinin ağzını Resimdeki gibi tamamen açınız.</a:t>
            </a:r>
          </a:p>
        </p:txBody>
      </p:sp>
      <p:pic>
        <p:nvPicPr>
          <p:cNvPr id="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232" y="832932"/>
            <a:ext cx="4082883" cy="45534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1136" y="924240"/>
            <a:ext cx="4142297" cy="44450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99067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aşlık 1"/>
          <p:cNvSpPr txBox="1">
            <a:spLocks/>
          </p:cNvSpPr>
          <p:nvPr/>
        </p:nvSpPr>
        <p:spPr>
          <a:xfrm>
            <a:off x="2850078" y="107131"/>
            <a:ext cx="5842660" cy="511442"/>
          </a:xfrm>
          <a:prstGeom prst="roundRect">
            <a:avLst>
              <a:gd name="adj" fmla="val 35242"/>
            </a:avLst>
          </a:prstGeom>
          <a:solidFill>
            <a:srgbClr val="7030A0"/>
          </a:solidFill>
        </p:spPr>
        <p:style>
          <a:lnRef idx="3">
            <a:schemeClr val="lt1"/>
          </a:lnRef>
          <a:fillRef idx="1">
            <a:schemeClr val="accent1"/>
          </a:fillRef>
          <a:effectRef idx="1">
            <a:schemeClr val="accent1"/>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b="1" dirty="0" smtClean="0">
                <a:ln w="6350">
                  <a:noFill/>
                </a:ln>
                <a:solidFill>
                  <a:schemeClr val="bg1">
                    <a:lumMod val="95000"/>
                  </a:schemeClr>
                </a:solidFill>
                <a:effectLst/>
                <a:latin typeface="Arial" panose="020B0604020202020204" pitchFamily="34" charset="0"/>
                <a:cs typeface="Arial" panose="020B0604020202020204" pitchFamily="34" charset="0"/>
              </a:rPr>
              <a:t>SINAV POŞETİNİN AÇILIP KAPATILMASI</a:t>
            </a:r>
            <a:endParaRPr lang="tr-TR" sz="1800" b="1" dirty="0">
              <a:ln w="6350">
                <a:noFill/>
              </a:ln>
              <a:solidFill>
                <a:schemeClr val="bg1">
                  <a:lumMod val="95000"/>
                </a:schemeClr>
              </a:solidFill>
              <a:effectLst/>
              <a:latin typeface="Arial" panose="020B0604020202020204" pitchFamily="34" charset="0"/>
              <a:cs typeface="Arial" panose="020B0604020202020204" pitchFamily="34" charset="0"/>
            </a:endParaRPr>
          </a:p>
        </p:txBody>
      </p:sp>
      <p:sp>
        <p:nvSpPr>
          <p:cNvPr id="11" name="Dikdörtgen 10"/>
          <p:cNvSpPr/>
          <p:nvPr/>
        </p:nvSpPr>
        <p:spPr>
          <a:xfrm>
            <a:off x="312136" y="4684235"/>
            <a:ext cx="11697195" cy="2215991"/>
          </a:xfrm>
          <a:prstGeom prst="rect">
            <a:avLst/>
          </a:prstGeom>
        </p:spPr>
        <p:txBody>
          <a:bodyPr wrap="square">
            <a:spAutoFit/>
          </a:bodyPr>
          <a:lstStyle/>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 tamamlandıktan sonra kullanılan sınav evrakını sınav güvenlik poşetinin içine koyunuz.</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Mavi renkli kısmı ucundan tutarak kaldırınız ve altında yer alan yapışkanlı alanı ortaya çıkarınız. </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Resimdeki gibi üst kısmından tutarak yapışkanlı alana yapıştırınız.</a:t>
            </a:r>
          </a:p>
          <a:p>
            <a:pPr marL="342900" indent="-342900" algn="just">
              <a:buFont typeface="Wingdings" panose="05000000000000000000" pitchFamily="2" charset="2"/>
              <a:buChar char="§"/>
            </a:pPr>
            <a:r>
              <a:rPr lang="tr-TR" sz="23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Kırmızı şeride dokunmayınız</a:t>
            </a:r>
          </a:p>
        </p:txBody>
      </p:sp>
      <p:pic>
        <p:nvPicPr>
          <p:cNvPr id="17" name="image6.jpeg"/>
          <p:cNvPicPr>
            <a:picLocks/>
          </p:cNvPicPr>
          <p:nvPr/>
        </p:nvPicPr>
        <p:blipFill>
          <a:blip r:embed="rId2" cstate="print"/>
          <a:stretch>
            <a:fillRect/>
          </a:stretch>
        </p:blipFill>
        <p:spPr>
          <a:xfrm>
            <a:off x="83125" y="1049023"/>
            <a:ext cx="3005553" cy="34160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7.jpeg"/>
          <p:cNvPicPr/>
          <p:nvPr/>
        </p:nvPicPr>
        <p:blipFill>
          <a:blip r:embed="rId3" cstate="print"/>
          <a:stretch>
            <a:fillRect/>
          </a:stretch>
        </p:blipFill>
        <p:spPr>
          <a:xfrm>
            <a:off x="3153238" y="1022182"/>
            <a:ext cx="2942936" cy="34160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734" y="1060824"/>
            <a:ext cx="2940644" cy="34102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9.jpeg"/>
          <p:cNvPicPr/>
          <p:nvPr/>
        </p:nvPicPr>
        <p:blipFill>
          <a:blip r:embed="rId5" cstate="print"/>
          <a:stretch>
            <a:fillRect/>
          </a:stretch>
        </p:blipFill>
        <p:spPr>
          <a:xfrm>
            <a:off x="9165938" y="1060823"/>
            <a:ext cx="2942937" cy="33827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866395468"/>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Dikdörtgen 5"/>
          <p:cNvSpPr/>
          <p:nvPr/>
        </p:nvSpPr>
        <p:spPr>
          <a:xfrm>
            <a:off x="5235039" y="1955786"/>
            <a:ext cx="5913912" cy="584775"/>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200" dirty="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TEŞEKKÜR EDERİM</a:t>
            </a:r>
            <a:r>
              <a:rPr lang="tr-TR" sz="3200" dirty="0" smtClean="0">
                <a:solidFill>
                  <a:schemeClr val="bg1"/>
                </a:solidFill>
                <a:effectLst>
                  <a:outerShdw blurRad="38100" dist="38100" dir="2700000" algn="tl">
                    <a:srgbClr val="000000">
                      <a:alpha val="43137"/>
                    </a:srgbClr>
                  </a:outerShdw>
                </a:effectLst>
                <a:latin typeface="Brush Script MT" panose="03060802040406070304" pitchFamily="66" charset="0"/>
                <a:cs typeface="Arial" panose="020B0604020202020204" pitchFamily="34" charset="0"/>
              </a:rPr>
              <a:t>.</a:t>
            </a:r>
          </a:p>
        </p:txBody>
      </p:sp>
      <p:sp>
        <p:nvSpPr>
          <p:cNvPr id="7" name="Dikdörtgen 6"/>
          <p:cNvSpPr/>
          <p:nvPr/>
        </p:nvSpPr>
        <p:spPr>
          <a:xfrm>
            <a:off x="4368140" y="3510685"/>
            <a:ext cx="5913912" cy="1569660"/>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tr-TR" sz="3200"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Yusuf </a:t>
            </a:r>
            <a:r>
              <a:rPr lang="tr-TR" sz="3200" i="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İ</a:t>
            </a:r>
            <a:r>
              <a:rPr lang="tr-TR" sz="3200"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PEK</a:t>
            </a:r>
          </a:p>
          <a:p>
            <a:pPr algn="r"/>
            <a:r>
              <a:rPr lang="tr-TR" sz="3200" i="1"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İ</a:t>
            </a:r>
            <a:r>
              <a:rPr lang="tr-TR" sz="3200" dirty="0" smtClean="0">
                <a:solidFill>
                  <a:schemeClr val="bg1"/>
                </a:solidFill>
                <a:effectLst>
                  <a:outerShdw blurRad="38100" dist="38100" dir="2700000" algn="tl">
                    <a:srgbClr val="000000">
                      <a:alpha val="43137"/>
                    </a:srgbClr>
                  </a:outerShdw>
                </a:effectLst>
                <a:latin typeface="Lucida Handwriting" panose="03010101010101010101" pitchFamily="66" charset="0"/>
                <a:cs typeface="Arial" panose="020B0604020202020204" pitchFamily="34" charset="0"/>
              </a:rPr>
              <a:t>l Milli Eğitim Müdür Yardımcısı</a:t>
            </a:r>
          </a:p>
        </p:txBody>
      </p:sp>
    </p:spTree>
    <p:extLst>
      <p:ext uri="{BB962C8B-B14F-4D97-AF65-F5344CB8AC3E}">
        <p14:creationId xmlns:p14="http://schemas.microsoft.com/office/powerpoint/2010/main" val="211116275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9" name="Dikdörtgen 8"/>
          <p:cNvSpPr/>
          <p:nvPr/>
        </p:nvSpPr>
        <p:spPr>
          <a:xfrm>
            <a:off x="617518" y="1594811"/>
            <a:ext cx="10937174" cy="3970318"/>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Geçerli kimlik belgesi yanında olmayan öğrenciler sınava alınmayacaktır.</a:t>
            </a:r>
          </a:p>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Sınav giriş belgesi olmayan ancak, salon yoklama listesinde bilgileri olan öğrenciler mağdur edilmeyecek, bina sınav komisyonu tarafından e-okul üzerinden öğrenciye ait sınav giriş belgesi alınarak sınava alınmaları sağlanacaktır.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599345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9" name="Dikdörtgen 8"/>
          <p:cNvSpPr/>
          <p:nvPr/>
        </p:nvSpPr>
        <p:spPr>
          <a:xfrm>
            <a:off x="617518" y="1594811"/>
            <a:ext cx="10937174" cy="4536819"/>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Naklen yer değişikliği ve benzeri hallere bağlı zorunlu ikamet değiştiren, başka il ve ilçelerdeki okullara nakil olan ve/veya ailesi tarım işçisi olarak çalışan öğrencilerin durumları, Rehberlik Araştırma Merkezleri (RAM) tarafından sisteme işlenemeyen, sınavda özel hizmet alması gereken öğrencilerin durumları, cezaevlerinde tutuklu/hükümlü bulunan 8. sınıf öğrencilerinin durumları da…</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54592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9" name="Dikdörtgen 8"/>
          <p:cNvSpPr/>
          <p:nvPr/>
        </p:nvSpPr>
        <p:spPr>
          <a:xfrm>
            <a:off x="617518" y="1594811"/>
            <a:ext cx="10937174" cy="2677656"/>
          </a:xfrm>
          <a:prstGeom prst="rect">
            <a:avLst/>
          </a:prstGeom>
        </p:spPr>
        <p:txBody>
          <a:bodyPr wrap="square">
            <a:spAutoFit/>
          </a:bodyPr>
          <a:lstStyle/>
          <a:p>
            <a:pPr algn="just">
              <a:lnSpc>
                <a:spcPct val="150000"/>
              </a:lnSpc>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…bölge sınav yürütme komisyonu tarafından değerlendirilerek, başvurusu kabul edilenler, bulundukları il ve ilçelerdeki sınav binalarının yedek salonlarında, evde, hastanede veya cezaevinde gerekli tedbirler alınarak sınava alınacaklardır.</a:t>
            </a:r>
            <a:endParaRPr lang="tr-TR"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613548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Dikdörtgen 7"/>
          <p:cNvSpPr/>
          <p:nvPr/>
        </p:nvSpPr>
        <p:spPr>
          <a:xfrm>
            <a:off x="0" y="125129"/>
            <a:ext cx="12192000" cy="400110"/>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tr-TR" sz="2000" b="1" dirty="0">
                <a:solidFill>
                  <a:sysClr val="windowText" lastClr="000000"/>
                </a:solidFill>
              </a:rPr>
              <a:t>2018 Sınavla Öğrenci Alan Ortaöğretim Kurumlarına İlişkin Merkezi Sınavı </a:t>
            </a:r>
          </a:p>
        </p:txBody>
      </p:sp>
      <p:sp>
        <p:nvSpPr>
          <p:cNvPr id="9" name="Dikdörtgen 8"/>
          <p:cNvSpPr/>
          <p:nvPr/>
        </p:nvSpPr>
        <p:spPr>
          <a:xfrm>
            <a:off x="617518" y="1594811"/>
            <a:ext cx="10937174" cy="3323987"/>
          </a:xfrm>
          <a:prstGeom prst="rect">
            <a:avLst/>
          </a:prstGeom>
        </p:spPr>
        <p:txBody>
          <a:bodyPr wrap="square">
            <a:spAutoFit/>
          </a:bodyPr>
          <a:lstStyle/>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Yedek salonda sınava girmek için başvuran öğrencilerin sınav başvurusunun olup olmadığı e-okul modülünden kontrol edilecektir.</a:t>
            </a:r>
          </a:p>
          <a:p>
            <a:pPr marL="457200" indent="-457200" algn="just">
              <a:lnSpc>
                <a:spcPct val="150000"/>
              </a:lnSpc>
              <a:buClr>
                <a:srgbClr val="FF0000"/>
              </a:buClr>
              <a:buSzPct val="115000"/>
              <a:buFont typeface="Wingdings" panose="05000000000000000000" pitchFamily="2" charset="2"/>
              <a:buChar char=""/>
            </a:pPr>
            <a:r>
              <a:rPr lang="tr-TR"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Sınava başvurusu olmayan öğrenciler hiçbir şekilde sınava alınmayacaktır.</a:t>
            </a:r>
          </a:p>
        </p:txBody>
      </p:sp>
      <p:sp>
        <p:nvSpPr>
          <p:cNvPr id="6" name="Başlık 1"/>
          <p:cNvSpPr txBox="1">
            <a:spLocks/>
          </p:cNvSpPr>
          <p:nvPr/>
        </p:nvSpPr>
        <p:spPr>
          <a:xfrm>
            <a:off x="4890655" y="542897"/>
            <a:ext cx="2410691" cy="511442"/>
          </a:xfrm>
          <a:prstGeom prst="roundRect">
            <a:avLst>
              <a:gd name="adj" fmla="val 35242"/>
            </a:avLst>
          </a:prstGeom>
        </p:spPr>
        <p:style>
          <a:lnRef idx="2">
            <a:schemeClr val="accent4">
              <a:shade val="50000"/>
            </a:schemeClr>
          </a:lnRef>
          <a:fillRef idx="1">
            <a:schemeClr val="accent4"/>
          </a:fillRef>
          <a:effectRef idx="0">
            <a:schemeClr val="accent4"/>
          </a:effectRef>
          <a:fontRef idx="minor">
            <a:schemeClr val="lt1"/>
          </a:fontRef>
        </p:style>
        <p:txBody>
          <a:bodyPr vert="horz" anchor="ctr">
            <a:noAutofit/>
          </a:bodyPr>
          <a:lstStyle>
            <a:lvl1pPr marL="484632" algn="l" rtl="0" eaLnBrk="1" latinLnBrk="0" hangingPunct="1">
              <a:spcBef>
                <a:spcPct val="0"/>
              </a:spcBef>
              <a:buNone/>
              <a:defRPr kumimoji="0" sz="4200" kern="1200">
                <a:ln w="6350">
                  <a:solidFill>
                    <a:schemeClr val="accent1">
                      <a:shade val="43000"/>
                    </a:schemeClr>
                  </a:solidFill>
                </a:ln>
                <a:solidFill>
                  <a:schemeClr val="dk1"/>
                </a:solidFill>
                <a:effectLst>
                  <a:outerShdw blurRad="26000" dist="26000" dir="14500000" algn="tl" rotWithShape="0">
                    <a:srgbClr val="000000">
                      <a:alpha val="40000"/>
                    </a:srgbClr>
                  </a:outerShdw>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algn="ctr"/>
            <a:r>
              <a:rPr lang="tr-TR" sz="1800" dirty="0" smtClean="0">
                <a:latin typeface="Arial" panose="020B0604020202020204" pitchFamily="34" charset="0"/>
                <a:cs typeface="Arial" panose="020B0604020202020204" pitchFamily="34" charset="0"/>
              </a:rPr>
              <a:t>GENEL BİLGİLER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909311"/>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TotalTime>
  <Words>2360</Words>
  <Application>Microsoft Office PowerPoint</Application>
  <PresentationFormat>Geniş ekran</PresentationFormat>
  <Paragraphs>299</Paragraphs>
  <Slides>54</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54</vt:i4>
      </vt:variant>
    </vt:vector>
  </HeadingPairs>
  <TitlesOfParts>
    <vt:vector size="64" baseType="lpstr">
      <vt:lpstr>Arial</vt:lpstr>
      <vt:lpstr>Arial Rounded MT Bold</vt:lpstr>
      <vt:lpstr>Bookman Old Style</vt:lpstr>
      <vt:lpstr>Brush Script MT</vt:lpstr>
      <vt:lpstr>Calibri</vt:lpstr>
      <vt:lpstr>Calibri Light</vt:lpstr>
      <vt:lpstr>Lucida Handwriting</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AyhanBUTUNER</dc:creator>
  <cp:lastModifiedBy>AyhanBUTUNER</cp:lastModifiedBy>
  <cp:revision>41</cp:revision>
  <dcterms:created xsi:type="dcterms:W3CDTF">2018-05-31T09:04:45Z</dcterms:created>
  <dcterms:modified xsi:type="dcterms:W3CDTF">2018-06-01T08:19:18Z</dcterms:modified>
</cp:coreProperties>
</file>