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12" r:id="rId2"/>
    <p:sldId id="318" r:id="rId3"/>
    <p:sldId id="257" r:id="rId4"/>
    <p:sldId id="331" r:id="rId5"/>
    <p:sldId id="309" r:id="rId6"/>
    <p:sldId id="328" r:id="rId7"/>
    <p:sldId id="329" r:id="rId8"/>
    <p:sldId id="330" r:id="rId9"/>
    <p:sldId id="258" r:id="rId10"/>
    <p:sldId id="260" r:id="rId11"/>
    <p:sldId id="314" r:id="rId12"/>
    <p:sldId id="323" r:id="rId13"/>
    <p:sldId id="261" r:id="rId14"/>
    <p:sldId id="262" r:id="rId15"/>
    <p:sldId id="259" r:id="rId16"/>
    <p:sldId id="324" r:id="rId17"/>
    <p:sldId id="265" r:id="rId18"/>
    <p:sldId id="267" r:id="rId19"/>
    <p:sldId id="266" r:id="rId20"/>
    <p:sldId id="264" r:id="rId21"/>
    <p:sldId id="269" r:id="rId22"/>
    <p:sldId id="270" r:id="rId23"/>
    <p:sldId id="271" r:id="rId24"/>
    <p:sldId id="268" r:id="rId25"/>
    <p:sldId id="273" r:id="rId26"/>
    <p:sldId id="274" r:id="rId27"/>
    <p:sldId id="275" r:id="rId28"/>
    <p:sldId id="276" r:id="rId29"/>
    <p:sldId id="272" r:id="rId30"/>
    <p:sldId id="317" r:id="rId31"/>
    <p:sldId id="278" r:id="rId32"/>
    <p:sldId id="315" r:id="rId33"/>
    <p:sldId id="320" r:id="rId34"/>
    <p:sldId id="316" r:id="rId35"/>
    <p:sldId id="333" r:id="rId36"/>
    <p:sldId id="332" r:id="rId37"/>
    <p:sldId id="322" r:id="rId38"/>
    <p:sldId id="310" r:id="rId39"/>
    <p:sldId id="334" r:id="rId40"/>
    <p:sldId id="277" r:id="rId41"/>
    <p:sldId id="280" r:id="rId42"/>
    <p:sldId id="281" r:id="rId43"/>
    <p:sldId id="282" r:id="rId44"/>
    <p:sldId id="283" r:id="rId45"/>
    <p:sldId id="284" r:id="rId46"/>
    <p:sldId id="285" r:id="rId47"/>
    <p:sldId id="287" r:id="rId48"/>
    <p:sldId id="289" r:id="rId49"/>
    <p:sldId id="290" r:id="rId50"/>
    <p:sldId id="291" r:id="rId51"/>
    <p:sldId id="292" r:id="rId52"/>
    <p:sldId id="293" r:id="rId53"/>
    <p:sldId id="297" r:id="rId54"/>
    <p:sldId id="298" r:id="rId55"/>
    <p:sldId id="294" r:id="rId56"/>
    <p:sldId id="295" r:id="rId57"/>
    <p:sldId id="296" r:id="rId58"/>
    <p:sldId id="299" r:id="rId59"/>
    <p:sldId id="300" r:id="rId60"/>
    <p:sldId id="302" r:id="rId61"/>
    <p:sldId id="303" r:id="rId62"/>
    <p:sldId id="304" r:id="rId63"/>
    <p:sldId id="311" r:id="rId64"/>
    <p:sldId id="305" r:id="rId65"/>
    <p:sldId id="306" r:id="rId66"/>
    <p:sldId id="325" r:id="rId67"/>
    <p:sldId id="326" r:id="rId68"/>
    <p:sldId id="327" r:id="rId69"/>
    <p:sldId id="321" r:id="rId70"/>
    <p:sldId id="279" r:id="rId7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FD489-ECE6-48C0-A391-823B1D7005BB}" type="datetimeFigureOut">
              <a:rPr lang="tr-TR" smtClean="0"/>
              <a:t>16.6.2020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0897D-F826-4BAA-96F3-45F303D77011}" type="slidenum">
              <a:rPr lang="tr-TR" smtClean="0"/>
              <a:t>‹#›</a:t>
            </a:fld>
            <a:endParaRPr lang="tr-TR"/>
          </a:p>
        </p:txBody>
      </p:sp>
    </p:spTree>
    <p:extLst>
      <p:ext uri="{BB962C8B-B14F-4D97-AF65-F5344CB8AC3E}">
        <p14:creationId xmlns:p14="http://schemas.microsoft.com/office/powerpoint/2010/main" val="2743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559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16.6.2020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3108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16.6.2020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94943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16.6.2020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1360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16.6.2020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98243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5A05C7-612E-4AF3-9EF8-62F96B6B72C4}" type="datetimeFigureOut">
              <a:rPr lang="tr-TR" smtClean="0"/>
              <a:t>16.6.2020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3002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5A05C7-612E-4AF3-9EF8-62F96B6B72C4}" type="datetimeFigureOut">
              <a:rPr lang="tr-TR" smtClean="0"/>
              <a:t>16.6.2020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36039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5A05C7-612E-4AF3-9EF8-62F96B6B72C4}" type="datetimeFigureOut">
              <a:rPr lang="tr-TR" smtClean="0"/>
              <a:t>16.6.2020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10518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5A05C7-612E-4AF3-9EF8-62F96B6B72C4}" type="datetimeFigureOut">
              <a:rPr lang="tr-TR" smtClean="0"/>
              <a:t>16.6.2020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00061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5A05C7-612E-4AF3-9EF8-62F96B6B72C4}" type="datetimeFigureOut">
              <a:rPr lang="tr-TR" smtClean="0"/>
              <a:t>16.6.2020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5220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16.6.2020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79400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16.6.2020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20059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16.6.2020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295022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val="0"/>
              </a:ext>
            </a:extLst>
          </a:blip>
          <a:srcRect l="14448" t="6745" r="14795" b="34787"/>
          <a:stretch/>
        </p:blipFill>
        <p:spPr>
          <a:xfrm>
            <a:off x="1624083" y="496471"/>
            <a:ext cx="1282890" cy="1060083"/>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11" name="Dikdörtgen 10"/>
          <p:cNvSpPr/>
          <p:nvPr/>
        </p:nvSpPr>
        <p:spPr>
          <a:xfrm>
            <a:off x="0" y="770205"/>
            <a:ext cx="12192000" cy="646331"/>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İl Milli Eğitim Müdürlüğü</a:t>
            </a:r>
            <a:endParaRPr lang="tr-TR" sz="32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0" y="2239838"/>
            <a:ext cx="12192000" cy="4154984"/>
          </a:xfrm>
          <a:prstGeom prst="rect">
            <a:avLst/>
          </a:prstGeom>
          <a:noFill/>
        </p:spPr>
        <p:txBody>
          <a:bodyPr wrap="square" lIns="91440" tIns="45720" rIns="91440" bIns="45720">
            <a:spAutoFit/>
          </a:bodyPr>
          <a:lstStyle/>
          <a:p>
            <a:pPr algn="ctr"/>
            <a:r>
              <a:rPr lang="tr-TR" sz="3200" dirty="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Sınavla Öğrenci Alan Ortaöğretim Kurumlarına İlişkin Merkezi </a:t>
            </a:r>
            <a:r>
              <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Sınavı</a:t>
            </a:r>
          </a:p>
          <a:p>
            <a:pPr algn="ctr"/>
            <a:endParaRPr lang="tr-TR" sz="32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r>
              <a:rPr lang="tr-TR" sz="2800" dirty="0" smtClean="0">
                <a:ln w="0"/>
                <a:solidFill>
                  <a:srgbClr val="FF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Bilgilendirme Toplantısı</a:t>
            </a:r>
          </a:p>
          <a:p>
            <a:pPr algn="ct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smtClean="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r>
              <a:rPr lang="tr-TR" sz="2800" dirty="0" smtClean="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rPr>
              <a:t>20 Haziran 2020</a:t>
            </a: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
        <p:nvSpPr>
          <p:cNvPr id="3" name="Slayt Numarası Yer Tutucusu 2"/>
          <p:cNvSpPr>
            <a:spLocks noGrp="1"/>
          </p:cNvSpPr>
          <p:nvPr>
            <p:ph type="sldNum" sz="quarter" idx="12"/>
          </p:nvPr>
        </p:nvSpPr>
        <p:spPr/>
        <p:txBody>
          <a:bodyPr/>
          <a:lstStyle/>
          <a:p>
            <a:fld id="{07BA4387-5B25-43A8-BC95-FD417D7D2F56}" type="slidenum">
              <a:rPr lang="tr-TR" smtClean="0"/>
              <a:t>1</a:t>
            </a:fld>
            <a:endParaRPr lang="tr-TR" dirty="0"/>
          </a:p>
        </p:txBody>
      </p:sp>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14448" t="6745" r="14795" b="34787"/>
          <a:stretch/>
        </p:blipFill>
        <p:spPr>
          <a:xfrm>
            <a:off x="9340755" y="496471"/>
            <a:ext cx="1282890" cy="1060083"/>
          </a:xfrm>
          <a:prstGeom prst="rect">
            <a:avLst/>
          </a:prstGeom>
          <a:effectLst>
            <a:glow rad="101600">
              <a:schemeClr val="tx1">
                <a:alpha val="60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206222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144435"/>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 kimlik belgesi yanında olmayan öğrenciler sınava alınmayacaktır.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617518" y="2704460"/>
            <a:ext cx="10937174" cy="65883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
        <p:nvSpPr>
          <p:cNvPr id="11" name="Dikdörtgen 10"/>
          <p:cNvSpPr/>
          <p:nvPr/>
        </p:nvSpPr>
        <p:spPr>
          <a:xfrm>
            <a:off x="617518" y="3220215"/>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sınavda, kimlik belgelerinde fotoğraf zorunluluğu bulunmamaktadır</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lnSpc>
                <a:spcPct val="150000"/>
              </a:lnSpc>
            </a:pP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15 yaşını dolduran ve kimlik belgesinde fotoğraf bulunması gereken ancak fotoğraf bulunmayan öğrenciler de sınava alınacaklardır.</a:t>
            </a:r>
          </a:p>
        </p:txBody>
      </p:sp>
    </p:spTree>
    <p:extLst>
      <p:ext uri="{BB962C8B-B14F-4D97-AF65-F5344CB8AC3E}">
        <p14:creationId xmlns:p14="http://schemas.microsoft.com/office/powerpoint/2010/main" val="402599345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35002"/>
            <a:ext cx="10937174" cy="3046988"/>
          </a:xfrm>
          <a:prstGeom prst="rect">
            <a:avLst/>
          </a:prstGeom>
        </p:spPr>
        <p:txBody>
          <a:bodyPr wrap="square">
            <a:spAutoFit/>
          </a:bodyPr>
          <a:lstStyle/>
          <a:p>
            <a:pPr algn="just">
              <a:lnSpc>
                <a:spcPct val="150000"/>
              </a:lnSpc>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alacak emniyet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a:t>
            </a:r>
          </a:p>
          <a:p>
            <a:pPr algn="just">
              <a:lnSpc>
                <a:spcPct val="150000"/>
              </a:lnSpc>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09.09.2012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tarihli MEB ve İçişleri Bakanlığı Sınav Güvenliği İş Birliği Protokolü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hükümlerine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uygun şekilde belirlenecektir. </a:t>
            </a:r>
            <a:endPar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67484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35002"/>
            <a:ext cx="10937174" cy="3785652"/>
          </a:xfrm>
          <a:prstGeom prst="rect">
            <a:avLst/>
          </a:prstGeom>
        </p:spPr>
        <p:txBody>
          <a:bodyPr wrap="square">
            <a:spAutoFit/>
          </a:bodyPr>
          <a:lstStyle/>
          <a:p>
            <a:pPr algn="just">
              <a:lnSpc>
                <a:spcPct val="150000"/>
              </a:lnSpc>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sınavda;</a:t>
            </a:r>
          </a:p>
          <a:p>
            <a:pPr algn="just">
              <a:lnSpc>
                <a:spcPct val="150000"/>
              </a:lnSpc>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üst araması yapılmayacağından sınav başladıktan sonra binada görevli emniyet görevlilerince okul bahçesi ve çevresinde sosyal mesafenin korunması için gerekli tedbirlerin alınması sağlanacaktır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09391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477672" y="816888"/>
            <a:ext cx="11077020" cy="5909310"/>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Naklen yer değişikliği ve benzeri hallere bağlı zorunlu ikamet  değiştiren,</a:t>
            </a:r>
          </a:p>
          <a:p>
            <a:pPr marL="457200" indent="-457200" algn="just">
              <a:lnSpc>
                <a:spcPct val="150000"/>
              </a:lnSpc>
              <a:buFont typeface="Arial" panose="020B0604020202020204" pitchFamily="34" charset="0"/>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Başka il ve ilçelerdeki okullara nakil olan</a:t>
            </a:r>
          </a:p>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Ailesi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tarım işçisi olarak çalışan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a:t>
            </a:r>
          </a:p>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Rehberlik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Araştırma Merkezleri (RAM) tarafından sisteme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işlenemeyen</a:t>
            </a:r>
          </a:p>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özel hizmet alması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gereken</a:t>
            </a:r>
          </a:p>
          <a:p>
            <a:pPr marL="457200" indent="-457200" algn="just">
              <a:lnSpc>
                <a:spcPct val="150000"/>
              </a:lnSpc>
              <a:buFont typeface="Arial" panose="020B0604020202020204" pitchFamily="34" charset="0"/>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Cezaevlerinde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tutuklu/hükümlü bulunan 8. sınıf öğrencilerinin durumları da…</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4592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1594811"/>
            <a:ext cx="10937174" cy="267765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…bölge sınav yürütme komisyonu tarafından değerlendirilerek, başvurusu kabul edilenler, bulundukları il ve ilçelerdeki sınav binalarının yedek salonlarında, evde, hastanede veya cezaevinde gerekli tedbirler alınarak sınava alınacaklardır.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3548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89593"/>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girmesi uygun görülen öğrenciler için yeni bir sınav giriş belgesi düzenlenmeyecek olup bu öğrencilerin kimlik bilgileri e-okuldan aldıkları sınav giriş belgesinden kontrol edilecektir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48237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89593"/>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sınava girecek öğrencilerin cevap kâğıtlarına aday bilgilerini yazmaları ve T.C. kimlik numaralarını ilgili bölüme kodlamaları gerekmektedir.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96123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1146412" y="1839004"/>
            <a:ext cx="10408280" cy="1384995"/>
          </a:xfrm>
          <a:prstGeom prst="rect">
            <a:avLst/>
          </a:prstGeom>
        </p:spPr>
        <p:txBody>
          <a:bodyPr wrap="square">
            <a:spAutoFit/>
          </a:bodyPr>
          <a:lstStyle/>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Yedek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sınava katılan öğrencilerin geçerli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 belgesinin fotokopisi</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yoklama listesine eklenecektir.</a:t>
            </a: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10" name="Dikdörtgen 9"/>
          <p:cNvSpPr/>
          <p:nvPr/>
        </p:nvSpPr>
        <p:spPr>
          <a:xfrm>
            <a:off x="617518" y="871479"/>
            <a:ext cx="10937174" cy="658835"/>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55348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5262979"/>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başkanı, bölge sınav yürütme komisyonunun sınavla ilgili yapacağı toplantıya katılır.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görevlilerinin sınav salonlarına cep telefonu ile girmeleri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KESİNLİKLE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yasaktır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cep telefonu ve benzeri iletişim araçları ile sınav salonlarına girmesini engeller. Sınav öncesinde yapılacak toplantılarda bu hususu özellikle belirtir.</a:t>
            </a:r>
          </a:p>
        </p:txBody>
      </p:sp>
    </p:spTree>
    <p:extLst>
      <p:ext uri="{BB962C8B-B14F-4D97-AF65-F5344CB8AC3E}">
        <p14:creationId xmlns:p14="http://schemas.microsoft.com/office/powerpoint/2010/main" val="264051638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oturma planı doğrultusunda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sıralar numaralandırarak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sınavdan 1 (bir) gün önce hazır duruma gelmesini sağlar ve sınav süresince salonları kontrol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1644308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grpSp>
        <p:nvGrpSpPr>
          <p:cNvPr id="9" name="Grup 8"/>
          <p:cNvGrpSpPr/>
          <p:nvPr/>
        </p:nvGrpSpPr>
        <p:grpSpPr>
          <a:xfrm>
            <a:off x="1199456" y="1916832"/>
            <a:ext cx="4364028" cy="2745142"/>
            <a:chOff x="767408" y="1916832"/>
            <a:chExt cx="4364028" cy="2745142"/>
          </a:xfrm>
        </p:grpSpPr>
        <p:pic>
          <p:nvPicPr>
            <p:cNvPr id="10" name="Resim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7408" y="1916832"/>
              <a:ext cx="4364028" cy="2745142"/>
            </a:xfrm>
            <a:prstGeom prst="rect">
              <a:avLst/>
            </a:prstGeom>
            <a:ln>
              <a:noFill/>
            </a:ln>
            <a:effectLst>
              <a:outerShdw blurRad="190500" algn="tl" rotWithShape="0">
                <a:srgbClr val="000000">
                  <a:alpha val="70000"/>
                </a:srgbClr>
              </a:outerShdw>
            </a:effectLst>
          </p:spPr>
        </p:pic>
        <p:sp>
          <p:nvSpPr>
            <p:cNvPr id="11" name="Dikdörtgen 10"/>
            <p:cNvSpPr/>
            <p:nvPr/>
          </p:nvSpPr>
          <p:spPr>
            <a:xfrm>
              <a:off x="903454" y="2129800"/>
              <a:ext cx="1747570"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1. Bölüm</a:t>
              </a:r>
            </a:p>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(Sözel 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2" name="Metin kutusu 11"/>
            <p:cNvSpPr txBox="1"/>
            <p:nvPr/>
          </p:nvSpPr>
          <p:spPr>
            <a:xfrm>
              <a:off x="1491665" y="3144025"/>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09.30</a:t>
              </a:r>
            </a:p>
            <a:p>
              <a:r>
                <a:rPr lang="tr-TR" sz="2400" dirty="0" smtClean="0">
                  <a:solidFill>
                    <a:schemeClr val="tx1"/>
                  </a:solidFill>
                  <a:latin typeface="Arial Rounded MT Bold" panose="020F0704030504030204" pitchFamily="34" charset="0"/>
                </a:rPr>
                <a:t>Süre : 75 Dakika</a:t>
              </a:r>
            </a:p>
            <a:p>
              <a:r>
                <a:rPr lang="tr-TR" sz="2400" dirty="0" smtClean="0">
                  <a:solidFill>
                    <a:schemeClr val="tx1"/>
                  </a:solidFill>
                  <a:latin typeface="Arial Rounded MT Bold" panose="020F0704030504030204" pitchFamily="34" charset="0"/>
                </a:rPr>
                <a:t>Soru Sayısı : 50</a:t>
              </a:r>
            </a:p>
          </p:txBody>
        </p:sp>
        <p:sp>
          <p:nvSpPr>
            <p:cNvPr id="13" name="Dikdörtgen 12"/>
            <p:cNvSpPr/>
            <p:nvPr/>
          </p:nvSpPr>
          <p:spPr>
            <a:xfrm>
              <a:off x="1049131" y="2722999"/>
              <a:ext cx="3794272" cy="369332"/>
            </a:xfrm>
            <a:prstGeom prst="rect">
              <a:avLst/>
            </a:prstGeom>
            <a:solidFill>
              <a:srgbClr val="00FF00">
                <a:alpha val="18039"/>
              </a:srgbClr>
            </a:solidFill>
          </p:spPr>
          <p:txBody>
            <a:bodyPr wrap="square">
              <a:spAutoFit/>
            </a:bodyPr>
            <a:lstStyle/>
            <a:p>
              <a:pPr algn="ctr"/>
              <a:r>
                <a:rPr lang="tr-TR" dirty="0" smtClean="0">
                  <a:latin typeface="Arial Rounded MT Bold" panose="020F0704030504030204" pitchFamily="34" charset="0"/>
                </a:rPr>
                <a:t>20 Haziran 2020 </a:t>
              </a:r>
              <a:r>
                <a:rPr lang="tr-TR" dirty="0">
                  <a:latin typeface="Arial Rounded MT Bold" panose="020F0704030504030204" pitchFamily="34" charset="0"/>
                </a:rPr>
                <a:t>(Cumartesi)</a:t>
              </a:r>
            </a:p>
          </p:txBody>
        </p:sp>
      </p:grpSp>
      <p:grpSp>
        <p:nvGrpSpPr>
          <p:cNvPr id="14" name="Grup 13"/>
          <p:cNvGrpSpPr/>
          <p:nvPr/>
        </p:nvGrpSpPr>
        <p:grpSpPr>
          <a:xfrm>
            <a:off x="6456040" y="1915174"/>
            <a:ext cx="4363200" cy="2746800"/>
            <a:chOff x="5417599" y="1915174"/>
            <a:chExt cx="4363200" cy="2746800"/>
          </a:xfrm>
        </p:grpSpPr>
        <p:pic>
          <p:nvPicPr>
            <p:cNvPr id="15" name="Resim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417599" y="1915174"/>
              <a:ext cx="4363200" cy="2746800"/>
            </a:xfrm>
            <a:prstGeom prst="rect">
              <a:avLst/>
            </a:prstGeom>
            <a:ln>
              <a:noFill/>
            </a:ln>
            <a:effectLst>
              <a:outerShdw blurRad="190500" algn="tl" rotWithShape="0">
                <a:srgbClr val="000000">
                  <a:alpha val="70000"/>
                </a:srgbClr>
              </a:outerShdw>
            </a:effectLst>
          </p:spPr>
        </p:pic>
        <p:sp>
          <p:nvSpPr>
            <p:cNvPr id="16" name="Dikdörtgen 15"/>
            <p:cNvSpPr/>
            <p:nvPr/>
          </p:nvSpPr>
          <p:spPr>
            <a:xfrm>
              <a:off x="5591944" y="2129800"/>
              <a:ext cx="1877595"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2. Bölüm</a:t>
              </a:r>
            </a:p>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(Sayısal 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7" name="Metin kutusu 16"/>
            <p:cNvSpPr txBox="1"/>
            <p:nvPr/>
          </p:nvSpPr>
          <p:spPr>
            <a:xfrm>
              <a:off x="6309589" y="3144025"/>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11.30</a:t>
              </a:r>
            </a:p>
            <a:p>
              <a:r>
                <a:rPr lang="tr-TR" sz="2400" dirty="0" smtClean="0">
                  <a:solidFill>
                    <a:schemeClr val="tx1"/>
                  </a:solidFill>
                  <a:latin typeface="Arial Rounded MT Bold" panose="020F0704030504030204" pitchFamily="34" charset="0"/>
                </a:rPr>
                <a:t>Süre : 80 Dakika</a:t>
              </a:r>
            </a:p>
            <a:p>
              <a:r>
                <a:rPr lang="tr-TR" sz="2400" dirty="0" smtClean="0">
                  <a:solidFill>
                    <a:schemeClr val="tx1"/>
                  </a:solidFill>
                  <a:latin typeface="Arial Rounded MT Bold" panose="020F0704030504030204" pitchFamily="34" charset="0"/>
                </a:rPr>
                <a:t>Soru Sayısı :40</a:t>
              </a:r>
            </a:p>
          </p:txBody>
        </p:sp>
        <p:sp>
          <p:nvSpPr>
            <p:cNvPr id="18" name="Dikdörtgen 17"/>
            <p:cNvSpPr/>
            <p:nvPr/>
          </p:nvSpPr>
          <p:spPr>
            <a:xfrm>
              <a:off x="5615900" y="2722999"/>
              <a:ext cx="3936483" cy="369332"/>
            </a:xfrm>
            <a:prstGeom prst="rect">
              <a:avLst/>
            </a:prstGeom>
            <a:solidFill>
              <a:srgbClr val="FFFF00">
                <a:alpha val="32941"/>
              </a:srgbClr>
            </a:solidFill>
          </p:spPr>
          <p:txBody>
            <a:bodyPr wrap="square">
              <a:spAutoFit/>
            </a:bodyPr>
            <a:lstStyle/>
            <a:p>
              <a:pPr algn="ctr"/>
              <a:r>
                <a:rPr lang="tr-TR" dirty="0">
                  <a:latin typeface="Arial Rounded MT Bold" panose="020F0704030504030204" pitchFamily="34" charset="0"/>
                </a:rPr>
                <a:t>20 Haziran </a:t>
              </a:r>
              <a:r>
                <a:rPr lang="tr-TR" dirty="0" smtClean="0">
                  <a:latin typeface="Arial Rounded MT Bold" panose="020F0704030504030204" pitchFamily="34" charset="0"/>
                </a:rPr>
                <a:t>2020 (</a:t>
              </a:r>
              <a:r>
                <a:rPr lang="tr-TR" dirty="0">
                  <a:latin typeface="Arial Rounded MT Bold" panose="020F0704030504030204" pitchFamily="34" charset="0"/>
                </a:rPr>
                <a:t>Cumartesi)</a:t>
              </a:r>
            </a:p>
          </p:txBody>
        </p:sp>
      </p:grpSp>
      <p:sp>
        <p:nvSpPr>
          <p:cNvPr id="1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
        <p:nvSpPr>
          <p:cNvPr id="20" name="Dikdörtgen 19"/>
          <p:cNvSpPr/>
          <p:nvPr/>
        </p:nvSpPr>
        <p:spPr>
          <a:xfrm>
            <a:off x="1335502" y="5311787"/>
            <a:ext cx="9483738" cy="523220"/>
          </a:xfrm>
          <a:prstGeom prst="rect">
            <a:avLst/>
          </a:prstGeom>
        </p:spPr>
        <p:txBody>
          <a:bodyPr wrap="square">
            <a:spAutoFit/>
          </a:bodyPr>
          <a:lstStyle/>
          <a:p>
            <a:pPr algn="ct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1. Bölümden sonra 45 </a:t>
            </a:r>
            <a:r>
              <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rPr>
              <a:t>dakika ara </a:t>
            </a:r>
            <a:r>
              <a:rPr lang="tr-TR" sz="2800" b="1"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verilecektir. </a:t>
            </a:r>
            <a:endPar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16073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Resim 48"/>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Yuvarlatılmış Dikdörtgen 6"/>
          <p:cNvSpPr/>
          <p:nvPr/>
        </p:nvSpPr>
        <p:spPr>
          <a:xfrm>
            <a:off x="4402795" y="2095965"/>
            <a:ext cx="7539824" cy="2545329"/>
          </a:xfrm>
          <a:prstGeom prst="roundRect">
            <a:avLst>
              <a:gd name="adj" fmla="val 3328"/>
            </a:avLst>
          </a:prstGeom>
          <a:solidFill>
            <a:srgbClr val="FFFFFF"/>
          </a:solidFill>
          <a:ln>
            <a:noFill/>
          </a:ln>
          <a:effectLst>
            <a:innerShdw blurRad="114300">
              <a:prstClr val="black"/>
            </a:innerShdw>
          </a:effectLst>
        </p:spPr>
        <p:txBody>
          <a:bodyPr wrap="square" lIns="91440" tIns="45720" rIns="91440" bIns="45720">
            <a:spAutoFit/>
          </a:bodyPr>
          <a:lstStyle/>
          <a:p>
            <a:pPr algn="just">
              <a:lnSpc>
                <a:spcPct val="114000"/>
              </a:lnSpc>
              <a:spcAft>
                <a:spcPts val="1200"/>
              </a:spcAft>
            </a:pPr>
            <a:r>
              <a:rPr lang="tr-TR" sz="3500" dirty="0">
                <a:ln w="0"/>
                <a:latin typeface="Times New Roman" panose="02020603050405020304" pitchFamily="18" charset="0"/>
                <a:cs typeface="Times New Roman" panose="02020603050405020304" pitchFamily="18" charset="0"/>
              </a:rPr>
              <a:t>	</a:t>
            </a:r>
            <a:r>
              <a:rPr lang="tr-TR" sz="3500" dirty="0">
                <a:ln w="0"/>
                <a:latin typeface="Arial" panose="020B0604020202020204" pitchFamily="34" charset="0"/>
                <a:cs typeface="Arial" panose="020B0604020202020204" pitchFamily="34" charset="0"/>
              </a:rPr>
              <a:t>Öğretmen kürsüsünün önünden başlamak üzere oturma planına göre «S» şeklinde adayların masalarına sıra numaraları yazılır.</a:t>
            </a:r>
          </a:p>
        </p:txBody>
      </p:sp>
      <p:pic>
        <p:nvPicPr>
          <p:cNvPr id="10" name="Resim 9"/>
          <p:cNvPicPr>
            <a:picLocks noChangeAspect="1"/>
          </p:cNvPicPr>
          <p:nvPr/>
        </p:nvPicPr>
        <p:blipFill rotWithShape="1">
          <a:blip r:embed="rId4">
            <a:extLst>
              <a:ext uri="{28A0092B-C50C-407E-A947-70E740481C1C}">
                <a14:useLocalDpi xmlns:a14="http://schemas.microsoft.com/office/drawing/2010/main" val="0"/>
              </a:ext>
            </a:extLst>
          </a:blip>
          <a:srcRect l="-1" r="57337"/>
          <a:stretch/>
        </p:blipFill>
        <p:spPr>
          <a:xfrm>
            <a:off x="1023582" y="1699254"/>
            <a:ext cx="1055187" cy="1220237"/>
          </a:xfrm>
          <a:prstGeom prst="rect">
            <a:avLst/>
          </a:prstGeom>
          <a:effectLst>
            <a:outerShdw blurRad="50800" dist="38100" algn="l" rotWithShape="0">
              <a:prstClr val="black">
                <a:alpha val="40000"/>
              </a:prstClr>
            </a:outerShdw>
          </a:effectLst>
        </p:spPr>
      </p:pic>
      <p:grpSp>
        <p:nvGrpSpPr>
          <p:cNvPr id="11" name="Grup 10"/>
          <p:cNvGrpSpPr/>
          <p:nvPr/>
        </p:nvGrpSpPr>
        <p:grpSpPr>
          <a:xfrm>
            <a:off x="1120653" y="2919491"/>
            <a:ext cx="861045" cy="646331"/>
            <a:chOff x="1120653" y="2919491"/>
            <a:chExt cx="861045" cy="646331"/>
          </a:xfrm>
        </p:grpSpPr>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3" name="Dikdörtgen 1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up 13"/>
          <p:cNvGrpSpPr/>
          <p:nvPr/>
        </p:nvGrpSpPr>
        <p:grpSpPr>
          <a:xfrm>
            <a:off x="1120653" y="3577199"/>
            <a:ext cx="861045" cy="646331"/>
            <a:chOff x="1120653" y="2919491"/>
            <a:chExt cx="861045" cy="646331"/>
          </a:xfrm>
        </p:grpSpPr>
        <p:pic>
          <p:nvPicPr>
            <p:cNvPr id="15" name="Resim 1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6" name="Dikdörtgen 1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7" name="Grup 16"/>
          <p:cNvGrpSpPr/>
          <p:nvPr/>
        </p:nvGrpSpPr>
        <p:grpSpPr>
          <a:xfrm>
            <a:off x="1120653" y="4268843"/>
            <a:ext cx="861045" cy="646331"/>
            <a:chOff x="1120653" y="2919491"/>
            <a:chExt cx="861045" cy="646331"/>
          </a:xfrm>
        </p:grpSpPr>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0" name="Dikdörtgen 1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1" name="Grup 20"/>
          <p:cNvGrpSpPr/>
          <p:nvPr/>
        </p:nvGrpSpPr>
        <p:grpSpPr>
          <a:xfrm>
            <a:off x="1120653" y="4949494"/>
            <a:ext cx="861045" cy="646331"/>
            <a:chOff x="1120653" y="2919491"/>
            <a:chExt cx="861045" cy="646331"/>
          </a:xfrm>
        </p:grpSpPr>
        <p:pic>
          <p:nvPicPr>
            <p:cNvPr id="22" name="Resim 2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3" name="Dikdörtgen 2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up 23"/>
          <p:cNvGrpSpPr/>
          <p:nvPr/>
        </p:nvGrpSpPr>
        <p:grpSpPr>
          <a:xfrm>
            <a:off x="2146225" y="2919491"/>
            <a:ext cx="861045" cy="646331"/>
            <a:chOff x="1120653" y="2919491"/>
            <a:chExt cx="861045" cy="646331"/>
          </a:xfrm>
        </p:grpSpPr>
        <p:pic>
          <p:nvPicPr>
            <p:cNvPr id="25" name="Resim 2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6" name="Dikdörtgen 2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up 26"/>
          <p:cNvGrpSpPr/>
          <p:nvPr/>
        </p:nvGrpSpPr>
        <p:grpSpPr>
          <a:xfrm>
            <a:off x="2146225" y="3577199"/>
            <a:ext cx="861045" cy="646331"/>
            <a:chOff x="1120653" y="2919491"/>
            <a:chExt cx="861045" cy="646331"/>
          </a:xfrm>
        </p:grpSpPr>
        <p:pic>
          <p:nvPicPr>
            <p:cNvPr id="28" name="Resim 2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9" name="Dikdörtgen 2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0" name="Grup 29"/>
          <p:cNvGrpSpPr/>
          <p:nvPr/>
        </p:nvGrpSpPr>
        <p:grpSpPr>
          <a:xfrm>
            <a:off x="2146225" y="4268843"/>
            <a:ext cx="861045" cy="646331"/>
            <a:chOff x="1120653" y="2919491"/>
            <a:chExt cx="861045" cy="646331"/>
          </a:xfrm>
        </p:grpSpPr>
        <p:pic>
          <p:nvPicPr>
            <p:cNvPr id="31" name="Resim 30"/>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2" name="Dikdörtgen 3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3" name="Grup 32"/>
          <p:cNvGrpSpPr/>
          <p:nvPr/>
        </p:nvGrpSpPr>
        <p:grpSpPr>
          <a:xfrm>
            <a:off x="2146225" y="4949494"/>
            <a:ext cx="861045" cy="646331"/>
            <a:chOff x="1120653" y="2919491"/>
            <a:chExt cx="861045" cy="646331"/>
          </a:xfrm>
        </p:grpSpPr>
        <p:pic>
          <p:nvPicPr>
            <p:cNvPr id="34" name="Resim 33"/>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5" name="Dikdörtgen 3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6" name="Grup 35"/>
          <p:cNvGrpSpPr/>
          <p:nvPr/>
        </p:nvGrpSpPr>
        <p:grpSpPr>
          <a:xfrm>
            <a:off x="3170652" y="2919491"/>
            <a:ext cx="861045" cy="646331"/>
            <a:chOff x="1120653" y="2919491"/>
            <a:chExt cx="861045" cy="646331"/>
          </a:xfrm>
        </p:grpSpPr>
        <p:pic>
          <p:nvPicPr>
            <p:cNvPr id="37" name="Resim 36"/>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8" name="Dikdörtgen 3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up 38"/>
          <p:cNvGrpSpPr/>
          <p:nvPr/>
        </p:nvGrpSpPr>
        <p:grpSpPr>
          <a:xfrm>
            <a:off x="3170652" y="3577199"/>
            <a:ext cx="861045" cy="646331"/>
            <a:chOff x="1120653" y="2919491"/>
            <a:chExt cx="861045" cy="646331"/>
          </a:xfrm>
        </p:grpSpPr>
        <p:pic>
          <p:nvPicPr>
            <p:cNvPr id="40" name="Resim 39"/>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1" name="Dikdörtgen 40"/>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2" name="Grup 41"/>
          <p:cNvGrpSpPr/>
          <p:nvPr/>
        </p:nvGrpSpPr>
        <p:grpSpPr>
          <a:xfrm>
            <a:off x="3170652" y="4268843"/>
            <a:ext cx="861045" cy="646331"/>
            <a:chOff x="1120653" y="2919491"/>
            <a:chExt cx="861045" cy="646331"/>
          </a:xfrm>
        </p:grpSpPr>
        <p:pic>
          <p:nvPicPr>
            <p:cNvPr id="43" name="Resim 42"/>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4" name="Dikdörtgen 4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 44"/>
          <p:cNvGrpSpPr/>
          <p:nvPr/>
        </p:nvGrpSpPr>
        <p:grpSpPr>
          <a:xfrm>
            <a:off x="3170652" y="4949494"/>
            <a:ext cx="861045" cy="646331"/>
            <a:chOff x="1120653" y="2919491"/>
            <a:chExt cx="861045" cy="646331"/>
          </a:xfrm>
        </p:grpSpPr>
        <p:pic>
          <p:nvPicPr>
            <p:cNvPr id="46" name="Resim 45"/>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7" name="Dikdörtgen 4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8" name="Resim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21930" y="3009204"/>
            <a:ext cx="2450269" cy="2500011"/>
          </a:xfrm>
          <a:prstGeom prst="rect">
            <a:avLst/>
          </a:prstGeom>
        </p:spPr>
      </p:pic>
      <p:sp>
        <p:nvSpPr>
          <p:cNvPr id="50"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501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7"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50" fill="hold"/>
                                        <p:tgtEl>
                                          <p:spTgt spid="14"/>
                                        </p:tgtEl>
                                        <p:attrNameLst>
                                          <p:attrName>ppt_w</p:attrName>
                                        </p:attrNameLst>
                                      </p:cBhvr>
                                      <p:tavLst>
                                        <p:tav tm="0">
                                          <p:val>
                                            <p:fltVal val="0"/>
                                          </p:val>
                                        </p:tav>
                                        <p:tav tm="100000">
                                          <p:val>
                                            <p:strVal val="#ppt_w"/>
                                          </p:val>
                                        </p:tav>
                                      </p:tavLst>
                                    </p:anim>
                                    <p:anim calcmode="lin" valueType="num">
                                      <p:cBhvr>
                                        <p:cTn id="24" dur="250" fill="hold"/>
                                        <p:tgtEl>
                                          <p:spTgt spid="14"/>
                                        </p:tgtEl>
                                        <p:attrNameLst>
                                          <p:attrName>ppt_h</p:attrName>
                                        </p:attrNameLst>
                                      </p:cBhvr>
                                      <p:tavLst>
                                        <p:tav tm="0">
                                          <p:val>
                                            <p:fltVal val="0"/>
                                          </p:val>
                                        </p:tav>
                                        <p:tav tm="100000">
                                          <p:val>
                                            <p:strVal val="#ppt_h"/>
                                          </p:val>
                                        </p:tav>
                                      </p:tavLst>
                                    </p:anim>
                                    <p:animEffect transition="in" filter="fade">
                                      <p:cBhvr>
                                        <p:cTn id="25" dur="250"/>
                                        <p:tgtEl>
                                          <p:spTgt spid="1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fltVal val="0"/>
                                          </p:val>
                                        </p:tav>
                                        <p:tav tm="100000">
                                          <p:val>
                                            <p:strVal val="#ppt_h"/>
                                          </p:val>
                                        </p:tav>
                                      </p:tavLst>
                                    </p:anim>
                                    <p:animEffect transition="in" filter="fade">
                                      <p:cBhvr>
                                        <p:cTn id="43" dur="250"/>
                                        <p:tgtEl>
                                          <p:spTgt spid="33"/>
                                        </p:tgtEl>
                                      </p:cBhvr>
                                    </p:animEffect>
                                  </p:childTnLst>
                                </p:cTn>
                              </p:par>
                            </p:childTnLst>
                          </p:cTn>
                        </p:par>
                        <p:par>
                          <p:cTn id="44" fill="hold">
                            <p:stCondLst>
                              <p:cond delay="425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50" fill="hold"/>
                                        <p:tgtEl>
                                          <p:spTgt spid="27"/>
                                        </p:tgtEl>
                                        <p:attrNameLst>
                                          <p:attrName>ppt_w</p:attrName>
                                        </p:attrNameLst>
                                      </p:cBhvr>
                                      <p:tavLst>
                                        <p:tav tm="0">
                                          <p:val>
                                            <p:fltVal val="0"/>
                                          </p:val>
                                        </p:tav>
                                        <p:tav tm="100000">
                                          <p:val>
                                            <p:strVal val="#ppt_w"/>
                                          </p:val>
                                        </p:tav>
                                      </p:tavLst>
                                    </p:anim>
                                    <p:anim calcmode="lin" valueType="num">
                                      <p:cBhvr>
                                        <p:cTn id="54" dur="250" fill="hold"/>
                                        <p:tgtEl>
                                          <p:spTgt spid="27"/>
                                        </p:tgtEl>
                                        <p:attrNameLst>
                                          <p:attrName>ppt_h</p:attrName>
                                        </p:attrNameLst>
                                      </p:cBhvr>
                                      <p:tavLst>
                                        <p:tav tm="0">
                                          <p:val>
                                            <p:fltVal val="0"/>
                                          </p:val>
                                        </p:tav>
                                        <p:tav tm="100000">
                                          <p:val>
                                            <p:strVal val="#ppt_h"/>
                                          </p:val>
                                        </p:tav>
                                      </p:tavLst>
                                    </p:anim>
                                    <p:animEffect transition="in" filter="fade">
                                      <p:cBhvr>
                                        <p:cTn id="55" dur="250"/>
                                        <p:tgtEl>
                                          <p:spTgt spid="27"/>
                                        </p:tgtEl>
                                      </p:cBhvr>
                                    </p:animEffect>
                                  </p:childTnLst>
                                </p:cTn>
                              </p:par>
                            </p:childTnLst>
                          </p:cTn>
                        </p:par>
                        <p:par>
                          <p:cTn id="56" fill="hold">
                            <p:stCondLst>
                              <p:cond delay="475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fltVal val="0"/>
                                          </p:val>
                                        </p:tav>
                                        <p:tav tm="100000">
                                          <p:val>
                                            <p:strVal val="#ppt_w"/>
                                          </p:val>
                                        </p:tav>
                                      </p:tavLst>
                                    </p:anim>
                                    <p:anim calcmode="lin" valueType="num">
                                      <p:cBhvr>
                                        <p:cTn id="72" dur="250" fill="hold"/>
                                        <p:tgtEl>
                                          <p:spTgt spid="39"/>
                                        </p:tgtEl>
                                        <p:attrNameLst>
                                          <p:attrName>ppt_h</p:attrName>
                                        </p:attrNameLst>
                                      </p:cBhvr>
                                      <p:tavLst>
                                        <p:tav tm="0">
                                          <p:val>
                                            <p:fltVal val="0"/>
                                          </p:val>
                                        </p:tav>
                                        <p:tav tm="100000">
                                          <p:val>
                                            <p:strVal val="#ppt_h"/>
                                          </p:val>
                                        </p:tav>
                                      </p:tavLst>
                                    </p:anim>
                                    <p:animEffect transition="in" filter="fade">
                                      <p:cBhvr>
                                        <p:cTn id="73" dur="250"/>
                                        <p:tgtEl>
                                          <p:spTgt spid="39"/>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250" fill="hold"/>
                                        <p:tgtEl>
                                          <p:spTgt spid="42"/>
                                        </p:tgtEl>
                                        <p:attrNameLst>
                                          <p:attrName>ppt_w</p:attrName>
                                        </p:attrNameLst>
                                      </p:cBhvr>
                                      <p:tavLst>
                                        <p:tav tm="0">
                                          <p:val>
                                            <p:fltVal val="0"/>
                                          </p:val>
                                        </p:tav>
                                        <p:tav tm="100000">
                                          <p:val>
                                            <p:strVal val="#ppt_w"/>
                                          </p:val>
                                        </p:tav>
                                      </p:tavLst>
                                    </p:anim>
                                    <p:anim calcmode="lin" valueType="num">
                                      <p:cBhvr>
                                        <p:cTn id="78" dur="250" fill="hold"/>
                                        <p:tgtEl>
                                          <p:spTgt spid="42"/>
                                        </p:tgtEl>
                                        <p:attrNameLst>
                                          <p:attrName>ppt_h</p:attrName>
                                        </p:attrNameLst>
                                      </p:cBhvr>
                                      <p:tavLst>
                                        <p:tav tm="0">
                                          <p:val>
                                            <p:fltVal val="0"/>
                                          </p:val>
                                        </p:tav>
                                        <p:tav tm="100000">
                                          <p:val>
                                            <p:strVal val="#ppt_h"/>
                                          </p:val>
                                        </p:tav>
                                      </p:tavLst>
                                    </p:anim>
                                    <p:animEffect transition="in" filter="fade">
                                      <p:cBhvr>
                                        <p:cTn id="79" dur="250"/>
                                        <p:tgtEl>
                                          <p:spTgt spid="42"/>
                                        </p:tgtEl>
                                      </p:cBhvr>
                                    </p:animEffect>
                                  </p:childTnLst>
                                </p:cTn>
                              </p:par>
                            </p:childTnLst>
                          </p:cTn>
                        </p:par>
                        <p:par>
                          <p:cTn id="80" fill="hold">
                            <p:stCondLst>
                              <p:cond delay="5750"/>
                            </p:stCondLst>
                            <p:childTnLst>
                              <p:par>
                                <p:cTn id="81" presetID="53" presetClass="entr" presetSubtype="16"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250" fill="hold"/>
                                        <p:tgtEl>
                                          <p:spTgt spid="45"/>
                                        </p:tgtEl>
                                        <p:attrNameLst>
                                          <p:attrName>ppt_w</p:attrName>
                                        </p:attrNameLst>
                                      </p:cBhvr>
                                      <p:tavLst>
                                        <p:tav tm="0">
                                          <p:val>
                                            <p:fltVal val="0"/>
                                          </p:val>
                                        </p:tav>
                                        <p:tav tm="100000">
                                          <p:val>
                                            <p:strVal val="#ppt_w"/>
                                          </p:val>
                                        </p:tav>
                                      </p:tavLst>
                                    </p:anim>
                                    <p:anim calcmode="lin" valueType="num">
                                      <p:cBhvr>
                                        <p:cTn id="84" dur="250" fill="hold"/>
                                        <p:tgtEl>
                                          <p:spTgt spid="45"/>
                                        </p:tgtEl>
                                        <p:attrNameLst>
                                          <p:attrName>ppt_h</p:attrName>
                                        </p:attrNameLst>
                                      </p:cBhvr>
                                      <p:tavLst>
                                        <p:tav tm="0">
                                          <p:val>
                                            <p:fltVal val="0"/>
                                          </p:val>
                                        </p:tav>
                                        <p:tav tm="100000">
                                          <p:val>
                                            <p:strVal val="#ppt_h"/>
                                          </p:val>
                                        </p:tav>
                                      </p:tavLst>
                                    </p:anim>
                                    <p:animEffect transition="in" filter="fade">
                                      <p:cBhvr>
                                        <p:cTn id="85" dur="250"/>
                                        <p:tgtEl>
                                          <p:spTgt spid="45"/>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Toplantıya katılmayan, görevine geç gelen ve/veya cep telefonu ile sınav salonuna girmekte ısrar eden salon görevlisine (yedek gözetmen dâhil) görev vermez. Bu salon görevlisini tutanakla belirleyerek bölge sınav yürütme komisyonuna bildirir.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877670445"/>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görevlilerine ait ad,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soyad</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görevlerini gösterir yaka kartının sınav süresince görevlilerin üzerinde bulunmasını sağlar.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kitapçığı, cevap kâğıdı ve salon yoklama listelerinin bulunduğu sınav güvenlik poşetlerini salon başkanlarına imza karşılığında teslim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67932924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021605"/>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alınırken üzerlerinde kullanımı doktor raporu ile belirlenen hasta veya engellilere ait cihazlar (işitme cihazı, insülin pompası, şeker ölçüm cihazı ve benzeri) hariç…</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23585644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20676"/>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databank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sözlük, hesap makinesi, kâğıt, kitap, defter, not vb. dokümanlar, pergel, açıölçer, cetvel vb. araçlar, delici ve kesici aletlerle sınav binasına alınmayacaktır. </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71799348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bu araçlarla sınava alınmayacağı gibi sınav anında yanında bulunduğu tespit edilirse sınav kurallarını ihlal ettiği gerekçesiyle sınavı tutanakla geçersiz sayılacaktır.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3444618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başlamasından itibaren ilk 15 dakika içerisinde sınav binasına gelen öğrencilerin sınava katılmalarını sağlar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öğrencilere ek süre verilmez. İlk 15 dakikadan sonra gelen öğrencileri sınav binasına almaz.</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26204577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ilk 30 dakikası tamamlanmadan ve sınav bitimine 15 dakika kala öğrencilerin sınav salonundan çıkamayacaklarını duyurur.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görevliler dışındaki kişilerin binaya girmemesini sağlar.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46464054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sırasında gerekmedikçe yedek sınav poşetini kesinlikle açmaz ve yedek sınav poşetini bina sınav Komisyonunun bulunduğu yerde muhafaza eder.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01959727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860258"/>
            <a:ext cx="10937174" cy="5262979"/>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bitiminden sonra salon başkanları tarafından getirilen ve içinde cevap kâğıtları, salon yoklama listeleri ve varsa diğer evrakın (tutanak vb.) bulunduğu ağzı kapatılmış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evrakı dönüş zarfları</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soru kitapçıklarını imza karşılığı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kutusuna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konulmayacaktır</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mutlaka DÖNÜŞÜM kutusuna konulacak ve diğer kutular da tamamen boş olarak gelecektir.)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
        <p:nvSpPr>
          <p:cNvPr id="10" name="Dikdörtgen 9"/>
          <p:cNvSpPr/>
          <p:nvPr/>
        </p:nvSpPr>
        <p:spPr>
          <a:xfrm>
            <a:off x="191069" y="3518454"/>
            <a:ext cx="11036077" cy="658835"/>
          </a:xfrm>
          <a:prstGeom prst="rect">
            <a:avLst/>
          </a:prstGeom>
        </p:spPr>
        <p:txBody>
          <a:bodyPr wrap="square">
            <a:spAutoFit/>
          </a:bodyPr>
          <a:lstStyle/>
          <a:p>
            <a:pPr algn="just">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p:txBody>
      </p:sp>
    </p:spTree>
    <p:extLst>
      <p:ext uri="{BB962C8B-B14F-4D97-AF65-F5344CB8AC3E}">
        <p14:creationId xmlns:p14="http://schemas.microsoft.com/office/powerpoint/2010/main" val="160418616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graphicFrame>
        <p:nvGraphicFramePr>
          <p:cNvPr id="21" name="İçerik Yer Tutucusu 5"/>
          <p:cNvGraphicFramePr>
            <a:graphicFrameLocks/>
          </p:cNvGraphicFramePr>
          <p:nvPr>
            <p:extLst>
              <p:ext uri="{D42A27DB-BD31-4B8C-83A1-F6EECF244321}">
                <p14:modId xmlns:p14="http://schemas.microsoft.com/office/powerpoint/2010/main" val="2083581338"/>
              </p:ext>
            </p:extLst>
          </p:nvPr>
        </p:nvGraphicFramePr>
        <p:xfrm>
          <a:off x="446742" y="1760018"/>
          <a:ext cx="5603071" cy="3456384"/>
        </p:xfrm>
        <a:graphic>
          <a:graphicData uri="http://schemas.openxmlformats.org/drawingml/2006/table">
            <a:tbl>
              <a:tblPr firstRow="1" bandRow="1">
                <a:tableStyleId>{0E3FDE45-AF77-4B5C-9715-49D594BDF05E}</a:tableStyleId>
              </a:tblPr>
              <a:tblGrid>
                <a:gridCol w="4469524">
                  <a:extLst>
                    <a:ext uri="{9D8B030D-6E8A-4147-A177-3AD203B41FA5}">
                      <a16:colId xmlns="" xmlns:a16="http://schemas.microsoft.com/office/drawing/2014/main" val="20000"/>
                    </a:ext>
                  </a:extLst>
                </a:gridCol>
                <a:gridCol w="1133547">
                  <a:extLst>
                    <a:ext uri="{9D8B030D-6E8A-4147-A177-3AD203B41FA5}">
                      <a16:colId xmlns="" xmlns:a16="http://schemas.microsoft.com/office/drawing/2014/main"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Türkçe</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20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T.C. İnkılap Tarihi ve Atatürkçülük</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Din Kültürü ve Ahlak Bilgisi</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Yabancı Dil</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50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2" name="Rectangle 2"/>
          <p:cNvSpPr>
            <a:spLocks noChangeArrowheads="1"/>
          </p:cNvSpPr>
          <p:nvPr/>
        </p:nvSpPr>
        <p:spPr bwMode="auto">
          <a:xfrm>
            <a:off x="444881" y="1112796"/>
            <a:ext cx="56049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en-US" altLang="tr-TR" sz="2200" b="1" dirty="0">
                <a:latin typeface="Calibri" pitchFamily="34" charset="0"/>
                <a:ea typeface="Calibri" pitchFamily="34" charset="0"/>
                <a:cs typeface="Times New Roman" pitchFamily="18" charset="0"/>
              </a:rPr>
              <a:t>BİRİNCİ BÖLÜM</a:t>
            </a:r>
            <a:r>
              <a:rPr lang="tr-TR" altLang="tr-TR" sz="2200" b="1" dirty="0">
                <a:latin typeface="Calibri" pitchFamily="34" charset="0"/>
                <a:ea typeface="Calibri" pitchFamily="34" charset="0"/>
                <a:cs typeface="Times New Roman" pitchFamily="18" charset="0"/>
              </a:rPr>
              <a:t> </a:t>
            </a:r>
            <a:r>
              <a:rPr lang="tr-TR" altLang="tr-TR" sz="2200" b="1" u="sng" dirty="0">
                <a:latin typeface="Calibri" pitchFamily="34" charset="0"/>
                <a:ea typeface="Calibri" pitchFamily="34" charset="0"/>
                <a:cs typeface="Times New Roman" pitchFamily="18" charset="0"/>
              </a:rPr>
              <a:t>SÖZEL </a:t>
            </a:r>
            <a:r>
              <a:rPr lang="tr-TR" altLang="tr-TR" sz="2200" b="1" u="sng" dirty="0" smtClean="0">
                <a:latin typeface="Calibri" pitchFamily="34" charset="0"/>
                <a:ea typeface="Calibri" pitchFamily="34" charset="0"/>
                <a:cs typeface="Times New Roman" pitchFamily="18" charset="0"/>
              </a:rPr>
              <a:t>ALAN</a:t>
            </a:r>
            <a:endParaRPr lang="tr-TR" altLang="tr-TR" sz="2200" b="1" u="sng" dirty="0">
              <a:latin typeface="Calibri" pitchFamily="34" charset="0"/>
              <a:ea typeface="Calibri" pitchFamily="34" charset="0"/>
              <a:cs typeface="Times New Roman" pitchFamily="18" charset="0"/>
            </a:endParaRPr>
          </a:p>
        </p:txBody>
      </p:sp>
      <p:sp>
        <p:nvSpPr>
          <p:cNvPr id="23" name="Rectangle 5"/>
          <p:cNvSpPr>
            <a:spLocks noChangeArrowheads="1"/>
          </p:cNvSpPr>
          <p:nvPr/>
        </p:nvSpPr>
        <p:spPr bwMode="auto">
          <a:xfrm>
            <a:off x="6083734" y="1112797"/>
            <a:ext cx="56687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tr-TR" altLang="tr-TR" sz="2200" b="1" dirty="0">
                <a:latin typeface="Calibri" pitchFamily="34" charset="0"/>
                <a:ea typeface="Calibri" pitchFamily="34" charset="0"/>
                <a:cs typeface="Times New Roman" pitchFamily="18" charset="0"/>
              </a:rPr>
              <a:t>İKİNCİ BÖLÜM </a:t>
            </a:r>
            <a:r>
              <a:rPr lang="tr-TR" altLang="tr-TR" sz="2200" b="1" u="sng" dirty="0">
                <a:latin typeface="Calibri" pitchFamily="34" charset="0"/>
                <a:ea typeface="Calibri" pitchFamily="34" charset="0"/>
                <a:cs typeface="Times New Roman" pitchFamily="18" charset="0"/>
              </a:rPr>
              <a:t>SAYISAL ALAN</a:t>
            </a:r>
            <a:endParaRPr lang="tr-TR" altLang="tr-TR" sz="2200" u="sng" dirty="0">
              <a:latin typeface="Arial" pitchFamily="34" charset="0"/>
              <a:cs typeface="Arial" pitchFamily="34" charset="0"/>
            </a:endParaRPr>
          </a:p>
        </p:txBody>
      </p:sp>
      <p:graphicFrame>
        <p:nvGraphicFramePr>
          <p:cNvPr id="24" name="İçerik Yer Tutucusu 5"/>
          <p:cNvGraphicFramePr>
            <a:graphicFrameLocks/>
          </p:cNvGraphicFramePr>
          <p:nvPr>
            <p:extLst>
              <p:ext uri="{D42A27DB-BD31-4B8C-83A1-F6EECF244321}">
                <p14:modId xmlns:p14="http://schemas.microsoft.com/office/powerpoint/2010/main" val="1390548364"/>
              </p:ext>
            </p:extLst>
          </p:nvPr>
        </p:nvGraphicFramePr>
        <p:xfrm>
          <a:off x="6149459" y="1760018"/>
          <a:ext cx="5603071" cy="2347596"/>
        </p:xfrm>
        <a:graphic>
          <a:graphicData uri="http://schemas.openxmlformats.org/drawingml/2006/table">
            <a:tbl>
              <a:tblPr firstRow="1" bandRow="1">
                <a:tableStyleId>{0E3FDE45-AF77-4B5C-9715-49D594BDF05E}</a:tableStyleId>
              </a:tblPr>
              <a:tblGrid>
                <a:gridCol w="4469524">
                  <a:extLst>
                    <a:ext uri="{9D8B030D-6E8A-4147-A177-3AD203B41FA5}">
                      <a16:colId xmlns="" xmlns:a16="http://schemas.microsoft.com/office/drawing/2014/main" val="20000"/>
                    </a:ext>
                  </a:extLst>
                </a:gridCol>
                <a:gridCol w="1133547">
                  <a:extLst>
                    <a:ext uri="{9D8B030D-6E8A-4147-A177-3AD203B41FA5}">
                      <a16:colId xmlns="" xmlns:a16="http://schemas.microsoft.com/office/drawing/2014/main"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Soru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Matematik</a:t>
                      </a:r>
                      <a:endParaRPr kumimoji="0" lang="tr-TR" sz="22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Fen Bilimleri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smtClean="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40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44534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 talep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velilerine sınava girdikleri okul müdürlüklerince 22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Haziran 2020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Pazartesi Gününden itibaren verilebilecektir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98936491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27413" y="1012105"/>
            <a:ext cx="10937174" cy="4433073"/>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Salonlardan gelen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zarflarını</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İçerisinden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evraklarının çıktığı ve yırtılarak açılan sınav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poşetlerini</a:t>
            </a:r>
          </a:p>
          <a:p>
            <a:pPr algn="just">
              <a:lnSpc>
                <a:spcPct val="150000"/>
              </a:lnSpc>
              <a:buClr>
                <a:srgbClr val="FF0000"/>
              </a:buClr>
              <a:buSzPct val="115000"/>
              <a:tabLst>
                <a:tab pos="447675" algn="l"/>
              </a:tabLst>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sırasına göre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dönüşüm kutularına/çantalarına</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koyarak seri numaralı güvenlik kilidi ile kilitleyip il/ilçe sınav evrakı nakil koruma görevlilerine tutanakla teslim eder</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66471432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461493" y="966787"/>
            <a:ext cx="11269014" cy="5201424"/>
          </a:xfrm>
          <a:prstGeom prst="rect">
            <a:avLst/>
          </a:prstGeom>
        </p:spPr>
        <p:txBody>
          <a:bodyPr wrap="square">
            <a:spAutoFit/>
          </a:bodyPr>
          <a:lstStyle/>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görev yapan bina komisyonu ve salon görevlileri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ücretleri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KBS’den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gün içinde yapılacak iki oturum için de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aynı isimlerden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oluşturulmalı ve görev almaları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halinde de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 sınav ücret ödenecektir</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spcBef>
                <a:spcPts val="1200"/>
              </a:spcBef>
              <a:buClr>
                <a:srgbClr val="FF0000"/>
              </a:buClr>
              <a:buSzPct val="115000"/>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1200"/>
              </a:spcBef>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ve gözetmenle ilgili bilgiler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oturum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sonunda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Arial" panose="020B0604020202020204" pitchFamily="34" charset="0"/>
                <a:cs typeface="Arial" panose="020B0604020202020204" pitchFamily="34" charset="0"/>
              </a:rPr>
              <a:t>MEBBİS Sınav İşlemleri Modülü/ Sınav Binası Görevli Bilgi Girişi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ekranından girilecek ve onaylanacaktır.</a:t>
            </a: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247216658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021605"/>
            <a:ext cx="10937174" cy="4339650"/>
          </a:xfrm>
          <a:prstGeom prst="rect">
            <a:avLst/>
          </a:prstGeom>
        </p:spPr>
        <p:txBody>
          <a:bodyPr wrap="square">
            <a:spAutoFit/>
          </a:bodyPr>
          <a:lstStyle/>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sayısı ondan fazla olan okul veya binalarda </a:t>
            </a: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10 (on)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 bir hizmetli görevlendirilir. Hizmetliler gün içinde yapılacak iki oturum için aynı okul/kurumda görevlendirilir ve kendilerine görev 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endParaRPr lang="tr-TR" sz="32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spcBef>
                <a:spcPts val="600"/>
              </a:spcBef>
              <a:spcAft>
                <a:spcPts val="600"/>
              </a:spcAft>
              <a:buClr>
                <a:srgbClr val="FF0000"/>
              </a:buClr>
              <a:buSzPct val="115000"/>
              <a:buFont typeface="Wingdings" panose="05000000000000000000" pitchFamily="2" charset="2"/>
              <a:buChar char=""/>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Okullarda görevli olan güvenlik görevlilerine de görev </a:t>
            </a:r>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aldıkları </a:t>
            </a:r>
            <a:r>
              <a:rPr lang="tr-TR"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ödenir. </a:t>
            </a:r>
            <a:endParaRPr lang="tr-T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103795742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261582" y="848047"/>
            <a:ext cx="11668836" cy="5078313"/>
          </a:xfrm>
          <a:prstGeom prst="rect">
            <a:avLst/>
          </a:prstGeom>
          <a:noFill/>
        </p:spPr>
        <p:txBody>
          <a:bodyPr wrap="square" rtlCol="0">
            <a:spAutoFit/>
          </a:bodyPr>
          <a:lstStyle/>
          <a:p>
            <a:pPr algn="just"/>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Bina sınav sorumluları (il temsilcisi), emniyet personeli ve hizmetlilerin ücretleri </a:t>
            </a:r>
            <a:r>
              <a:rPr lang="tr-TR" sz="3400"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MEBBİS, Merkezi Sınav Ücret</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dirty="0" err="1"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Modül’ü</a:t>
            </a:r>
            <a:r>
              <a:rPr lang="tr-TR" sz="3400"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üzerinden işlenecektir</a:t>
            </a:r>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a:t>
            </a:r>
          </a:p>
          <a:p>
            <a:pPr algn="just"/>
            <a:endParaRPr lang="tr-TR"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endParaRPr>
          </a:p>
          <a:p>
            <a:pPr algn="just"/>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Ancak</a:t>
            </a:r>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birden fazla okula görevlendirilen bina sınav </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sorumlularının;</a:t>
            </a:r>
          </a:p>
          <a:p>
            <a:pPr algn="just"/>
            <a:r>
              <a:rPr lang="tr-TR" sz="3400"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1’nci oturum ücreti </a:t>
            </a:r>
            <a:r>
              <a:rPr lang="tr-TR" sz="3400" u="sng"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toplantıya katıldığı </a:t>
            </a:r>
            <a:r>
              <a:rPr lang="tr-TR" sz="3400" u="sng"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birinci okul </a:t>
            </a:r>
            <a:r>
              <a:rPr lang="tr-TR" sz="3400" u="sng"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müdürlüğünce</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p>
          <a:p>
            <a:pPr algn="just"/>
            <a:r>
              <a:rPr lang="tr-TR" sz="3400"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2’nci oturum ücreti</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de </a:t>
            </a:r>
            <a:r>
              <a:rPr lang="tr-TR" sz="3400" u="sng" dirty="0" smtClean="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ikinci </a:t>
            </a:r>
            <a:r>
              <a:rPr lang="tr-TR" sz="3400" u="sng" dirty="0">
                <a:ln w="0"/>
                <a:solidFill>
                  <a:srgbClr val="FF0000"/>
                </a:solidFill>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okul</a:t>
            </a:r>
            <a:r>
              <a:rPr lang="tr-TR" sz="3400" u="sng"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u="sng"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müdürlüğünce</a:t>
            </a:r>
          </a:p>
          <a:p>
            <a:pPr algn="just"/>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	</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sisteme işlenecek, üçüncü okul </a:t>
            </a:r>
            <a:r>
              <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tarafından bu konuda işlem yapılmayacaktır</a:t>
            </a:r>
            <a:r>
              <a:rPr lang="tr-TR" sz="3400" dirty="0" smtClean="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rPr>
              <a:t>.</a:t>
            </a:r>
            <a:endParaRPr lang="tr-TR" sz="3400" dirty="0">
              <a:ln w="0"/>
              <a:effectLst>
                <a:glow rad="101600">
                  <a:schemeClr val="bg1">
                    <a:alpha val="60000"/>
                  </a:schemeClr>
                </a:glow>
                <a:outerShdw blurRad="50800" dist="38100" dir="16200000" rotWithShape="0">
                  <a:prstClr val="black">
                    <a:alpha val="40000"/>
                  </a:prstClr>
                </a:outerShdw>
              </a:effectLst>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9867944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306" y="386586"/>
            <a:ext cx="12192000" cy="6858000"/>
          </a:xfrm>
          <a:prstGeom prst="rect">
            <a:avLst/>
          </a:prstGeom>
        </p:spPr>
      </p:pic>
      <p:sp>
        <p:nvSpPr>
          <p:cNvPr id="10" name="Dikdörtgen 9"/>
          <p:cNvSpPr/>
          <p:nvPr/>
        </p:nvSpPr>
        <p:spPr>
          <a:xfrm>
            <a:off x="5962092" y="3770515"/>
            <a:ext cx="5540827" cy="2616101"/>
          </a:xfrm>
          <a:prstGeom prst="rect">
            <a:avLst/>
          </a:prstGeom>
        </p:spPr>
        <p:txBody>
          <a:bodyPr wrap="square">
            <a:spAutoFit/>
          </a:bodyPr>
          <a:lstStyle/>
          <a:p>
            <a:pPr algn="just"/>
            <a:r>
              <a:rPr lang="tr-TR" sz="2400" dirty="0" smtClean="0"/>
              <a:t>       </a:t>
            </a:r>
            <a:r>
              <a:rPr lang="tr-TR" sz="2000" dirty="0" smtClean="0"/>
              <a:t>Bu </a:t>
            </a:r>
            <a:r>
              <a:rPr lang="tr-TR" sz="2000" b="1" u="sng" dirty="0"/>
              <a:t>menü tüm personelde görülecek</a:t>
            </a:r>
            <a:r>
              <a:rPr lang="tr-TR" sz="2000" dirty="0"/>
              <a:t> olup, </a:t>
            </a:r>
            <a:r>
              <a:rPr lang="tr-TR" sz="2000" b="1" u="sng" dirty="0"/>
              <a:t>burayı sadece bina komisyonunda görevli personel kullanabilecektir</a:t>
            </a:r>
            <a:r>
              <a:rPr lang="tr-TR" sz="2000" dirty="0"/>
              <a:t>. Görevli olunan kurum bilgileri otomatik olarak </a:t>
            </a:r>
            <a:r>
              <a:rPr lang="tr-TR" sz="2000" dirty="0" smtClean="0"/>
              <a:t>belirecektir</a:t>
            </a:r>
            <a:r>
              <a:rPr lang="tr-TR" sz="2000" dirty="0"/>
              <a:t>. </a:t>
            </a:r>
          </a:p>
          <a:p>
            <a:pPr algn="just"/>
            <a:r>
              <a:rPr lang="tr-TR" sz="2000" dirty="0" smtClean="0"/>
              <a:t>       Devlet </a:t>
            </a:r>
            <a:r>
              <a:rPr lang="tr-TR" sz="2000" dirty="0"/>
              <a:t>kurumlarının daha önce </a:t>
            </a:r>
            <a:r>
              <a:rPr lang="tr-TR" sz="2000" dirty="0" smtClean="0"/>
              <a:t>kullanmakta </a:t>
            </a:r>
            <a:r>
              <a:rPr lang="tr-TR" sz="2000" dirty="0"/>
              <a:t>olduğu veri giriş ekranları aynen devam etmektedir, bu sınava özel, ek olarak kişisel </a:t>
            </a:r>
            <a:r>
              <a:rPr lang="tr-TR" sz="2000" dirty="0">
                <a:solidFill>
                  <a:srgbClr val="FF0000"/>
                </a:solidFill>
              </a:rPr>
              <a:t>şifrelere yetki verilmiştir</a:t>
            </a:r>
            <a:endParaRPr lang="tr-TR" sz="2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pic>
        <p:nvPicPr>
          <p:cNvPr id="1026" name="Resim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73" y="1477857"/>
            <a:ext cx="5522440" cy="452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96494" y="3205677"/>
            <a:ext cx="2264907" cy="60842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2931041" y="5266685"/>
            <a:ext cx="2264907" cy="60149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962093" y="1003792"/>
            <a:ext cx="5816250" cy="2246769"/>
          </a:xfrm>
          <a:prstGeom prst="rect">
            <a:avLst/>
          </a:prstGeom>
        </p:spPr>
        <p:txBody>
          <a:bodyPr wrap="square">
            <a:spAutoFit/>
          </a:bodyPr>
          <a:lstStyle/>
          <a:p>
            <a:pPr algn="just"/>
            <a:r>
              <a:rPr lang="tr-TR" sz="2000" dirty="0"/>
              <a:t>Sınav görevlilerinin bilgi girişinin yapıldığı  Sınav İşlemleri Modülü/ Sınav İşlemleri/ Sınav Binası Görevli Bilgi Girişi (SIM04006.aspx) Ekranı kurum kullanıcısı ile kullanılmaktadır.</a:t>
            </a:r>
          </a:p>
          <a:p>
            <a:r>
              <a:rPr lang="tr-TR" sz="2000" dirty="0"/>
              <a:t>Yeni yapılan Sınav İşlemleri Modülü/  Görevli </a:t>
            </a:r>
            <a:r>
              <a:rPr lang="tr-TR" sz="2000" dirty="0" smtClean="0"/>
              <a:t>İşlemleri / </a:t>
            </a:r>
            <a:r>
              <a:rPr lang="tr-TR" sz="2000" dirty="0"/>
              <a:t>Sınav Binası Görevli Bilgi Girişi (SIM03016.aspx) sayfası kişisel şifre ile kullanıma açılmıştır</a:t>
            </a:r>
            <a:endParaRPr lang="tr-TR"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060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r="17765"/>
          <a:stretch/>
        </p:blipFill>
        <p:spPr bwMode="auto">
          <a:xfrm>
            <a:off x="5660839" y="3909482"/>
            <a:ext cx="5022470" cy="161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p:cNvSpPr/>
          <p:nvPr/>
        </p:nvSpPr>
        <p:spPr>
          <a:xfrm>
            <a:off x="371609" y="985605"/>
            <a:ext cx="6660524" cy="2923877"/>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sınavda sınav binası olarak özel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okullarda bina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komisyonu olarak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kurum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dışından  personel görevlendirilmesi nedeniyle veri girişi için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Komisyon Başkanlarının kişisel şifrelerine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yetki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verilmiştir.</a:t>
            </a:r>
          </a:p>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Mebbis</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sistemine kişisel şifrelerle giriş yapıldığında ana menüde Merkezi Sınav Modülü görülecektir.</a:t>
            </a:r>
          </a:p>
        </p:txBody>
      </p:sp>
      <p:sp>
        <p:nvSpPr>
          <p:cNvPr id="3" name="Oval 2"/>
          <p:cNvSpPr/>
          <p:nvPr/>
        </p:nvSpPr>
        <p:spPr>
          <a:xfrm>
            <a:off x="4963886" y="4323174"/>
            <a:ext cx="4713514" cy="783772"/>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40477099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Metin kutusu 5"/>
          <p:cNvSpPr txBox="1"/>
          <p:nvPr/>
        </p:nvSpPr>
        <p:spPr>
          <a:xfrm>
            <a:off x="879777" y="1129812"/>
            <a:ext cx="10616538" cy="4598375"/>
          </a:xfrm>
          <a:prstGeom prst="rect">
            <a:avLst/>
          </a:prstGeom>
          <a:noFill/>
        </p:spPr>
        <p:txBody>
          <a:bodyPr wrap="square" rtlCol="0">
            <a:spAutoFit/>
          </a:bodyPr>
          <a:lstStyle/>
          <a:p>
            <a:pPr algn="just">
              <a:lnSpc>
                <a:spcPct val="150000"/>
              </a:lnSpc>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40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Bu </a:t>
            </a:r>
            <a:r>
              <a:rPr lang="tr-TR" sz="40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sınavda görev alacak personele ödenecek sınav ücretlerinin Haziran ayı aylık katsayısı üzerinden ödenebilmesi için ücret tahakkuk işlemlerinin </a:t>
            </a:r>
            <a:r>
              <a:rPr lang="tr-TR" sz="40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en geç 26 Haziran 2020 tarihine kadar tamamlanması gerekmektedir</a:t>
            </a:r>
            <a:r>
              <a:rPr lang="tr-TR" sz="40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600" i="1"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9" name="Başlık 1"/>
          <p:cNvSpPr txBox="1">
            <a:spLocks/>
          </p:cNvSpPr>
          <p:nvPr/>
        </p:nvSpPr>
        <p:spPr>
          <a:xfrm>
            <a:off x="1452748" y="174408"/>
            <a:ext cx="9286504" cy="511442"/>
          </a:xfrm>
          <a:prstGeom prst="roundRect">
            <a:avLst>
              <a:gd name="adj" fmla="val 35242"/>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tx1"/>
                </a:solidFill>
                <a:effectLst/>
                <a:latin typeface="Arial" panose="020B0604020202020204" pitchFamily="34" charset="0"/>
                <a:cs typeface="Arial" panose="020B0604020202020204" pitchFamily="34" charset="0"/>
              </a:rPr>
              <a:t>BİNA SINAV KOMİSYONUNUN YAPACAĞI İŞLER VE DİKKAT EDECEĞİ HUSUSLAR</a:t>
            </a:r>
          </a:p>
        </p:txBody>
      </p:sp>
    </p:spTree>
    <p:extLst>
      <p:ext uri="{BB962C8B-B14F-4D97-AF65-F5344CB8AC3E}">
        <p14:creationId xmlns:p14="http://schemas.microsoft.com/office/powerpoint/2010/main" val="387873337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8" y="160759"/>
            <a:ext cx="9286504" cy="511442"/>
          </a:xfrm>
          <a:prstGeom prst="roundRect">
            <a:avLst>
              <a:gd name="adj" fmla="val 3524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YEDEK GÖZETMENİN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02160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salonundaki görevliler ile bina sınav komisyonu arasındaki irtibatı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nedeni ile tuvalet ihtiyacı olan öğrencilere refakat eder. (Sağlık kurulu raporu ibraz edilecektir.)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görevi bulunmayan personel ile kişilerin bina ve katlarda bulunmamasını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komisyonunun verdiği diğer görevleri yapar</a:t>
            </a:r>
          </a:p>
        </p:txBody>
      </p:sp>
    </p:spTree>
    <p:extLst>
      <p:ext uri="{BB962C8B-B14F-4D97-AF65-F5344CB8AC3E}">
        <p14:creationId xmlns:p14="http://schemas.microsoft.com/office/powerpoint/2010/main" val="3178279949"/>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2812200"/>
            <a:ext cx="10937174" cy="1478418"/>
          </a:xfrm>
          <a:prstGeom prst="rect">
            <a:avLst/>
          </a:prstGeom>
        </p:spPr>
        <p:txBody>
          <a:bodyPr wrap="square">
            <a:spAutoFit/>
          </a:bodyPr>
          <a:lstStyle/>
          <a:p>
            <a:pPr algn="just">
              <a:lnSpc>
                <a:spcPct val="150000"/>
              </a:lnSpc>
              <a:buClr>
                <a:srgbClr val="FF0000"/>
              </a:buClr>
              <a:buSzPct val="115000"/>
            </a:pPr>
            <a:r>
              <a:rPr lang="tr-TR"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Salon görevlilerinin sınav salonuna cep telefonu ve çanta ile girmeleri kesinlikle yasaktır.</a:t>
            </a:r>
            <a:endPar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Dikdörtgen 5"/>
          <p:cNvSpPr/>
          <p:nvPr/>
        </p:nvSpPr>
        <p:spPr>
          <a:xfrm>
            <a:off x="617518" y="1081288"/>
            <a:ext cx="10937174" cy="1305165"/>
          </a:xfrm>
          <a:prstGeom prst="rect">
            <a:avLst/>
          </a:prstGeom>
        </p:spPr>
        <p:txBody>
          <a:bodyPr wrap="square">
            <a:spAutoFit/>
          </a:bodyPr>
          <a:lstStyle/>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a:t>
            </a:r>
          </a:p>
          <a:p>
            <a:pPr algn="ctr">
              <a:lnSpc>
                <a:spcPct val="150000"/>
              </a:lnSpc>
              <a:buClr>
                <a:srgbClr val="FF0000"/>
              </a:buClr>
              <a:buSzPct val="115000"/>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ÇOK ÖNEMLİ !</a:t>
            </a:r>
            <a:endPar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9188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remove" grpId="0" nodeType="with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par>
                                <p:cTn id="7" presetID="16" presetClass="entr" presetSubtype="2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barn(inVertical)">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608872"/>
            <a:ext cx="10937174" cy="6001643"/>
          </a:xfrm>
          <a:prstGeom prst="rect">
            <a:avLst/>
          </a:prstGeom>
        </p:spPr>
        <p:txBody>
          <a:bodyPr wrap="square">
            <a:spAutoFit/>
          </a:bodyPr>
          <a:lstStyle/>
          <a:p>
            <a:pPr algn="just">
              <a:lnSpc>
                <a:spcPct val="150000"/>
              </a:lnSpc>
            </a:pPr>
            <a:r>
              <a:rPr lang="tr-TR"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 Çok Önemli !</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Merkezî Sınava girecek öğrencilerden COVID-19 tanısı konulan öğrenciler için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alınacak 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tedbir hizmetleri, Sağlık Bakanlığının önerileri doğrultusunda Bölge 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Yürütme Komisyonları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tarafından belirlenecek ve gerekli tüm önlemler alınarak uygun 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tedbir hizmeti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sağlanacaktır. Bu öğrenciler için Bölge Sınav Yürütme Komisyonları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tarafından tespit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edilecek ve sağlanacak sınav tedbir hizmetleri ile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ilgili Bina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Komisyonları bilgilendirilecektir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822827"/>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19"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görevli olduğu salona ait sınav güvenlik poşetini ve öğrencilerin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sürelerinin yer aldığı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yoklama listesini tutanakla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görevli olduğu salona giderek öğrencileri karşılar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0466068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3000"/>
                            </p:stCondLst>
                            <p:childTnLst>
                              <p:par>
                                <p:cTn id="22" presetID="16" presetClass="entr" presetSubtype="21"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388267"/>
            <a:ext cx="10937174" cy="5909310"/>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kimlik belgesi </a:t>
            </a:r>
            <a:r>
              <a:rPr lang="tr-TR" sz="28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a:t>
            </a:r>
            <a:r>
              <a:rPr lang="tr-TR" sz="2800"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numaralı nüfus cüzdanı / T.C</a:t>
            </a:r>
            <a:r>
              <a:rPr lang="tr-TR" sz="2800"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kartı veya geçerlik süresi devam eden pasaport</a:t>
            </a:r>
            <a:r>
              <a:rPr lang="tr-TR" sz="28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edilerek alınır.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gerektiğinden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farklı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fotoğrafların kimlik kontrolünü ayrıntılı bir şekilde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yapılır.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4"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566758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a:t>
            </a:r>
            <a:r>
              <a:rPr lang="tr-TR" sz="28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 toplanmayacak olup, öğrencilerde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kalacaktır.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gerekmektedir.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Farklı fotoğrafların kimlik kontrolü ayrıntılı bir şekilde yapılmalıdır</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97839334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fotoğraflı-onaylı “Sınav 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belirtilen salonda kendi sıra numarasında oturur, gerektiğinde öğrencinin yerini değiştirme yetkisi salon başkanına aittir.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43525181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kimlik kontrolleri ve yerleştirme işlemlerinden sonra salon başkanı sınav güvenlik poşetini öğrencilerin gözü önünde ve sınavın başlamasına yaklaşık </a:t>
            </a:r>
            <a:r>
              <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 açar.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poşetinden çıkan soru kitapçıklarının ve cevap kâğıtlarının kontrolünü yapar, eksik veya fazla olması halinde bunu tutanakla belgeler.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245182370"/>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listesinde yazılı sıraya göre yerleştirilen öğrencilere, kendi isimlerine göre basılmış olan cevap kâğıtlarını dağıtır.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kendine ait cevap kâğıdında yer alan bilgilerini kontrol ettirir ve cevap kâğıdında yer alan imza bölümünü öğrenciye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57491569"/>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cevap kâğıdında yazılı olan bilgilerinde hata varsa, cevap kâğıdı kullanılamayacak durumdaysa, cevap kâğıdında baskı hatası varsa ya da öğrencinin adına düzenlenmiş cevap kâğıdı bulunmuyorsa, sınav başlamadan önce salon görevlileri tarafından tutanak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hazırlanır…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10021630"/>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yedek cevap kâğıdı verilir.</a:t>
            </a: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buClr>
                <a:srgbClr val="FF0000"/>
              </a:buClr>
              <a:buSzPct val="115000"/>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Kullanılan yedek cevap kâğıdının doğru ve eksiksiz olarak kodlandığı salon görevlilerince kontrol edilir.</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Kodlamadan öğrenci ile birlikte salon görevlileri de sorumlu olacaklardır.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939139493"/>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ÖNEMLİ !!!</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Cevap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kâğıdında bulunan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Bölüme Dokunmayınız</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kısmının hiçbir şekilde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işaretlenmeyeceği konusunda,</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yanlış cevabın</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bir doğru cevabı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götüreceği</a:t>
            </a:r>
          </a:p>
          <a:p>
            <a:pPr algn="just">
              <a:lnSpc>
                <a:spcPct val="150000"/>
              </a:lnSpc>
              <a:buClr>
                <a:srgbClr val="FF0000"/>
              </a:buClr>
              <a:buSzPct val="115000"/>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hususlarında uyarılırlar.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12973411"/>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onaylı sınav giriş belgesi ile cevap kâğıdındaki basılı öğrenci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bilgileri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2638568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17518" y="797510"/>
            <a:ext cx="10937174" cy="5262979"/>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geçerli kimlik belgesi</a:t>
            </a:r>
          </a:p>
          <a:p>
            <a:pPr algn="just">
              <a:lnSpc>
                <a:spcPct val="150000"/>
              </a:lnSpc>
            </a:pP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T.C. kimlik numaralı nüfus cüzdanı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T.C. kimlik kartı</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Geçerlik süresi devam eden pasaport</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Yabancı uyruklu öğrenciler için İçişleri Bakanlığı Göç İdaresi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Genel Müdürlüğü tarafından verilen geçerlik süresi devam </a:t>
            </a:r>
          </a:p>
          <a:p>
            <a:pPr algn="just">
              <a:lnSpc>
                <a:spcPct val="150000"/>
              </a:lnSpc>
            </a:pP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eden resimli, mühürlü ve fotoğraflı-onaylı sınav giriş belgesi</a:t>
            </a: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 edilerek sınava alınır. </a:t>
            </a: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0563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456975"/>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anında yanında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kullanımı doktor raporu ile belirlenen hasta veya engellilere ait cihazlar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araçlardan herhangi birini bulunduranların sınavı, sınav kurallarını ihlal ettiği için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geçersiz sayılacaktır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Hazırlanan tutanakta sınavın iptal edileceğine dair ibare mutlaka bulunacaktır</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Yapılacak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4153589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girmeyen öğrencilerin,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listesinde isimlerinin karşısına silinmeyen kalemle “GİRMEDİ” yazar ve cevap kâğıdındaki “SINAVA GİRMEDİ” kutucuğunu kurşun kalemle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kodlanır.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860768"/>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öğrencinin imzasının olup olmadığını ve cevaplarını kodladığını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edilir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soru kitapçığı ve cevap kâğıdını beraberinde götürmesine izin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verilmez</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994407"/>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cevap kâğıdındaki salon başkanı ve gözetmenin kontrol ettiğine dair bölümü silinmeyen kalemle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imzalanır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95151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1452746" y="1740123"/>
            <a:ext cx="10101945" cy="3323987"/>
          </a:xfrm>
          <a:prstGeom prst="rect">
            <a:avLst/>
          </a:prstGeom>
        </p:spPr>
        <p:txBody>
          <a:bodyPr wrap="square">
            <a:spAutoFit/>
          </a:bodyPr>
          <a:lstStyle/>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salon görevlileri;</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soru kitapçığı, gazete, kitap vb. dokümanı okumaz.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Yüksek sesle konuşmaz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Gürültü çıkaran ayakkabılarla sınav salonuna gelmez.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salonu terk etmez.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906316"/>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Çay, kahve vb. içmez.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başında uzun süre beklemez.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Öğrencilerle sınav başladıktan sonra ve sınav süresince konuşmaz. Sorular hakkında yorum yapmaz.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sınav evrakını dikkat çekici bir şekilde incelemez.</a:t>
            </a:r>
          </a:p>
        </p:txBody>
      </p:sp>
      <p:sp>
        <p:nvSpPr>
          <p:cNvPr id="10"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1" name="Başlık 1"/>
          <p:cNvSpPr txBox="1">
            <a:spLocks/>
          </p:cNvSpPr>
          <p:nvPr/>
        </p:nvSpPr>
        <p:spPr>
          <a:xfrm>
            <a:off x="3465615" y="854505"/>
            <a:ext cx="5260770" cy="351856"/>
          </a:xfrm>
          <a:prstGeom prst="roundRect">
            <a:avLst>
              <a:gd name="adj" fmla="val 35242"/>
            </a:avLst>
          </a:prstGeom>
          <a:solidFill>
            <a:srgbClr val="7030A0"/>
          </a:soli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Süresince Yapılacak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İşlemler</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688262"/>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 ile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karşılaştırarak eksik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olup olmadığını kontrol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evrakını teslim eden öğrenciye, salon öğrenci yoklama </a:t>
            </a:r>
            <a:r>
              <a:rPr lang="tr-TR" sz="2800">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listesini </a:t>
            </a:r>
            <a:r>
              <a:rPr lang="tr-TR" sz="280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kurşun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kalem ile imzalatır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 işlemi sınav başlamadan önce ya da sınav sırasında yapmaz</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522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salon öğrenci yoklama listesini ve varsa diğer evrakını (tutanak vb.)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zarfına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yerleştirir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endPar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Salondan çıkmadan diğer salon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 beraber </a:t>
            </a:r>
            <a:r>
              <a:rPr lang="tr-TR" sz="28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zarfının</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ağzını kapatır.</a:t>
            </a:r>
          </a:p>
        </p:txBody>
      </p:sp>
      <p:sp>
        <p:nvSpPr>
          <p:cNvPr id="12"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3"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707597"/>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9" name="Dikdörtgen 8"/>
          <p:cNvSpPr/>
          <p:nvPr/>
        </p:nvSpPr>
        <p:spPr>
          <a:xfrm>
            <a:off x="617518" y="1740123"/>
            <a:ext cx="10937174" cy="138499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a:t>
            </a:r>
            <a:r>
              <a:rPr lang="tr-TR" sz="2800"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a:t>
            </a:r>
            <a:r>
              <a:rPr lang="tr-TR" sz="2800" b="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zarfını</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kitapçıklarıyla birlikte bina sınav komisyonuna imza karşılığında teslim eder.</a:t>
            </a:r>
          </a:p>
        </p:txBody>
      </p:sp>
      <p:sp>
        <p:nvSpPr>
          <p:cNvPr id="10" name="Dikdörtgen 9"/>
          <p:cNvSpPr/>
          <p:nvPr/>
        </p:nvSpPr>
        <p:spPr>
          <a:xfrm>
            <a:off x="617518" y="3646478"/>
            <a:ext cx="10937174" cy="2677656"/>
          </a:xfrm>
          <a:prstGeom prst="rect">
            <a:avLst/>
          </a:prstGeom>
        </p:spPr>
        <p:txBody>
          <a:bodyPr wrap="square">
            <a:spAutoFit/>
          </a:bodyPr>
          <a:lstStyle/>
          <a:p>
            <a:pPr algn="just">
              <a:lnSpc>
                <a:spcPct val="150000"/>
              </a:lnSpc>
            </a:pPr>
            <a:r>
              <a:rPr lang="tr-TR" sz="2800"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	Salon görevlileri, sınav salonunda unutulan, sınav evrak kutusuna konulmayan cevap kâğıtlarının Bakanlık tarafından işleme alınmayacağını ve </a:t>
            </a:r>
            <a:r>
              <a:rPr lang="tr-TR" sz="2800" u="sng"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yasal sorumluluğun </a:t>
            </a:r>
            <a:r>
              <a:rPr lang="tr-TR" sz="2800" dirty="0" smtClean="0">
                <a:solidFill>
                  <a:srgbClr val="FF0000"/>
                </a:solidFill>
                <a:effectLst>
                  <a:glow rad="101600">
                    <a:schemeClr val="bg1">
                      <a:alpha val="60000"/>
                    </a:schemeClr>
                  </a:glow>
                </a:effectLst>
                <a:latin typeface="Arial" panose="020B0604020202020204" pitchFamily="34" charset="0"/>
                <a:cs typeface="Arial" panose="020B0604020202020204" pitchFamily="34" charset="0"/>
              </a:rPr>
              <a:t>kendilerine ait olacağını bilirler.</a:t>
            </a:r>
          </a:p>
        </p:txBody>
      </p:sp>
      <p:sp>
        <p:nvSpPr>
          <p:cNvPr id="11" name="Başlık 1"/>
          <p:cNvSpPr txBox="1">
            <a:spLocks/>
          </p:cNvSpPr>
          <p:nvPr/>
        </p:nvSpPr>
        <p:spPr>
          <a:xfrm>
            <a:off x="1452747" y="161157"/>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12" name="Başlık 1"/>
          <p:cNvSpPr txBox="1">
            <a:spLocks/>
          </p:cNvSpPr>
          <p:nvPr/>
        </p:nvSpPr>
        <p:spPr>
          <a:xfrm>
            <a:off x="3465615" y="854505"/>
            <a:ext cx="5260770" cy="351856"/>
          </a:xfrm>
          <a:prstGeom prst="roundRect">
            <a:avLst>
              <a:gd name="adj" fmla="val 35242"/>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ysClr val="windowText" lastClr="000000"/>
                </a:solidFill>
                <a:effectLst/>
                <a:latin typeface="Arial" panose="020B0604020202020204" pitchFamily="34" charset="0"/>
                <a:cs typeface="Arial" panose="020B0604020202020204" pitchFamily="34" charset="0"/>
              </a:rPr>
              <a:t>Sınav Bitiminde </a:t>
            </a:r>
            <a:r>
              <a:rPr lang="tr-TR" sz="1800" b="1" dirty="0" smtClean="0">
                <a:ln w="6350">
                  <a:noFill/>
                </a:ln>
                <a:solidFill>
                  <a:sysClr val="windowText" lastClr="000000"/>
                </a:solidFill>
                <a:effectLst/>
                <a:latin typeface="Arial" panose="020B0604020202020204" pitchFamily="34" charset="0"/>
                <a:cs typeface="Arial" panose="020B0604020202020204" pitchFamily="34" charset="0"/>
              </a:rPr>
              <a:t>Yapılacak İşlemler</a:t>
            </a:r>
            <a:endParaRPr lang="tr-TR" sz="1800" b="1" dirty="0">
              <a:ln w="6350">
                <a:noFill/>
              </a:ln>
              <a:solidFill>
                <a:sysClr val="windowText" lastClr="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822676"/>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930210"/>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Sınavda özel hizmete ihtiyacı olan öğrencilerimizin sınav tedbirlerine yönelik okuyucu/kodlayıcı olarak görevlendirilen öğretmenler bilgilendirilecektir.</a:t>
            </a:r>
          </a:p>
        </p:txBody>
      </p:sp>
      <p:sp>
        <p:nvSpPr>
          <p:cNvPr id="6" name="Dikdörtgen 5"/>
          <p:cNvSpPr/>
          <p:nvPr/>
        </p:nvSpPr>
        <p:spPr>
          <a:xfrm>
            <a:off x="617518" y="2961535"/>
            <a:ext cx="10937174" cy="3416320"/>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Okuyucu/kodlayıcı olarak görev yapan öğretmenler sınav sonrasında MEBBİS-Sınav İşlemleri-Görevli Bilgi Girişi menüsünden mutlaka «</a:t>
            </a:r>
            <a:r>
              <a:rPr lang="tr-TR" sz="2800"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girilecektir.</a:t>
            </a:r>
          </a:p>
          <a:p>
            <a:pPr algn="just">
              <a:lnSpc>
                <a:spcPct val="150000"/>
              </a:lnSpc>
            </a:pP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Okuyucu/kodlayıcı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olarak görev </a:t>
            </a:r>
            <a:r>
              <a:rPr lang="tr-TR" sz="2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yapmayan ise kesinlikle </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Yardımcı Engelli Gözetmen</a:t>
            </a:r>
            <a:r>
              <a:rPr lang="tr-TR" sz="28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olarak </a:t>
            </a:r>
            <a:r>
              <a:rPr lang="tr-TR" sz="3200" b="1" i="1"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girilmeyecektir.</a:t>
            </a:r>
            <a:endParaRPr lang="tr-TR" sz="3200" b="1" i="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28914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27413" y="1434004"/>
            <a:ext cx="10937174" cy="130516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Kimlik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kontrollerinin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kimliklere dokunulmadan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yapılması gerekmektedir.</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091534"/>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617518" y="1179406"/>
            <a:ext cx="10937174" cy="195149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engelleri ile ilgili sürekli kullandıkları araç–gereç ve cihazları kendilerinin getirmesi kaydıyla sınavda kullanabilecektir.</a:t>
            </a:r>
          </a:p>
        </p:txBody>
      </p:sp>
      <p:sp>
        <p:nvSpPr>
          <p:cNvPr id="6" name="Dikdörtgen 5"/>
          <p:cNvSpPr/>
          <p:nvPr/>
        </p:nvSpPr>
        <p:spPr>
          <a:xfrm>
            <a:off x="617518" y="3429000"/>
            <a:ext cx="10937174" cy="138499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giriş katlarda bulunan salonlara yerleştirilecektir.</a:t>
            </a:r>
          </a:p>
        </p:txBody>
      </p:sp>
      <p:sp>
        <p:nvSpPr>
          <p:cNvPr id="11"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3055851890"/>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2087393557"/>
              </p:ext>
            </p:extLst>
          </p:nvPr>
        </p:nvGraphicFramePr>
        <p:xfrm>
          <a:off x="715988" y="710747"/>
          <a:ext cx="10646481" cy="5654543"/>
        </p:xfrm>
        <a:graphic>
          <a:graphicData uri="http://schemas.openxmlformats.org/drawingml/2006/table">
            <a:tbl>
              <a:tblPr firstRow="1" bandRow="1">
                <a:tableStyleId>{93296810-A885-4BE3-A3E7-6D5BEEA58F35}</a:tableStyleId>
              </a:tblPr>
              <a:tblGrid>
                <a:gridCol w="2989787">
                  <a:extLst>
                    <a:ext uri="{9D8B030D-6E8A-4147-A177-3AD203B41FA5}">
                      <a16:colId xmlns="" xmlns:a16="http://schemas.microsoft.com/office/drawing/2014/main" val="3869688750"/>
                    </a:ext>
                  </a:extLst>
                </a:gridCol>
                <a:gridCol w="1461443">
                  <a:extLst>
                    <a:ext uri="{9D8B030D-6E8A-4147-A177-3AD203B41FA5}">
                      <a16:colId xmlns="" xmlns:a16="http://schemas.microsoft.com/office/drawing/2014/main" val="3718693083"/>
                    </a:ext>
                  </a:extLst>
                </a:gridCol>
                <a:gridCol w="1431985">
                  <a:extLst>
                    <a:ext uri="{9D8B030D-6E8A-4147-A177-3AD203B41FA5}">
                      <a16:colId xmlns="" xmlns:a16="http://schemas.microsoft.com/office/drawing/2014/main" val="661194946"/>
                    </a:ext>
                  </a:extLst>
                </a:gridCol>
                <a:gridCol w="4763266">
                  <a:extLst>
                    <a:ext uri="{9D8B030D-6E8A-4147-A177-3AD203B41FA5}">
                      <a16:colId xmlns="" xmlns:a16="http://schemas.microsoft.com/office/drawing/2014/main" val="193751651"/>
                    </a:ext>
                  </a:extLst>
                </a:gridCol>
              </a:tblGrid>
              <a:tr h="370840">
                <a:tc>
                  <a:txBody>
                    <a:bodyPr/>
                    <a:lstStyle/>
                    <a:p>
                      <a:pPr algn="ctr"/>
                      <a:r>
                        <a:rPr lang="tr-TR" dirty="0" smtClean="0"/>
                        <a:t>ENGEL TÜRÜ</a:t>
                      </a:r>
                      <a:endParaRPr lang="tr-TR" dirty="0"/>
                    </a:p>
                  </a:txBody>
                  <a:tcPr anchor="ctr"/>
                </a:tc>
                <a:tc>
                  <a:txBody>
                    <a:bodyPr/>
                    <a:lstStyle/>
                    <a:p>
                      <a:pPr algn="ctr"/>
                      <a:r>
                        <a:rPr lang="tr-TR" dirty="0" smtClean="0"/>
                        <a:t>EK SÜRE</a:t>
                      </a:r>
                      <a:endParaRPr lang="tr-TR" dirty="0"/>
                    </a:p>
                  </a:txBody>
                  <a:tcPr anchor="ctr"/>
                </a:tc>
                <a:tc>
                  <a:txBody>
                    <a:bodyPr/>
                    <a:lstStyle/>
                    <a:p>
                      <a:pPr algn="ctr"/>
                      <a:r>
                        <a:rPr lang="tr-TR" dirty="0" smtClean="0"/>
                        <a:t>SALON</a:t>
                      </a:r>
                      <a:endParaRPr lang="tr-TR" dirty="0"/>
                    </a:p>
                  </a:txBody>
                  <a:tcPr anchor="ctr"/>
                </a:tc>
                <a:tc>
                  <a:txBody>
                    <a:bodyPr/>
                    <a:lstStyle/>
                    <a:p>
                      <a:pPr algn="ctr"/>
                      <a:r>
                        <a:rPr lang="tr-TR" dirty="0" smtClean="0"/>
                        <a:t>AÇIKLAMALAR</a:t>
                      </a:r>
                      <a:endParaRPr lang="tr-TR" dirty="0"/>
                    </a:p>
                  </a:txBody>
                  <a:tcPr anchor="ctr"/>
                </a:tc>
                <a:extLst>
                  <a:ext uri="{0D108BD9-81ED-4DB2-BD59-A6C34878D82A}">
                    <a16:rowId xmlns="" xmlns:a16="http://schemas.microsoft.com/office/drawing/2014/main" val="39002546"/>
                  </a:ext>
                </a:extLst>
              </a:tr>
              <a:tr h="370840">
                <a:tc>
                  <a:txBody>
                    <a:bodyPr/>
                    <a:lstStyle/>
                    <a:p>
                      <a:r>
                        <a:rPr lang="tr-TR" dirty="0" smtClean="0"/>
                        <a:t>Az Gören</a:t>
                      </a:r>
                      <a:endParaRPr lang="tr-TR" dirty="0"/>
                    </a:p>
                  </a:txBody>
                  <a:tcPr anchor="ctr"/>
                </a:tc>
                <a:tc rowSpan="8">
                  <a:txBody>
                    <a:bodyPr/>
                    <a:lstStyle/>
                    <a:p>
                      <a:pPr algn="ctr"/>
                      <a:r>
                        <a:rPr lang="tr-TR" sz="2000" dirty="0" smtClean="0"/>
                        <a:t>20 Dakika Ek Süre Verilecektir</a:t>
                      </a:r>
                      <a:endParaRPr lang="tr-TR" sz="2000" dirty="0"/>
                    </a:p>
                  </a:txBody>
                  <a:tcPr anchor="ct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smtClean="0"/>
                        <a:t>Tek Kişilik Salonda Sınava Alınacaktır</a:t>
                      </a:r>
                    </a:p>
                  </a:txBody>
                  <a:tcPr anchor="ctr"/>
                </a:tc>
                <a:tc>
                  <a:txBody>
                    <a:bodyPr/>
                    <a:lstStyle/>
                    <a:p>
                      <a:r>
                        <a:rPr lang="tr-TR" dirty="0" smtClean="0"/>
                        <a:t>Okuyucu kodlayıcı eşliğinde 18 punto büyüklüğünde soru kitapçığı ve cevap kâğıdı.</a:t>
                      </a:r>
                      <a:endParaRPr lang="tr-TR" dirty="0"/>
                    </a:p>
                  </a:txBody>
                  <a:tcPr anchor="ctr"/>
                </a:tc>
                <a:extLst>
                  <a:ext uri="{0D108BD9-81ED-4DB2-BD59-A6C34878D82A}">
                    <a16:rowId xmlns="" xmlns:a16="http://schemas.microsoft.com/office/drawing/2014/main" val="4147595568"/>
                  </a:ext>
                </a:extLst>
              </a:tr>
              <a:tr h="289560">
                <a:tc>
                  <a:txBody>
                    <a:bodyPr/>
                    <a:lstStyle/>
                    <a:p>
                      <a:r>
                        <a:rPr lang="tr-TR" dirty="0" smtClean="0"/>
                        <a:t>Hiç Görmeyen</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Okuyucu ve kodlayıcı eşliğinde sınav</a:t>
                      </a:r>
                      <a:r>
                        <a:rPr lang="tr-TR" baseline="0" dirty="0" smtClean="0"/>
                        <a:t> yapılacaktır.</a:t>
                      </a:r>
                      <a:endParaRPr lang="tr-TR" dirty="0"/>
                    </a:p>
                  </a:txBody>
                  <a:tcPr anchor="ctr"/>
                </a:tc>
                <a:extLst>
                  <a:ext uri="{0D108BD9-81ED-4DB2-BD59-A6C34878D82A}">
                    <a16:rowId xmlns="" xmlns:a16="http://schemas.microsoft.com/office/drawing/2014/main" val="3781152976"/>
                  </a:ext>
                </a:extLst>
              </a:tr>
              <a:tr h="370840">
                <a:tc>
                  <a:txBody>
                    <a:bodyPr/>
                    <a:lstStyle/>
                    <a:p>
                      <a:r>
                        <a:rPr lang="tr-TR" dirty="0" smtClean="0"/>
                        <a:t>İşitme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 xmlns:a16="http://schemas.microsoft.com/office/drawing/2014/main" val="2751196019"/>
                  </a:ext>
                </a:extLst>
              </a:tr>
              <a:tr h="615682">
                <a:tc>
                  <a:txBody>
                    <a:bodyPr/>
                    <a:lstStyle/>
                    <a:p>
                      <a:r>
                        <a:rPr lang="tr-TR" dirty="0" smtClean="0"/>
                        <a:t>Dikkat Eksikliği Ve Hiperaktivite Bozukluğu Olan</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 xmlns:a16="http://schemas.microsoft.com/office/drawing/2014/main" val="1002307426"/>
                  </a:ext>
                </a:extLst>
              </a:tr>
              <a:tr h="450615">
                <a:tc>
                  <a:txBody>
                    <a:bodyPr/>
                    <a:lstStyle/>
                    <a:p>
                      <a:r>
                        <a:rPr lang="tr-TR" dirty="0" smtClean="0"/>
                        <a:t>Özel Öğrenme Güçlüğü Olan</a:t>
                      </a:r>
                      <a:endParaRPr lang="tr-TR" dirty="0"/>
                    </a:p>
                  </a:txBody>
                  <a:tcPr anchor="ctr"/>
                </a:tc>
                <a:tc vMerge="1">
                  <a:txBody>
                    <a:bodyPr/>
                    <a:lstStyle/>
                    <a:p>
                      <a:endParaRPr lang="tr-TR"/>
                    </a:p>
                  </a:txBody>
                  <a:tcPr/>
                </a:tc>
                <a:tc vMerge="1">
                  <a:txBody>
                    <a:bodyPr/>
                    <a:lstStyle/>
                    <a:p>
                      <a:endParaRPr lang="tr-TR"/>
                    </a:p>
                  </a:txBody>
                  <a:tcPr/>
                </a:tc>
                <a:tc>
                  <a:txBody>
                    <a:bodyPr/>
                    <a:lstStyle/>
                    <a:p>
                      <a:r>
                        <a:rPr lang="tr-TR" dirty="0" smtClean="0"/>
                        <a:t>Tercih etmeleri durumunda okuyucu ve kodlayıcı</a:t>
                      </a:r>
                    </a:p>
                    <a:p>
                      <a:r>
                        <a:rPr lang="tr-TR" dirty="0" smtClean="0"/>
                        <a:t>eşliğinde sınava alınacaklardır.</a:t>
                      </a:r>
                      <a:endParaRPr lang="tr-TR" dirty="0"/>
                    </a:p>
                  </a:txBody>
                  <a:tcPr anchor="ctr"/>
                </a:tc>
                <a:extLst>
                  <a:ext uri="{0D108BD9-81ED-4DB2-BD59-A6C34878D82A}">
                    <a16:rowId xmlns="" xmlns:a16="http://schemas.microsoft.com/office/drawing/2014/main" val="1818304514"/>
                  </a:ext>
                </a:extLst>
              </a:tr>
              <a:tr h="798063">
                <a:tc>
                  <a:txBody>
                    <a:bodyPr/>
                    <a:lstStyle/>
                    <a:p>
                      <a:r>
                        <a:rPr lang="tr-TR" dirty="0" smtClean="0"/>
                        <a:t>Yaygın Gelişimsel Bozukluğu Olan</a:t>
                      </a:r>
                      <a:endParaRPr lang="tr-TR" dirty="0"/>
                    </a:p>
                  </a:txBody>
                  <a:tcPr anchor="ctr"/>
                </a:tc>
                <a:tc vMerge="1">
                  <a:txBody>
                    <a:bodyPr/>
                    <a:lstStyle/>
                    <a:p>
                      <a:endParaRPr lang="tr-TR"/>
                    </a:p>
                  </a:txBody>
                  <a:tcPr/>
                </a:tc>
                <a:tc vMerge="1">
                  <a:txBody>
                    <a:bodyPr/>
                    <a:lstStyle/>
                    <a:p>
                      <a:endParaRPr lang="tr-TR"/>
                    </a:p>
                  </a:txBody>
                  <a:tcPr/>
                </a:tc>
                <a:tc>
                  <a:txBody>
                    <a:bodyPr/>
                    <a:lstStyle/>
                    <a:p>
                      <a:endParaRPr lang="tr-TR" dirty="0"/>
                    </a:p>
                  </a:txBody>
                  <a:tcPr anchor="ctr"/>
                </a:tc>
                <a:extLst>
                  <a:ext uri="{0D108BD9-81ED-4DB2-BD59-A6C34878D82A}">
                    <a16:rowId xmlns="" xmlns:a16="http://schemas.microsoft.com/office/drawing/2014/main" val="1221520583"/>
                  </a:ext>
                </a:extLst>
              </a:tr>
              <a:tr h="609600">
                <a:tc>
                  <a:txBody>
                    <a:bodyPr/>
                    <a:lstStyle/>
                    <a:p>
                      <a:r>
                        <a:rPr lang="tr-TR" dirty="0" smtClean="0"/>
                        <a:t>Bedensel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Bu öğrencilere RAM tarafından yapılan değerlendirme sonucuna göre kodlayıcı verilecektir</a:t>
                      </a:r>
                      <a:endParaRPr lang="tr-TR" dirty="0"/>
                    </a:p>
                  </a:txBody>
                  <a:tcPr anchor="ctr"/>
                </a:tc>
                <a:extLst>
                  <a:ext uri="{0D108BD9-81ED-4DB2-BD59-A6C34878D82A}">
                    <a16:rowId xmlns="" xmlns:a16="http://schemas.microsoft.com/office/drawing/2014/main" val="3455484993"/>
                  </a:ext>
                </a:extLst>
              </a:tr>
              <a:tr h="631120">
                <a:tc>
                  <a:txBody>
                    <a:bodyPr/>
                    <a:lstStyle/>
                    <a:p>
                      <a:r>
                        <a:rPr lang="tr-TR" dirty="0" smtClean="0"/>
                        <a:t>Zihinsel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Yapılacak tercih doğrultusunda kodlayıcı eşliğinde öğrencinin sınava girmesi için gerekli düzenleme yapılacaktır</a:t>
                      </a:r>
                      <a:endParaRPr lang="tr-TR" dirty="0"/>
                    </a:p>
                  </a:txBody>
                  <a:tcPr anchor="ctr"/>
                </a:tc>
                <a:extLst>
                  <a:ext uri="{0D108BD9-81ED-4DB2-BD59-A6C34878D82A}">
                    <a16:rowId xmlns="" xmlns:a16="http://schemas.microsoft.com/office/drawing/2014/main" val="3854781895"/>
                  </a:ext>
                </a:extLst>
              </a:tr>
            </a:tbl>
          </a:graphicData>
        </a:graphic>
      </p:graphicFrame>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1805260758"/>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17518" y="929240"/>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Süreğen Hastalığı Olan Öğrenciler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Sağlık problemlerinin zorunlu kıldığı durumlarda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kişilik salonlarda sınava alınacaktır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durumda olan öğrencilere ek süre verilmeyecektir.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(şeker hastası), astım, hipertansiyon ve epilepsi hastalıklarından dolayı sürekli ilaç kullanan öğrenciler diğer öğrencilerle aynı salona yerleştirilecektir.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802778122"/>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hastalığı olan öğrencilerin yanlarında kutu meyve suyu veya paket içindeki karbonhidrat içeren gıdaları bulundurmalarına, hipoglisemi (ani kan şekeri düşmesi) durumunda</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bunları tüketmelerine ve kan şekeri ölçüm cihazı ile kan şekerini ölçmelerine izin verilecektir.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1231163432"/>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Ayrıca bu öğrencilerin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hiperglisemi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(ani kan şekeri yükselmesi) durumunda oluşabilecek yoğun tuvalet ihtiyacının yedek gözetmen eşliğinde giderilebilmesi için izin verilecektir. Bu durumda olan öğrencilerle ilgili olarak bölge sınav yürütme komisyonları bilgilendirilecektir.</a:t>
            </a:r>
          </a:p>
        </p:txBody>
      </p:sp>
      <p:sp>
        <p:nvSpPr>
          <p:cNvPr id="7" name="Başlık 1"/>
          <p:cNvSpPr txBox="1">
            <a:spLocks/>
          </p:cNvSpPr>
          <p:nvPr/>
        </p:nvSpPr>
        <p:spPr>
          <a:xfrm>
            <a:off x="1442853" y="168961"/>
            <a:ext cx="9286504"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Tree>
    <p:extLst>
      <p:ext uri="{BB962C8B-B14F-4D97-AF65-F5344CB8AC3E}">
        <p14:creationId xmlns:p14="http://schemas.microsoft.com/office/powerpoint/2010/main" val="2245945882"/>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3473966" y="1554814"/>
            <a:ext cx="4531516"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sınav paketini Resim-1’deki gibi kapalı olarak teslim alınız.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Dikdörtgen 6"/>
          <p:cNvSpPr/>
          <p:nvPr/>
        </p:nvSpPr>
        <p:spPr>
          <a:xfrm>
            <a:off x="2011762" y="625028"/>
            <a:ext cx="7800108" cy="461665"/>
          </a:xfrm>
          <a:prstGeom prst="rect">
            <a:avLst/>
          </a:prstGeom>
        </p:spPr>
        <p:txBody>
          <a:bodyPr wrap="square">
            <a:spAutoFit/>
          </a:bodyPr>
          <a:lstStyle/>
          <a:p>
            <a:pPr algn="just"/>
            <a:r>
              <a:rPr lang="tr-TR" sz="2400" b="1" dirty="0">
                <a:solidFill>
                  <a:srgbClr val="FF0000"/>
                </a:solidFill>
              </a:rPr>
              <a:t>Sınav paketi Bina Sınav Komisyonundan teslim alınacaktır.</a:t>
            </a:r>
            <a:r>
              <a:rPr lang="tr-TR" sz="2400" dirty="0">
                <a:solidFill>
                  <a:srgbClr val="FF0000"/>
                </a:solidFill>
              </a:rPr>
              <a:t> </a:t>
            </a:r>
            <a:endParaRPr lang="tr-TR" sz="23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81891" y="1178296"/>
            <a:ext cx="2892075" cy="2332509"/>
          </a:xfrm>
          <a:prstGeom prst="rect">
            <a:avLst/>
          </a:prstGeom>
        </p:spPr>
      </p:pic>
      <p:pic>
        <p:nvPicPr>
          <p:cNvPr id="15" name="Resim 14"/>
          <p:cNvPicPr>
            <a:picLocks noChangeAspect="1"/>
          </p:cNvPicPr>
          <p:nvPr/>
        </p:nvPicPr>
        <p:blipFill rotWithShape="1">
          <a:blip r:embed="rId3"/>
          <a:srcRect r="60712"/>
          <a:stretch/>
        </p:blipFill>
        <p:spPr>
          <a:xfrm>
            <a:off x="612637" y="3824073"/>
            <a:ext cx="2861329" cy="2699333"/>
          </a:xfrm>
          <a:prstGeom prst="rect">
            <a:avLst/>
          </a:prstGeom>
        </p:spPr>
      </p:pic>
      <p:pic>
        <p:nvPicPr>
          <p:cNvPr id="5" name="Resim 4"/>
          <p:cNvPicPr>
            <a:picLocks noChangeAspect="1"/>
          </p:cNvPicPr>
          <p:nvPr/>
        </p:nvPicPr>
        <p:blipFill rotWithShape="1">
          <a:blip r:embed="rId3"/>
          <a:srcRect l="59176"/>
          <a:stretch/>
        </p:blipFill>
        <p:spPr>
          <a:xfrm>
            <a:off x="3473966" y="3779247"/>
            <a:ext cx="2973213" cy="2699333"/>
          </a:xfrm>
          <a:prstGeom prst="rect">
            <a:avLst/>
          </a:prstGeom>
        </p:spPr>
      </p:pic>
      <p:sp>
        <p:nvSpPr>
          <p:cNvPr id="16" name="Dikdörtgen 15"/>
          <p:cNvSpPr/>
          <p:nvPr/>
        </p:nvSpPr>
        <p:spPr>
          <a:xfrm>
            <a:off x="6335296" y="3779247"/>
            <a:ext cx="4727152" cy="2569934"/>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paketleri üzerindeki poşetler tek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kullanımlıktır.</a:t>
            </a:r>
          </a:p>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paketi poşetlerini Resim-2 ve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Resim-3’teki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gibi herhangi bir bölgesinden içerisindeki sınav evrakına zarar vermeden yırtarak açınız.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368608"/>
      </p:ext>
    </p:extLst>
  </p:cSld>
  <p:clrMapOvr>
    <a:masterClrMapping/>
  </p:clrMapOvr>
  <p:transition spd="slow">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663388" y="5146312"/>
            <a:ext cx="10668000"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Açılan sınav paketlerinde Resim-4 ve Resim-5’teki gibi sırasıyla, sınav evrakı dönüş zarfı, </a:t>
            </a: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yoklama listesi, sıralı aday cevap kâğıtları ve soru kitapçıkları yer almaktadır.</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663388" y="819154"/>
            <a:ext cx="10668000" cy="4229100"/>
          </a:xfrm>
          <a:prstGeom prst="rect">
            <a:avLst/>
          </a:prstGeom>
        </p:spPr>
      </p:pic>
    </p:spTree>
    <p:extLst>
      <p:ext uri="{BB962C8B-B14F-4D97-AF65-F5344CB8AC3E}">
        <p14:creationId xmlns:p14="http://schemas.microsoft.com/office/powerpoint/2010/main" val="3345400335"/>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843675" y="5200100"/>
            <a:ext cx="10668000" cy="1154162"/>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yoklama listesi üstte olacak şekilde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a:t>
            </a:r>
            <a:r>
              <a:rPr lang="tr-TR" sz="23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a:t>
            </a:r>
            <a:r>
              <a:rPr lang="tr-TR" sz="2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tam ve sıralı olarak</a:t>
            </a:r>
            <a:r>
              <a:rPr lang="tr-TR" sz="23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Resim-6 ve Resim-7’deki gibi sınav evrakı dönüş zarfına koyunuz.</a:t>
            </a:r>
            <a:endPar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581890" y="774884"/>
            <a:ext cx="11020425" cy="4448175"/>
          </a:xfrm>
          <a:prstGeom prst="rect">
            <a:avLst/>
          </a:prstGeom>
        </p:spPr>
      </p:pic>
    </p:spTree>
    <p:extLst>
      <p:ext uri="{BB962C8B-B14F-4D97-AF65-F5344CB8AC3E}">
        <p14:creationId xmlns:p14="http://schemas.microsoft.com/office/powerpoint/2010/main" val="1375500130"/>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766075" y="107131"/>
            <a:ext cx="10659850" cy="511442"/>
          </a:xfrm>
          <a:prstGeom prst="roundRect">
            <a:avLst>
              <a:gd name="adj" fmla="val 35242"/>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PAKETİNİN AÇILMASI VE SINAV EVRAKI DÖNÜŞ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ZARFININ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490537" y="1109662"/>
            <a:ext cx="11210925" cy="4638675"/>
          </a:xfrm>
          <a:prstGeom prst="rect">
            <a:avLst/>
          </a:prstGeom>
        </p:spPr>
      </p:pic>
      <p:sp>
        <p:nvSpPr>
          <p:cNvPr id="11" name="Dikdörtgen 10"/>
          <p:cNvSpPr/>
          <p:nvPr/>
        </p:nvSpPr>
        <p:spPr>
          <a:xfrm>
            <a:off x="663388" y="5741258"/>
            <a:ext cx="10668000" cy="800219"/>
          </a:xfrm>
          <a:prstGeom prst="rect">
            <a:avLst/>
          </a:prstGeom>
        </p:spPr>
        <p:txBody>
          <a:bodyPr wrap="square">
            <a:spAutoFit/>
          </a:bodyPr>
          <a:lstStyle/>
          <a:p>
            <a:pPr algn="just"/>
            <a:r>
              <a:rPr lang="tr-TR" sz="23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Resim-8 ve Resim-9’daki gibi, zarf kapağının üzerinde bulunan </a:t>
            </a:r>
            <a:r>
              <a:rPr lang="tr-TR" sz="23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beyaz koruyucu </a:t>
            </a:r>
            <a:r>
              <a:rPr lang="tr-TR" sz="23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bandı kapağın sağ tarafından kaldırarak kapatınız.</a:t>
            </a:r>
          </a:p>
        </p:txBody>
      </p:sp>
    </p:spTree>
    <p:extLst>
      <p:ext uri="{BB962C8B-B14F-4D97-AF65-F5344CB8AC3E}">
        <p14:creationId xmlns:p14="http://schemas.microsoft.com/office/powerpoint/2010/main" val="1542364294"/>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978794" y="124976"/>
            <a:ext cx="10406130" cy="511442"/>
          </a:xfrm>
          <a:prstGeom prst="roundRect">
            <a:avLst>
              <a:gd name="adj" fmla="val 35242"/>
            </a:avLst>
          </a:prstGeom>
          <a:solidFill>
            <a:srgbClr val="0000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BÖLGE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KOMİSYONU (İL/İLÇE)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YAPACAĞI İŞLER VE DİKKAT EDECEĞİ HUSUSLAR</a:t>
            </a:r>
          </a:p>
        </p:txBody>
      </p:sp>
      <p:sp>
        <p:nvSpPr>
          <p:cNvPr id="9" name="Dikdörtgen 8"/>
          <p:cNvSpPr/>
          <p:nvPr/>
        </p:nvSpPr>
        <p:spPr>
          <a:xfrm>
            <a:off x="617518" y="866760"/>
            <a:ext cx="10937174" cy="5124480"/>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Bölge sınav yürütme komisyonu bünyesinde görevlendirilen hizmetlilere de görev aldıkları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 oturum için ayrı ücret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ödenecektir.</a:t>
            </a:r>
            <a:endPar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Gün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içinde yapılacak iki oturuma ait sınav evrakları, sınav yapılacak okul/kurumlara tek seferde götürülüp geri getireceğinden bu süreçte görev alan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taşıyıcı</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şoför</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a:t>
            </a:r>
            <a:r>
              <a:rPr lang="tr-TR"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şehir içi şehir içi sınav evrakı nakil görevlileri </a:t>
            </a:r>
            <a:r>
              <a:rPr lang="tr-TR"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iki oturum için aynı isimlerden oluşturulacak ve </a:t>
            </a:r>
            <a:r>
              <a:rPr lang="tr-TR" sz="2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tek oturum için sınav ücreti ödenecektir. </a:t>
            </a:r>
          </a:p>
        </p:txBody>
      </p:sp>
    </p:spTree>
    <p:extLst>
      <p:ext uri="{BB962C8B-B14F-4D97-AF65-F5344CB8AC3E}">
        <p14:creationId xmlns:p14="http://schemas.microsoft.com/office/powerpoint/2010/main" val="419812065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940945"/>
            <a:ext cx="10937174" cy="5183150"/>
          </a:xfrm>
          <a:prstGeom prst="rect">
            <a:avLst/>
          </a:prstGeom>
        </p:spPr>
        <p:txBody>
          <a:bodyPr wrap="square">
            <a:spAutoFit/>
          </a:bodyPr>
          <a:lstStyle/>
          <a:p>
            <a:pPr marL="457200"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 ve öğrenciler sınav öncesinde tıbbi maske takılı olarak 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salonlarına gidecek,</a:t>
            </a:r>
          </a:p>
          <a:p>
            <a:pPr marL="457200"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 sınav boyunca maske takmaya devam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edeceklerdir.</a:t>
            </a:r>
          </a:p>
          <a:p>
            <a:pPr marL="457200"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ise yerlerine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oturduklarında aralarında en az 1 metre olacak şekilde mesafe sağlanarak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istemeleri hâlinde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başladıktan sonra maskelerini çıkararak sınava devam edebileceklerdir.</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276393"/>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ikdörtgen 5"/>
          <p:cNvSpPr/>
          <p:nvPr/>
        </p:nvSpPr>
        <p:spPr>
          <a:xfrm>
            <a:off x="7250558" y="2067929"/>
            <a:ext cx="4472106" cy="584775"/>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 EDERİM</a:t>
            </a:r>
            <a:r>
              <a:rPr lang="tr-TR" sz="32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 name="Dikdörtgen 6"/>
          <p:cNvSpPr/>
          <p:nvPr/>
        </p:nvSpPr>
        <p:spPr>
          <a:xfrm>
            <a:off x="5808752" y="3622062"/>
            <a:ext cx="5913912" cy="1077218"/>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sz="32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Erkan YAKIŞIR</a:t>
            </a:r>
          </a:p>
          <a:p>
            <a:pPr algn="r"/>
            <a:r>
              <a:rPr lang="tr-TR" sz="3200"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Milli Eğitim Müdür Yardımcısı</a:t>
            </a:r>
          </a:p>
        </p:txBody>
      </p:sp>
    </p:spTree>
    <p:extLst>
      <p:ext uri="{BB962C8B-B14F-4D97-AF65-F5344CB8AC3E}">
        <p14:creationId xmlns:p14="http://schemas.microsoft.com/office/powerpoint/2010/main" val="2111162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9" name="Dikdörtgen 8"/>
          <p:cNvSpPr/>
          <p:nvPr/>
        </p:nvSpPr>
        <p:spPr>
          <a:xfrm>
            <a:off x="608783" y="754423"/>
            <a:ext cx="10937174" cy="5909310"/>
          </a:xfrm>
          <a:prstGeom prst="rect">
            <a:avLst/>
          </a:prstGeom>
        </p:spPr>
        <p:txBody>
          <a:bodyPr wrap="square">
            <a:spAutoFit/>
          </a:bodyPr>
          <a:lstStyle/>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görevlileri;</a:t>
            </a:r>
          </a:p>
          <a:p>
            <a:pPr marL="896938"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kutu ve paketlerinin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teslimi,</a:t>
            </a:r>
          </a:p>
          <a:p>
            <a:pPr marL="896938"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belgelerinin düzenlenmesi/sıralarda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 bulundurulması ve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kontrolü,</a:t>
            </a:r>
          </a:p>
          <a:p>
            <a:pPr marL="896938"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kitapçıkları ve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kâğıtlarının dağıtılması/toplanması,</a:t>
            </a:r>
          </a:p>
          <a:p>
            <a:pPr marL="896938" indent="-457200" algn="just">
              <a:lnSpc>
                <a:spcPct val="150000"/>
              </a:lnSpc>
              <a:buFont typeface="Wingdings" panose="05000000000000000000" pitchFamily="2" charset="2"/>
              <a:buChar char="v"/>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durumlarda detaylı olarak yapılacak kimlik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sınav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giriş belgesi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kontrolü</a:t>
            </a:r>
          </a:p>
          <a:p>
            <a:pPr algn="just">
              <a:lnSpc>
                <a:spcPct val="150000"/>
              </a:lnSpc>
            </a:pP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gibi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temas gerektiren tüm sınav işlemlerinde cerrahi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eldiven kullanmak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zorundadır.</a:t>
            </a:r>
            <a:endPar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18328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00FFFF"/>
            </a:gs>
          </a:gsLst>
          <a:lin ang="5400000" scaled="1"/>
        </a:gradFill>
        <a:effectLst/>
      </p:bgPr>
    </p:bg>
    <p:spTree>
      <p:nvGrpSpPr>
        <p:cNvPr id="1" name=""/>
        <p:cNvGrpSpPr/>
        <p:nvPr/>
      </p:nvGrpSpPr>
      <p:grpSpPr>
        <a:xfrm>
          <a:off x="0" y="0"/>
          <a:ext cx="0" cy="0"/>
          <a:chOff x="0" y="0"/>
          <a:chExt cx="0" cy="0"/>
        </a:xfrm>
      </p:grpSpPr>
      <p:sp>
        <p:nvSpPr>
          <p:cNvPr id="6" name="Dikdörtgen 5"/>
          <p:cNvSpPr/>
          <p:nvPr/>
        </p:nvSpPr>
        <p:spPr>
          <a:xfrm>
            <a:off x="617518" y="936010"/>
            <a:ext cx="10937174" cy="397031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cüzdanlarını değiştirmek için başvuru yapan ve nüfus cüzdanları nüfus müdürlüklerince alınan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a:t>
            </a:r>
          </a:p>
          <a:p>
            <a:pPr algn="just">
              <a:lnSpc>
                <a:spcPct val="150000"/>
              </a:lnSpc>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müdürlükleri tarafından verilen fotoğraflı, imzalı-mühürlü/</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barkodlu</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veya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karekodlu</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geçici kimlik belgesi / T.C. kimlik kartı talep belgesi ile sınava alınabileceklerdir.</a:t>
            </a:r>
          </a:p>
          <a:p>
            <a:pPr algn="just">
              <a:lnSpc>
                <a:spcPct val="150000"/>
              </a:lnSpc>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4872025" y="48715"/>
            <a:ext cx="2410691" cy="511442"/>
          </a:xfrm>
          <a:prstGeom prst="roundRect">
            <a:avLst>
              <a:gd name="adj" fmla="val 35242"/>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solidFill>
                    <a:srgbClr val="0000FF"/>
                  </a:solidFill>
                </a:ln>
                <a:solidFill>
                  <a:schemeClr val="tx1"/>
                </a:solidFill>
                <a:effectLst/>
                <a:latin typeface="Arial" panose="020B0604020202020204" pitchFamily="34" charset="0"/>
                <a:cs typeface="Arial" panose="020B0604020202020204" pitchFamily="34" charset="0"/>
              </a:rPr>
              <a:t>GENEL BİLGİLER</a:t>
            </a:r>
            <a:endParaRPr lang="tr-TR" sz="1800" dirty="0">
              <a:ln w="6350">
                <a:solidFill>
                  <a:srgbClr val="0000FF"/>
                </a:solid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37833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2668</TotalTime>
  <Words>2468</Words>
  <Application>Microsoft Office PowerPoint</Application>
  <PresentationFormat>Geniş ekran</PresentationFormat>
  <Paragraphs>337</Paragraphs>
  <Slides>70</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70</vt:i4>
      </vt:variant>
    </vt:vector>
  </HeadingPairs>
  <TitlesOfParts>
    <vt:vector size="78" baseType="lpstr">
      <vt:lpstr>Arial</vt:lpstr>
      <vt:lpstr>Arial Rounded MT Bold</vt:lpstr>
      <vt:lpstr>Bookman Old Style</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AyhanBUTUNER</dc:creator>
  <cp:lastModifiedBy>BekirEKEN</cp:lastModifiedBy>
  <cp:revision>150</cp:revision>
  <dcterms:created xsi:type="dcterms:W3CDTF">2018-05-31T09:04:45Z</dcterms:created>
  <dcterms:modified xsi:type="dcterms:W3CDTF">2020-06-16T13:29:51Z</dcterms:modified>
</cp:coreProperties>
</file>