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handoutMasterIdLst>
    <p:handoutMasterId r:id="rId92"/>
  </p:handoutMasterIdLst>
  <p:sldIdLst>
    <p:sldId id="258" r:id="rId2"/>
    <p:sldId id="459" r:id="rId3"/>
    <p:sldId id="262" r:id="rId4"/>
    <p:sldId id="358" r:id="rId5"/>
    <p:sldId id="360" r:id="rId6"/>
    <p:sldId id="451" r:id="rId7"/>
    <p:sldId id="363" r:id="rId8"/>
    <p:sldId id="365" r:id="rId9"/>
    <p:sldId id="366" r:id="rId10"/>
    <p:sldId id="367" r:id="rId11"/>
    <p:sldId id="368" r:id="rId12"/>
    <p:sldId id="370" r:id="rId13"/>
    <p:sldId id="371" r:id="rId14"/>
    <p:sldId id="372" r:id="rId15"/>
    <p:sldId id="373" r:id="rId16"/>
    <p:sldId id="374" r:id="rId17"/>
    <p:sldId id="375" r:id="rId18"/>
    <p:sldId id="376" r:id="rId19"/>
    <p:sldId id="377" r:id="rId20"/>
    <p:sldId id="378" r:id="rId21"/>
    <p:sldId id="379" r:id="rId22"/>
    <p:sldId id="380" r:id="rId23"/>
    <p:sldId id="382" r:id="rId24"/>
    <p:sldId id="383" r:id="rId25"/>
    <p:sldId id="384" r:id="rId26"/>
    <p:sldId id="437" r:id="rId27"/>
    <p:sldId id="385" r:id="rId28"/>
    <p:sldId id="442" r:id="rId29"/>
    <p:sldId id="386" r:id="rId30"/>
    <p:sldId id="461" r:id="rId31"/>
    <p:sldId id="462" r:id="rId32"/>
    <p:sldId id="387" r:id="rId33"/>
    <p:sldId id="388" r:id="rId34"/>
    <p:sldId id="389" r:id="rId35"/>
    <p:sldId id="390" r:id="rId36"/>
    <p:sldId id="391" r:id="rId37"/>
    <p:sldId id="392" r:id="rId38"/>
    <p:sldId id="393" r:id="rId39"/>
    <p:sldId id="394" r:id="rId40"/>
    <p:sldId id="395" r:id="rId41"/>
    <p:sldId id="439" r:id="rId42"/>
    <p:sldId id="362" r:id="rId43"/>
    <p:sldId id="396" r:id="rId44"/>
    <p:sldId id="397" r:id="rId45"/>
    <p:sldId id="398" r:id="rId46"/>
    <p:sldId id="399" r:id="rId47"/>
    <p:sldId id="400" r:id="rId48"/>
    <p:sldId id="401" r:id="rId49"/>
    <p:sldId id="402" r:id="rId50"/>
    <p:sldId id="403" r:id="rId51"/>
    <p:sldId id="405" r:id="rId52"/>
    <p:sldId id="406" r:id="rId53"/>
    <p:sldId id="407" r:id="rId54"/>
    <p:sldId id="408" r:id="rId55"/>
    <p:sldId id="409" r:id="rId56"/>
    <p:sldId id="410" r:id="rId57"/>
    <p:sldId id="411" r:id="rId58"/>
    <p:sldId id="460" r:id="rId59"/>
    <p:sldId id="412" r:id="rId60"/>
    <p:sldId id="413" r:id="rId61"/>
    <p:sldId id="414" r:id="rId62"/>
    <p:sldId id="415" r:id="rId63"/>
    <p:sldId id="416" r:id="rId64"/>
    <p:sldId id="417" r:id="rId65"/>
    <p:sldId id="418" r:id="rId66"/>
    <p:sldId id="419" r:id="rId67"/>
    <p:sldId id="420" r:id="rId68"/>
    <p:sldId id="421" r:id="rId69"/>
    <p:sldId id="422" r:id="rId70"/>
    <p:sldId id="423" r:id="rId71"/>
    <p:sldId id="424" r:id="rId72"/>
    <p:sldId id="463" r:id="rId73"/>
    <p:sldId id="445" r:id="rId74"/>
    <p:sldId id="450" r:id="rId75"/>
    <p:sldId id="457" r:id="rId76"/>
    <p:sldId id="456" r:id="rId77"/>
    <p:sldId id="447" r:id="rId78"/>
    <p:sldId id="438" r:id="rId79"/>
    <p:sldId id="441" r:id="rId80"/>
    <p:sldId id="448" r:id="rId81"/>
    <p:sldId id="449" r:id="rId82"/>
    <p:sldId id="444" r:id="rId83"/>
    <p:sldId id="426" r:id="rId84"/>
    <p:sldId id="430" r:id="rId85"/>
    <p:sldId id="431" r:id="rId86"/>
    <p:sldId id="432" r:id="rId87"/>
    <p:sldId id="433" r:id="rId88"/>
    <p:sldId id="434" r:id="rId89"/>
    <p:sldId id="280" r:id="rId90"/>
  </p:sldIdLst>
  <p:sldSz cx="12192000" cy="6858000"/>
  <p:notesSz cx="9928225"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66FF"/>
    <a:srgbClr val="0000FF"/>
    <a:srgbClr val="0000CC"/>
    <a:srgbClr val="00FF00"/>
    <a:srgbClr val="FF00FF"/>
    <a:srgbClr val="A50021"/>
    <a:srgbClr val="FFFFFF"/>
    <a:srgbClr val="00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1"/>
            <a:ext cx="4302231" cy="34106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C0D66ED3-3C4B-4B86-A3B4-95B3B112DA36}" type="datetimeFigureOut">
              <a:rPr lang="tr-TR" smtClean="0"/>
              <a:t>24.7.2020</a:t>
            </a:fld>
            <a:endParaRPr lang="tr-TR"/>
          </a:p>
        </p:txBody>
      </p:sp>
      <p:sp>
        <p:nvSpPr>
          <p:cNvPr id="4" name="Altbilgi Yer Tutucusu 3"/>
          <p:cNvSpPr>
            <a:spLocks noGrp="1"/>
          </p:cNvSpPr>
          <p:nvPr>
            <p:ph type="ftr" sz="quarter" idx="2"/>
          </p:nvPr>
        </p:nvSpPr>
        <p:spPr>
          <a:xfrm>
            <a:off x="2" y="6456613"/>
            <a:ext cx="4302231" cy="341063"/>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623699" y="6456613"/>
            <a:ext cx="4302231" cy="341063"/>
          </a:xfrm>
          <a:prstGeom prst="rect">
            <a:avLst/>
          </a:prstGeom>
        </p:spPr>
        <p:txBody>
          <a:bodyPr vert="horz" lIns="91440" tIns="45720" rIns="91440" bIns="45720" rtlCol="0" anchor="b"/>
          <a:lstStyle>
            <a:lvl1pPr algn="r">
              <a:defRPr sz="1200"/>
            </a:lvl1pPr>
          </a:lstStyle>
          <a:p>
            <a:fld id="{CCD087D2-9DC6-41AE-B76D-2A14ACBB6A7E}" type="slidenum">
              <a:rPr lang="tr-TR" smtClean="0"/>
              <a:t>‹#›</a:t>
            </a:fld>
            <a:endParaRPr lang="tr-TR"/>
          </a:p>
        </p:txBody>
      </p:sp>
    </p:spTree>
    <p:extLst>
      <p:ext uri="{BB962C8B-B14F-4D97-AF65-F5344CB8AC3E}">
        <p14:creationId xmlns:p14="http://schemas.microsoft.com/office/powerpoint/2010/main" val="313232175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1"/>
            <a:ext cx="4302231" cy="34106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623699" y="1"/>
            <a:ext cx="4302231" cy="341064"/>
          </a:xfrm>
          <a:prstGeom prst="rect">
            <a:avLst/>
          </a:prstGeom>
        </p:spPr>
        <p:txBody>
          <a:bodyPr vert="horz" lIns="91440" tIns="45720" rIns="91440" bIns="45720" rtlCol="0"/>
          <a:lstStyle>
            <a:lvl1pPr algn="r">
              <a:defRPr sz="1200"/>
            </a:lvl1pPr>
          </a:lstStyle>
          <a:p>
            <a:fld id="{6AEEB463-D2A6-46D5-B183-98E81A4082EB}" type="datetimeFigureOut">
              <a:rPr lang="tr-TR" smtClean="0"/>
              <a:t>24.7.2020</a:t>
            </a:fld>
            <a:endParaRPr lang="tr-TR"/>
          </a:p>
        </p:txBody>
      </p:sp>
      <p:sp>
        <p:nvSpPr>
          <p:cNvPr id="4" name="Slayt Görüntüsü Yer Tutucusu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92823" y="3271383"/>
            <a:ext cx="7942580" cy="2676585"/>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2" y="6456613"/>
            <a:ext cx="4302231" cy="341063"/>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623699" y="6456613"/>
            <a:ext cx="4302231" cy="341063"/>
          </a:xfrm>
          <a:prstGeom prst="rect">
            <a:avLst/>
          </a:prstGeom>
        </p:spPr>
        <p:txBody>
          <a:bodyPr vert="horz" lIns="91440" tIns="45720" rIns="91440" bIns="45720" rtlCol="0" anchor="b"/>
          <a:lstStyle>
            <a:lvl1pPr algn="r">
              <a:defRPr sz="1200"/>
            </a:lvl1pPr>
          </a:lstStyle>
          <a:p>
            <a:fld id="{652A0F5D-B0FF-487E-9568-11502425C9EE}" type="slidenum">
              <a:rPr lang="tr-TR" smtClean="0"/>
              <a:t>‹#›</a:t>
            </a:fld>
            <a:endParaRPr lang="tr-TR"/>
          </a:p>
        </p:txBody>
      </p:sp>
    </p:spTree>
    <p:extLst>
      <p:ext uri="{BB962C8B-B14F-4D97-AF65-F5344CB8AC3E}">
        <p14:creationId xmlns:p14="http://schemas.microsoft.com/office/powerpoint/2010/main" val="353608302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899428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274037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961196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10902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802477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189298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844435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633865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696447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753791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334797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280763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348286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734138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913057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237993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294493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217610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16564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422965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562216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109274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895059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536539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633985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291514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556463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462567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085941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969504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417275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9425025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03578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8707556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262182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7692366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6661795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4248274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3207883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2265180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5578539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843474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9205622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75757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7516059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1664379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0010350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182174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994331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2675355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541530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983125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0548325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9393349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551415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7369574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9837578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476441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3089088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3568883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1505908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1319899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6326845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9787379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5626571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282012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034333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7728385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1837671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8015658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523838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1520667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1223658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7988300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0833636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075350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831098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4777819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9620664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028287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5173921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6017405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4334050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2137260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48956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392217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19CA8AE-5F70-4595-8B93-41FC159AC805}" type="datetime1">
              <a:rPr lang="tr-TR" smtClean="0"/>
              <a:t>24.7.2020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214961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D144783-965D-40AC-BC43-D0967F9B9095}" type="datetime1">
              <a:rPr lang="tr-TR" smtClean="0"/>
              <a:t>24.7.2020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37305414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D8095E1-EF1E-464C-B4C2-3267EA871EBA}" type="datetime1">
              <a:rPr lang="tr-TR" smtClean="0"/>
              <a:t>24.7.2020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202153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43A32EE-53AE-431C-95F8-8F603AEDB796}" type="datetime1">
              <a:rPr lang="tr-TR" smtClean="0"/>
              <a:t>24.7.2020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39921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067D383-A4DA-4EAD-993B-A80F14F6A954}" type="datetime1">
              <a:rPr lang="tr-TR" smtClean="0"/>
              <a:t>24.7.2020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22103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88DD01B-296E-49DA-B7C1-A55368401869}" type="datetime1">
              <a:rPr lang="tr-TR" smtClean="0"/>
              <a:t>24.7.2020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108179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FC1FFD0-BF00-4195-B77E-F9378B92232F}" type="datetime1">
              <a:rPr lang="tr-TR" smtClean="0"/>
              <a:t>24.7.2020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319761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E26E83F-B7C4-4992-AEBB-1C6B5D5FEF3A}" type="datetime1">
              <a:rPr lang="tr-TR" smtClean="0"/>
              <a:t>24.7.2020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2497072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C7E8DD6-FE56-4BFC-921E-E91EE5A155E7}" type="datetime1">
              <a:rPr lang="tr-TR" smtClean="0"/>
              <a:t>24.7.2020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317969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0440CEF-6162-44F5-BF6F-E9FBAC31B9B2}" type="datetime1">
              <a:rPr lang="tr-TR" smtClean="0"/>
              <a:t>24.7.2020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235795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0F66A42-D83A-41D8-95F7-54B0C645233E}" type="datetime1">
              <a:rPr lang="tr-TR" smtClean="0"/>
              <a:t>24.7.2020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1590710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44783-965D-40AC-BC43-D0967F9B9095}" type="datetime1">
              <a:rPr lang="tr-TR" smtClean="0"/>
              <a:t>24.7.2020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A4387-5B25-43A8-BC95-FD417D7D2F56}" type="slidenum">
              <a:rPr lang="tr-TR" smtClean="0"/>
              <a:t>‹#›</a:t>
            </a:fld>
            <a:endParaRPr lang="tr-TR"/>
          </a:p>
        </p:txBody>
      </p:sp>
    </p:spTree>
    <p:extLst>
      <p:ext uri="{BB962C8B-B14F-4D97-AF65-F5344CB8AC3E}">
        <p14:creationId xmlns:p14="http://schemas.microsoft.com/office/powerpoint/2010/main" val="730085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1.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t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990"/>
            <a:ext cx="12192000" cy="6858000"/>
          </a:xfrm>
          <a:prstGeom prst="rect">
            <a:avLst/>
          </a:prstGeom>
        </p:spPr>
      </p:pic>
      <p:pic>
        <p:nvPicPr>
          <p:cNvPr id="9" name="Resim 8"/>
          <p:cNvPicPr>
            <a:picLocks noChangeAspect="1"/>
          </p:cNvPicPr>
          <p:nvPr/>
        </p:nvPicPr>
        <p:blipFill rotWithShape="1">
          <a:blip r:embed="rId4" cstate="print">
            <a:extLst>
              <a:ext uri="{28A0092B-C50C-407E-A947-70E740481C1C}">
                <a14:useLocalDpi xmlns:a14="http://schemas.microsoft.com/office/drawing/2010/main" val="0"/>
              </a:ext>
            </a:extLst>
          </a:blip>
          <a:srcRect t="6745" b="34787"/>
          <a:stretch/>
        </p:blipFill>
        <p:spPr>
          <a:xfrm>
            <a:off x="4633933" y="14990"/>
            <a:ext cx="2924135" cy="1709685"/>
          </a:xfrm>
          <a:prstGeom prst="rect">
            <a:avLst/>
          </a:prstGeom>
          <a:effectLst>
            <a:glow rad="101600">
              <a:schemeClr val="tx1">
                <a:alpha val="60000"/>
              </a:schemeClr>
            </a:glow>
            <a:outerShdw blurRad="50800" dist="38100" dir="5400000" algn="t" rotWithShape="0">
              <a:prstClr val="black">
                <a:alpha val="40000"/>
              </a:prstClr>
            </a:outerShdw>
          </a:effectLst>
        </p:spPr>
      </p:pic>
      <p:sp>
        <p:nvSpPr>
          <p:cNvPr id="11" name="Dikdörtgen 10"/>
          <p:cNvSpPr/>
          <p:nvPr/>
        </p:nvSpPr>
        <p:spPr>
          <a:xfrm>
            <a:off x="0" y="1724675"/>
            <a:ext cx="12192000" cy="646331"/>
          </a:xfrm>
          <a:prstGeom prst="rect">
            <a:avLst/>
          </a:prstGeom>
          <a:noFill/>
        </p:spPr>
        <p:txBody>
          <a:bodyPr wrap="square" lIns="91440" tIns="45720" rIns="91440" bIns="45720">
            <a:spAutoFit/>
          </a:bodyPr>
          <a:lstStyle/>
          <a:p>
            <a:pPr algn="ctr"/>
            <a:r>
              <a:rPr lang="tr-TR" sz="3600" dirty="0" smtClean="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Konya İl Milli Eğitim Müdürlüğü</a:t>
            </a:r>
            <a:endParaRPr lang="tr-TR" sz="3200" dirty="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4" name="Dikdörtgen 13"/>
          <p:cNvSpPr/>
          <p:nvPr/>
        </p:nvSpPr>
        <p:spPr>
          <a:xfrm>
            <a:off x="0" y="2638940"/>
            <a:ext cx="12192000" cy="2431435"/>
          </a:xfrm>
          <a:prstGeom prst="rect">
            <a:avLst/>
          </a:prstGeom>
          <a:noFill/>
        </p:spPr>
        <p:txBody>
          <a:bodyPr wrap="square" lIns="91440" tIns="45720" rIns="91440" bIns="45720">
            <a:spAutoFit/>
          </a:bodyPr>
          <a:lstStyle/>
          <a:p>
            <a:pPr algn="ctr"/>
            <a:r>
              <a:rPr lang="tr-TR" sz="3600" dirty="0" smtClean="0">
                <a:ln w="0"/>
                <a:solidFill>
                  <a:srgbClr val="0000FF"/>
                </a:solidFill>
                <a:effectLst>
                  <a:glow rad="101600">
                    <a:schemeClr val="bg1">
                      <a:alpha val="60000"/>
                    </a:schemeClr>
                  </a:glow>
                  <a:outerShdw blurRad="50800" dist="38100" dir="5400000" algn="t" rotWithShape="0">
                    <a:prstClr val="black">
                      <a:alpha val="40000"/>
                    </a:prstClr>
                  </a:outerShdw>
                </a:effectLst>
                <a:latin typeface="Bookman Old Style" panose="02050604050505020204" pitchFamily="18" charset="0"/>
              </a:rPr>
              <a:t>Açıköğretim Kurumları Sınavı</a:t>
            </a:r>
          </a:p>
          <a:p>
            <a:pPr algn="ctr"/>
            <a:r>
              <a:rPr lang="tr-TR" sz="3200" dirty="0" smtClean="0">
                <a:ln w="0"/>
                <a:solidFill>
                  <a:schemeClr val="bg1"/>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Bilgilendirme Toplantısı</a:t>
            </a:r>
            <a:endParaRPr lang="tr-TR" sz="2800" dirty="0" smtClean="0">
              <a:ln w="0"/>
              <a:solidFill>
                <a:schemeClr val="bg1"/>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endParaRPr>
          </a:p>
          <a:p>
            <a:pPr algn="ctr"/>
            <a:endParaRPr lang="tr-TR" sz="2800" dirty="0" smtClean="0">
              <a:ln w="0"/>
              <a:solidFill>
                <a:schemeClr val="bg1"/>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endParaRPr lang="tr-TR" sz="2800" dirty="0">
              <a:ln w="0"/>
              <a:solidFill>
                <a:schemeClr val="bg1"/>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r>
              <a:rPr lang="tr-TR" sz="2800" dirty="0" smtClean="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rPr>
              <a:t>24 Temmuz 2020</a:t>
            </a:r>
            <a:endParaRPr lang="tr-TR" sz="2800" dirty="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p:txBody>
      </p:sp>
    </p:spTree>
    <p:extLst>
      <p:ext uri="{BB962C8B-B14F-4D97-AF65-F5344CB8AC3E}">
        <p14:creationId xmlns:p14="http://schemas.microsoft.com/office/powerpoint/2010/main" val="299942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3" y="327438"/>
            <a:ext cx="3372595" cy="646986"/>
          </a:xfrm>
          <a:prstGeom prst="roundRect">
            <a:avLst/>
          </a:prstGeom>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Hususlar</a:t>
            </a:r>
          </a:p>
        </p:txBody>
      </p:sp>
      <p:pic>
        <p:nvPicPr>
          <p:cNvPr id="8" name="Picture 4" descr="çanta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4214" y="3122039"/>
            <a:ext cx="1868731" cy="20556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yüzük filetype:png ile ilgili gö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l="22553" t="15320" r="20069" b="12560"/>
          <a:stretch/>
        </p:blipFill>
        <p:spPr bwMode="auto">
          <a:xfrm>
            <a:off x="3263191" y="1728559"/>
            <a:ext cx="1312061" cy="16491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özlük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53" y="1610765"/>
            <a:ext cx="1677928" cy="1677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ep telefonu png ile ilgili görsel sonucu"/>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70" t="14766" r="2749" b="13215"/>
          <a:stretch/>
        </p:blipFill>
        <p:spPr bwMode="auto">
          <a:xfrm>
            <a:off x="783770" y="3450439"/>
            <a:ext cx="2120368" cy="16895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abanca png ile ilgili görsel sonuc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786983">
            <a:off x="1497822" y="1748449"/>
            <a:ext cx="1947497" cy="1275210"/>
          </a:xfrm>
          <a:prstGeom prst="rect">
            <a:avLst/>
          </a:prstGeom>
          <a:noFill/>
          <a:extLst>
            <a:ext uri="{909E8E84-426E-40DD-AFC4-6F175D3DCCD1}">
              <a14:hiddenFill xmlns:a14="http://schemas.microsoft.com/office/drawing/2010/main">
                <a:solidFill>
                  <a:srgbClr val="FFFFFF"/>
                </a:solidFill>
              </a14:hiddenFill>
            </a:ext>
          </a:extLst>
        </p:spPr>
      </p:pic>
      <p:pic>
        <p:nvPicPr>
          <p:cNvPr id="13" name="Resi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2905" y="2037215"/>
            <a:ext cx="2390396" cy="2390396"/>
          </a:xfrm>
          <a:prstGeom prst="rect">
            <a:avLst/>
          </a:prstGeom>
        </p:spPr>
      </p:pic>
      <p:sp>
        <p:nvSpPr>
          <p:cNvPr id="2" name="Metin kutusu 1"/>
          <p:cNvSpPr txBox="1"/>
          <p:nvPr/>
        </p:nvSpPr>
        <p:spPr>
          <a:xfrm>
            <a:off x="4695144" y="1068626"/>
            <a:ext cx="6700490" cy="4278094"/>
          </a:xfrm>
          <a:prstGeom prst="rect">
            <a:avLst/>
          </a:prstGeom>
          <a:noFill/>
        </p:spPr>
        <p:txBody>
          <a:bodyPr wrap="square" rtlCol="0">
            <a:spAutoFit/>
          </a:bodyPr>
          <a:lstStyle/>
          <a:p>
            <a:pPr algn="just">
              <a:spcAft>
                <a:spcPts val="1200"/>
              </a:spcAft>
            </a:pPr>
            <a:r>
              <a:rPr lang="tr-TR" sz="2800" dirty="0" smtClean="0">
                <a:ln w="0"/>
                <a:latin typeface="Times New Roman" panose="02020603050405020304" pitchFamily="18" charset="0"/>
                <a:cs typeface="Times New Roman" panose="02020603050405020304" pitchFamily="18" charset="0"/>
              </a:rPr>
              <a:t>Sınav </a:t>
            </a:r>
            <a:r>
              <a:rPr lang="tr-TR" sz="2800" dirty="0">
                <a:ln w="0"/>
                <a:latin typeface="Times New Roman" panose="02020603050405020304" pitchFamily="18" charset="0"/>
                <a:cs typeface="Times New Roman" panose="02020603050405020304" pitchFamily="18" charset="0"/>
              </a:rPr>
              <a:t>binasına,</a:t>
            </a:r>
          </a:p>
          <a:p>
            <a:pPr algn="just">
              <a:spcAft>
                <a:spcPts val="1200"/>
              </a:spcAft>
            </a:pPr>
            <a:r>
              <a:rPr lang="tr-TR" sz="2800" b="1" dirty="0" smtClean="0">
                <a:ln w="0"/>
                <a:solidFill>
                  <a:srgbClr val="FF0000"/>
                </a:solidFill>
                <a:latin typeface="Times New Roman" panose="02020603050405020304" pitchFamily="18" charset="0"/>
                <a:cs typeface="Times New Roman" panose="02020603050405020304" pitchFamily="18" charset="0"/>
              </a:rPr>
              <a:t>adayların </a:t>
            </a:r>
            <a:r>
              <a:rPr lang="tr-TR" sz="2800" b="1" dirty="0">
                <a:ln w="0"/>
                <a:solidFill>
                  <a:srgbClr val="FF0000"/>
                </a:solidFill>
                <a:latin typeface="Times New Roman" panose="02020603050405020304" pitchFamily="18" charset="0"/>
                <a:cs typeface="Times New Roman" panose="02020603050405020304" pitchFamily="18" charset="0"/>
              </a:rPr>
              <a:t>ve sınav görevlilerinin</a:t>
            </a:r>
            <a:r>
              <a:rPr lang="tr-TR" sz="2800" dirty="0">
                <a:ln w="0"/>
                <a:latin typeface="Times New Roman" panose="02020603050405020304" pitchFamily="18" charset="0"/>
                <a:cs typeface="Times New Roman" panose="02020603050405020304" pitchFamily="18" charset="0"/>
              </a:rPr>
              <a:t> silah, kesici alet, çanta, cep telefonu, saat, kablosuz iletişim sağlayan cihazlar ile kulaklık, kolye, küpe, bilezik, yüzük, broş ve benzeri eşyalar ve her türlü elektronik ve/veya mekanik cihaz, kitap, defter ve benzerleri ile girmesi yasaktır.</a:t>
            </a:r>
          </a:p>
          <a:p>
            <a:pPr algn="r">
              <a:spcAft>
                <a:spcPts val="1200"/>
              </a:spcAft>
            </a:pPr>
            <a:r>
              <a:rPr lang="tr-TR" sz="2800" i="1" dirty="0">
                <a:ln w="0"/>
                <a:latin typeface="Times New Roman" panose="02020603050405020304" pitchFamily="18" charset="0"/>
                <a:cs typeface="Times New Roman" panose="02020603050405020304" pitchFamily="18" charset="0"/>
              </a:rPr>
              <a:t>	</a:t>
            </a:r>
            <a:r>
              <a:rPr lang="tr-TR" sz="2800" i="1" dirty="0" smtClean="0">
                <a:ln w="0"/>
                <a:latin typeface="Times New Roman" panose="02020603050405020304" pitchFamily="18" charset="0"/>
                <a:cs typeface="Times New Roman" panose="02020603050405020304" pitchFamily="18" charset="0"/>
              </a:rPr>
              <a:t>(</a:t>
            </a:r>
            <a:r>
              <a:rPr lang="tr-TR" sz="2800" i="1" dirty="0">
                <a:ln w="0"/>
                <a:latin typeface="Times New Roman" panose="02020603050405020304" pitchFamily="18" charset="0"/>
                <a:cs typeface="Times New Roman" panose="02020603050405020304" pitchFamily="18" charset="0"/>
              </a:rPr>
              <a:t>Merkezi Sistem Sınav Yönergesi)</a:t>
            </a:r>
          </a:p>
        </p:txBody>
      </p:sp>
    </p:spTree>
    <p:extLst>
      <p:ext uri="{BB962C8B-B14F-4D97-AF65-F5344CB8AC3E}">
        <p14:creationId xmlns:p14="http://schemas.microsoft.com/office/powerpoint/2010/main" val="29065537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35" presetClass="emph" presetSubtype="0" repeatCount="indefinite" fill="hold" nodeType="withEffect">
                                  <p:stCondLst>
                                    <p:cond delay="0"/>
                                  </p:stCondLst>
                                  <p:childTnLst>
                                    <p:anim calcmode="discrete" valueType="str">
                                      <p:cBhvr>
                                        <p:cTn id="32" dur="2000" fill="hold"/>
                                        <p:tgtEl>
                                          <p:spTgt spid="13"/>
                                        </p:tgtEl>
                                        <p:attrNameLst>
                                          <p:attrName>style.visibility</p:attrName>
                                        </p:attrNameLst>
                                      </p:cBhvr>
                                      <p:tavLst>
                                        <p:tav tm="0">
                                          <p:val>
                                            <p:strVal val="hidden"/>
                                          </p:val>
                                        </p:tav>
                                        <p:tav tm="50000">
                                          <p:val>
                                            <p:strVal val="visible"/>
                                          </p:val>
                                        </p:tav>
                                      </p:tavLst>
                                    </p:anim>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3" y="327438"/>
            <a:ext cx="3372595" cy="646986"/>
          </a:xfrm>
          <a:prstGeom prst="roundRect">
            <a:avLst/>
          </a:prstGeom>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Hususlar</a:t>
            </a:r>
          </a:p>
        </p:txBody>
      </p:sp>
      <p:sp>
        <p:nvSpPr>
          <p:cNvPr id="2" name="Metin kutusu 1"/>
          <p:cNvSpPr txBox="1"/>
          <p:nvPr/>
        </p:nvSpPr>
        <p:spPr>
          <a:xfrm>
            <a:off x="1033153" y="1297917"/>
            <a:ext cx="10236530" cy="5144998"/>
          </a:xfrm>
          <a:prstGeom prst="rect">
            <a:avLst/>
          </a:prstGeom>
          <a:noFill/>
        </p:spPr>
        <p:txBody>
          <a:bodyPr wrap="square" rtlCol="0">
            <a:spAutoFit/>
          </a:bodyPr>
          <a:lstStyle/>
          <a:p>
            <a:pPr algn="just">
              <a:lnSpc>
                <a:spcPct val="114000"/>
              </a:lnSpc>
            </a:pPr>
            <a:r>
              <a:rPr lang="tr-TR" sz="3600" dirty="0">
                <a:ln w="0"/>
                <a:latin typeface="Times New Roman" panose="02020603050405020304" pitchFamily="18" charset="0"/>
                <a:cs typeface="Times New Roman" panose="02020603050405020304" pitchFamily="18" charset="0"/>
              </a:rPr>
              <a:t>	- Açıköğretim Kurumları Sınavı soru kitapçıkları </a:t>
            </a:r>
            <a:r>
              <a:rPr lang="tr-TR" sz="3600" dirty="0" smtClean="0">
                <a:ln w="0"/>
                <a:solidFill>
                  <a:srgbClr val="FF0000"/>
                </a:solidFill>
                <a:latin typeface="Times New Roman" panose="02020603050405020304" pitchFamily="18" charset="0"/>
                <a:cs typeface="Times New Roman" panose="02020603050405020304" pitchFamily="18" charset="0"/>
              </a:rPr>
              <a:t>27.07.2020</a:t>
            </a:r>
            <a:r>
              <a:rPr lang="tr-TR" sz="3600" dirty="0" smtClean="0">
                <a:ln w="0"/>
                <a:latin typeface="Times New Roman" panose="02020603050405020304" pitchFamily="18" charset="0"/>
                <a:cs typeface="Times New Roman" panose="02020603050405020304" pitchFamily="18" charset="0"/>
              </a:rPr>
              <a:t> tarihinden itibaren isteyen </a:t>
            </a:r>
            <a:r>
              <a:rPr lang="tr-TR" sz="3600" dirty="0">
                <a:ln w="0"/>
                <a:latin typeface="Times New Roman" panose="02020603050405020304" pitchFamily="18" charset="0"/>
                <a:cs typeface="Times New Roman" panose="02020603050405020304" pitchFamily="18" charset="0"/>
              </a:rPr>
              <a:t>öğrencilere dağıtılabilir.</a:t>
            </a:r>
          </a:p>
          <a:p>
            <a:pPr algn="just">
              <a:lnSpc>
                <a:spcPct val="114000"/>
              </a:lnSpc>
            </a:pPr>
            <a:r>
              <a:rPr lang="tr-TR" sz="3600" dirty="0">
                <a:ln w="0"/>
                <a:latin typeface="Times New Roman" panose="02020603050405020304" pitchFamily="18" charset="0"/>
                <a:cs typeface="Times New Roman" panose="02020603050405020304" pitchFamily="18" charset="0"/>
              </a:rPr>
              <a:t>	- Sınav süresince binada görevli ve yaka kartları üzerlerinde olanlar ile güvenlik görevlilerinin dışında kimse sınavın yapılacağı binaya alınmaz.</a:t>
            </a:r>
          </a:p>
          <a:p>
            <a:pPr algn="just">
              <a:lnSpc>
                <a:spcPct val="114000"/>
              </a:lnSpc>
            </a:pPr>
            <a:r>
              <a:rPr lang="tr-TR" sz="3600" dirty="0">
                <a:ln w="0"/>
                <a:latin typeface="Times New Roman" panose="02020603050405020304" pitchFamily="18" charset="0"/>
                <a:cs typeface="Times New Roman" panose="02020603050405020304" pitchFamily="18" charset="0"/>
              </a:rPr>
              <a:t>	- Bütün salonlarda sınavın aynı anda başlaması ve bitmesi sağlanmalıdır.</a:t>
            </a:r>
          </a:p>
        </p:txBody>
      </p:sp>
    </p:spTree>
    <p:extLst>
      <p:ext uri="{BB962C8B-B14F-4D97-AF65-F5344CB8AC3E}">
        <p14:creationId xmlns:p14="http://schemas.microsoft.com/office/powerpoint/2010/main" val="1156772363"/>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3" y="327438"/>
            <a:ext cx="3372595" cy="646986"/>
          </a:xfrm>
          <a:prstGeom prst="roundRect">
            <a:avLst/>
          </a:prstGeom>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Hususlar</a:t>
            </a:r>
          </a:p>
        </p:txBody>
      </p:sp>
      <p:sp>
        <p:nvSpPr>
          <p:cNvPr id="2" name="Metin kutusu 1"/>
          <p:cNvSpPr txBox="1"/>
          <p:nvPr/>
        </p:nvSpPr>
        <p:spPr>
          <a:xfrm>
            <a:off x="1033153" y="1297917"/>
            <a:ext cx="10236530" cy="4021935"/>
          </a:xfrm>
          <a:prstGeom prst="rect">
            <a:avLst/>
          </a:prstGeom>
          <a:noFill/>
        </p:spPr>
        <p:txBody>
          <a:bodyPr wrap="square" rtlCol="0">
            <a:spAutoFit/>
          </a:bodyPr>
          <a:lstStyle/>
          <a:p>
            <a:pPr algn="just">
              <a:lnSpc>
                <a:spcPct val="114000"/>
              </a:lnSpc>
            </a:pPr>
            <a:r>
              <a:rPr lang="tr-TR" sz="3200" dirty="0">
                <a:ln w="0"/>
                <a:latin typeface="Times New Roman" panose="02020603050405020304" pitchFamily="18" charset="0"/>
                <a:cs typeface="Times New Roman" panose="02020603050405020304" pitchFamily="18" charset="0"/>
              </a:rPr>
              <a:t>	</a:t>
            </a:r>
            <a:r>
              <a:rPr lang="tr-TR" sz="3200" dirty="0" smtClean="0">
                <a:ln w="0"/>
                <a:latin typeface="Times New Roman" panose="02020603050405020304" pitchFamily="18" charset="0"/>
                <a:cs typeface="Times New Roman" panose="02020603050405020304" pitchFamily="18" charset="0"/>
              </a:rPr>
              <a:t>Cevap kağıdı kullanımında dikkat edilecek hususlar;</a:t>
            </a:r>
          </a:p>
          <a:p>
            <a:pPr algn="just">
              <a:lnSpc>
                <a:spcPct val="114000"/>
              </a:lnSpc>
            </a:pPr>
            <a:r>
              <a:rPr lang="tr-TR" sz="3200" dirty="0">
                <a:ln w="0"/>
                <a:latin typeface="Times New Roman" panose="02020603050405020304" pitchFamily="18" charset="0"/>
                <a:cs typeface="Times New Roman" panose="02020603050405020304" pitchFamily="18" charset="0"/>
              </a:rPr>
              <a:t>	</a:t>
            </a:r>
            <a:r>
              <a:rPr lang="tr-TR" sz="3200" dirty="0" smtClean="0">
                <a:ln w="0"/>
                <a:latin typeface="Times New Roman" panose="02020603050405020304" pitchFamily="18" charset="0"/>
                <a:cs typeface="Times New Roman" panose="02020603050405020304" pitchFamily="18" charset="0"/>
              </a:rPr>
              <a:t>Milli Eğitim Bakanlığı Merkezi Sistem Sınav Yönergesinin  6. maddesinin 2. fıkrasının I bendine göre,</a:t>
            </a:r>
          </a:p>
          <a:p>
            <a:pPr algn="just">
              <a:lnSpc>
                <a:spcPct val="114000"/>
              </a:lnSpc>
            </a:pPr>
            <a:r>
              <a:rPr lang="tr-TR" sz="3200" dirty="0">
                <a:ln w="0"/>
                <a:latin typeface="Times New Roman" panose="02020603050405020304" pitchFamily="18" charset="0"/>
                <a:cs typeface="Times New Roman" panose="02020603050405020304" pitchFamily="18" charset="0"/>
              </a:rPr>
              <a:t>	</a:t>
            </a:r>
            <a:r>
              <a:rPr lang="tr-TR" sz="3200" i="1" dirty="0" smtClean="0">
                <a:ln w="0"/>
                <a:latin typeface="Times New Roman" panose="02020603050405020304" pitchFamily="18" charset="0"/>
                <a:cs typeface="Times New Roman" panose="02020603050405020304" pitchFamily="18" charset="0"/>
              </a:rPr>
              <a:t>Adaylar cevap kağıdı üzerinde cevap alanı dışında bulunan yerlerde </a:t>
            </a:r>
            <a:r>
              <a:rPr lang="tr-TR" sz="3200" i="1" u="sng" dirty="0" smtClean="0">
                <a:ln w="0"/>
                <a:solidFill>
                  <a:srgbClr val="FF0000"/>
                </a:solidFill>
                <a:latin typeface="Times New Roman" panose="02020603050405020304" pitchFamily="18" charset="0"/>
                <a:cs typeface="Times New Roman" panose="02020603050405020304" pitchFamily="18" charset="0"/>
              </a:rPr>
              <a:t>kesinlikle işaretleme yapmaz</a:t>
            </a:r>
            <a:r>
              <a:rPr lang="tr-TR" sz="3200" i="1" dirty="0" smtClean="0">
                <a:ln w="0"/>
                <a:latin typeface="Times New Roman" panose="02020603050405020304" pitchFamily="18" charset="0"/>
                <a:cs typeface="Times New Roman" panose="02020603050405020304" pitchFamily="18" charset="0"/>
              </a:rPr>
              <a:t>. Bu alanlarda yapılan işaretlemelerden dolayı cevap kağıdı okuyucularda okunamazsa tüm sorumluluk </a:t>
            </a:r>
            <a:r>
              <a:rPr lang="tr-TR" sz="3200" i="1" u="sng" dirty="0" smtClean="0">
                <a:ln w="0"/>
                <a:solidFill>
                  <a:srgbClr val="FF0000"/>
                </a:solidFill>
                <a:latin typeface="Times New Roman" panose="02020603050405020304" pitchFamily="18" charset="0"/>
                <a:cs typeface="Times New Roman" panose="02020603050405020304" pitchFamily="18" charset="0"/>
              </a:rPr>
              <a:t>adaya aittir.</a:t>
            </a:r>
            <a:endParaRPr lang="tr-TR" sz="3200" i="1" u="sng" dirty="0">
              <a:ln w="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161070"/>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2855077"/>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Sınava girecek adayların salon yoklama listeleri </a:t>
            </a:r>
            <a:r>
              <a:rPr lang="tr-TR" sz="3200" dirty="0">
                <a:ln w="0"/>
                <a:solidFill>
                  <a:srgbClr val="0000FF"/>
                </a:solidFill>
                <a:latin typeface="Times New Roman" panose="02020603050405020304" pitchFamily="18" charset="0"/>
                <a:cs typeface="Times New Roman" panose="02020603050405020304" pitchFamily="18" charset="0"/>
              </a:rPr>
              <a:t>MEBBİS</a:t>
            </a:r>
            <a:r>
              <a:rPr lang="tr-TR" sz="3200" dirty="0">
                <a:ln w="0"/>
                <a:latin typeface="Times New Roman" panose="02020603050405020304" pitchFamily="18" charset="0"/>
                <a:cs typeface="Times New Roman" panose="02020603050405020304" pitchFamily="18" charset="0"/>
              </a:rPr>
              <a:t> modülü </a:t>
            </a:r>
            <a:r>
              <a:rPr lang="tr-TR" sz="3200" dirty="0">
                <a:ln w="0"/>
                <a:solidFill>
                  <a:srgbClr val="0000FF"/>
                </a:solidFill>
                <a:latin typeface="Times New Roman" panose="02020603050405020304" pitchFamily="18" charset="0"/>
                <a:cs typeface="Times New Roman" panose="02020603050405020304" pitchFamily="18" charset="0"/>
              </a:rPr>
              <a:t>SINAV BİNALARI / KURUM İŞLEMLERİ / KURUM RAPORLARI</a:t>
            </a:r>
            <a:r>
              <a:rPr lang="tr-TR" sz="3200" dirty="0">
                <a:ln w="0"/>
                <a:latin typeface="Times New Roman" panose="02020603050405020304" pitchFamily="18" charset="0"/>
                <a:cs typeface="Times New Roman" panose="02020603050405020304" pitchFamily="18" charset="0"/>
              </a:rPr>
              <a:t> bölümünden alınarak en az iki gün önce öğrencilerin görebilecekleri bir yerde ilan edilir.</a:t>
            </a:r>
          </a:p>
        </p:txBody>
      </p:sp>
    </p:spTree>
    <p:extLst>
      <p:ext uri="{BB962C8B-B14F-4D97-AF65-F5344CB8AC3E}">
        <p14:creationId xmlns:p14="http://schemas.microsoft.com/office/powerpoint/2010/main" val="14238510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1170962"/>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Sınav salonlarının kapılarına giriş katından başlayarak üst katlara doğru salon numaraları yazılacaktır.</a:t>
            </a:r>
          </a:p>
        </p:txBody>
      </p:sp>
    </p:spTree>
    <p:extLst>
      <p:ext uri="{BB962C8B-B14F-4D97-AF65-F5344CB8AC3E}">
        <p14:creationId xmlns:p14="http://schemas.microsoft.com/office/powerpoint/2010/main" val="3391407528"/>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4693080"/>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Sınav binalarında görevli olan salon görevlilerinin görev unvanları ile </a:t>
            </a:r>
            <a:r>
              <a:rPr lang="tr-TR" sz="3200" dirty="0">
                <a:ln w="0"/>
                <a:solidFill>
                  <a:srgbClr val="FF0000"/>
                </a:solidFill>
                <a:latin typeface="Times New Roman" panose="02020603050405020304" pitchFamily="18" charset="0"/>
                <a:cs typeface="Times New Roman" panose="02020603050405020304" pitchFamily="18" charset="0"/>
              </a:rPr>
              <a:t>hangi salonda görevli </a:t>
            </a:r>
            <a:r>
              <a:rPr lang="tr-TR" sz="3200" dirty="0">
                <a:ln w="0"/>
                <a:latin typeface="Times New Roman" panose="02020603050405020304" pitchFamily="18" charset="0"/>
                <a:cs typeface="Times New Roman" panose="02020603050405020304" pitchFamily="18" charset="0"/>
              </a:rPr>
              <a:t>olduğunu gösteren listeyi sınav günü </a:t>
            </a:r>
            <a:r>
              <a:rPr lang="tr-TR" sz="3200" dirty="0" smtClean="0">
                <a:ln w="0"/>
                <a:solidFill>
                  <a:srgbClr val="FF0000"/>
                </a:solidFill>
                <a:latin typeface="Times New Roman" panose="02020603050405020304" pitchFamily="18" charset="0"/>
                <a:cs typeface="Times New Roman" panose="02020603050405020304" pitchFamily="18" charset="0"/>
              </a:rPr>
              <a:t>MEBBİS </a:t>
            </a:r>
            <a:r>
              <a:rPr lang="tr-TR" sz="3200" dirty="0">
                <a:ln w="0"/>
                <a:solidFill>
                  <a:srgbClr val="FF0000"/>
                </a:solidFill>
                <a:latin typeface="Times New Roman" panose="02020603050405020304" pitchFamily="18" charset="0"/>
                <a:cs typeface="Times New Roman" panose="02020603050405020304" pitchFamily="18" charset="0"/>
              </a:rPr>
              <a:t>/ Sınav İşlemleri / Salon Görevlileri Bilgi Girişi</a:t>
            </a:r>
            <a:r>
              <a:rPr lang="tr-TR" sz="3200" dirty="0">
                <a:ln w="0"/>
                <a:latin typeface="Times New Roman" panose="02020603050405020304" pitchFamily="18" charset="0"/>
                <a:cs typeface="Times New Roman" panose="02020603050405020304" pitchFamily="18" charset="0"/>
              </a:rPr>
              <a:t> ekranından alınabilecektir.</a:t>
            </a: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Sınav sonunda salon görevlilerinin göreve gelip gelmediğine dair </a:t>
            </a:r>
            <a:r>
              <a:rPr lang="tr-TR" sz="3200" dirty="0">
                <a:ln w="0"/>
                <a:solidFill>
                  <a:srgbClr val="FF0000"/>
                </a:solidFill>
                <a:latin typeface="Times New Roman" panose="02020603050405020304" pitchFamily="18" charset="0"/>
                <a:cs typeface="Times New Roman" panose="02020603050405020304" pitchFamily="18" charset="0"/>
              </a:rPr>
              <a:t>veri girişleri de </a:t>
            </a:r>
            <a:r>
              <a:rPr lang="tr-TR" sz="3200" dirty="0">
                <a:ln w="0"/>
                <a:latin typeface="Times New Roman" panose="02020603050405020304" pitchFamily="18" charset="0"/>
                <a:cs typeface="Times New Roman" panose="02020603050405020304" pitchFamily="18" charset="0"/>
              </a:rPr>
              <a:t>yine bina sınav komisyonu tarafından </a:t>
            </a:r>
            <a:r>
              <a:rPr lang="tr-TR" sz="3200" dirty="0" smtClean="0">
                <a:ln w="0"/>
                <a:solidFill>
                  <a:srgbClr val="FF0000"/>
                </a:solidFill>
                <a:latin typeface="Times New Roman" panose="02020603050405020304" pitchFamily="18" charset="0"/>
                <a:cs typeface="Times New Roman" panose="02020603050405020304" pitchFamily="18" charset="0"/>
              </a:rPr>
              <a:t>MEBBİS </a:t>
            </a:r>
            <a:r>
              <a:rPr lang="tr-TR" sz="3200" dirty="0">
                <a:ln w="0"/>
                <a:solidFill>
                  <a:srgbClr val="FF0000"/>
                </a:solidFill>
                <a:latin typeface="Times New Roman" panose="02020603050405020304" pitchFamily="18" charset="0"/>
                <a:cs typeface="Times New Roman" panose="02020603050405020304" pitchFamily="18" charset="0"/>
              </a:rPr>
              <a:t>/ Sınav İşlemleri / Salon Görevlileri Bilgi Girişi</a:t>
            </a:r>
            <a:r>
              <a:rPr lang="tr-TR" sz="3200" dirty="0">
                <a:ln w="0"/>
                <a:latin typeface="Times New Roman" panose="02020603050405020304" pitchFamily="18" charset="0"/>
                <a:cs typeface="Times New Roman" panose="02020603050405020304" pitchFamily="18" charset="0"/>
              </a:rPr>
              <a:t> ekranından yapılacaktır.</a:t>
            </a:r>
          </a:p>
        </p:txBody>
      </p:sp>
    </p:spTree>
    <p:extLst>
      <p:ext uri="{BB962C8B-B14F-4D97-AF65-F5344CB8AC3E}">
        <p14:creationId xmlns:p14="http://schemas.microsoft.com/office/powerpoint/2010/main" val="4056511534"/>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4131708"/>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Sınav günü herhangi bir sebeple Salon Görevli listelerine ulaşılamaması durumunda bina sınav </a:t>
            </a:r>
            <a:r>
              <a:rPr lang="tr-TR" sz="3200" dirty="0">
                <a:ln w="0"/>
                <a:solidFill>
                  <a:srgbClr val="FF0000"/>
                </a:solidFill>
                <a:latin typeface="Times New Roman" panose="02020603050405020304" pitchFamily="18" charset="0"/>
                <a:cs typeface="Times New Roman" panose="02020603050405020304" pitchFamily="18" charset="0"/>
              </a:rPr>
              <a:t>komisyonu rapor veya tutanağında belirtilmesi şartıyla</a:t>
            </a:r>
            <a:r>
              <a:rPr lang="tr-TR" sz="3200" dirty="0">
                <a:ln w="0"/>
                <a:latin typeface="Times New Roman" panose="02020603050405020304" pitchFamily="18" charset="0"/>
                <a:cs typeface="Times New Roman" panose="02020603050405020304" pitchFamily="18" charset="0"/>
              </a:rPr>
              <a:t>, salon görevlilerinin görev unvanları ile görevli olduğu salon numaraları yine kura ile belirlenecektir.</a:t>
            </a:r>
          </a:p>
          <a:p>
            <a:pPr algn="just">
              <a:lnSpc>
                <a:spcPct val="114000"/>
              </a:lnSpc>
              <a:spcAft>
                <a:spcPts val="1200"/>
              </a:spcAft>
            </a:pPr>
            <a:r>
              <a:rPr lang="tr-TR" sz="3200" dirty="0">
                <a:ln w="0"/>
                <a:solidFill>
                  <a:srgbClr val="FF0000"/>
                </a:solidFill>
                <a:latin typeface="Times New Roman" panose="02020603050405020304" pitchFamily="18" charset="0"/>
                <a:cs typeface="Times New Roman" panose="02020603050405020304" pitchFamily="18" charset="0"/>
              </a:rPr>
              <a:t>	Bina Sınav Komisyonu </a:t>
            </a:r>
            <a:r>
              <a:rPr lang="tr-TR" sz="3200" dirty="0">
                <a:ln w="0"/>
                <a:latin typeface="Times New Roman" panose="02020603050405020304" pitchFamily="18" charset="0"/>
                <a:cs typeface="Times New Roman" panose="02020603050405020304" pitchFamily="18" charset="0"/>
              </a:rPr>
              <a:t>sınav başlamadan </a:t>
            </a:r>
            <a:r>
              <a:rPr lang="tr-TR" sz="3200" dirty="0">
                <a:ln w="0"/>
                <a:solidFill>
                  <a:srgbClr val="FF0000"/>
                </a:solidFill>
                <a:latin typeface="Times New Roman" panose="02020603050405020304" pitchFamily="18" charset="0"/>
                <a:cs typeface="Times New Roman" panose="02020603050405020304" pitchFamily="18" charset="0"/>
              </a:rPr>
              <a:t>en az bir saat önce </a:t>
            </a:r>
            <a:r>
              <a:rPr lang="tr-TR" sz="3200" dirty="0">
                <a:ln w="0"/>
                <a:latin typeface="Times New Roman" panose="02020603050405020304" pitchFamily="18" charset="0"/>
                <a:cs typeface="Times New Roman" panose="02020603050405020304" pitchFamily="18" charset="0"/>
              </a:rPr>
              <a:t>toplantı yaparak görev ve sorumlulukları açıklar.</a:t>
            </a:r>
          </a:p>
        </p:txBody>
      </p:sp>
    </p:spTree>
    <p:extLst>
      <p:ext uri="{BB962C8B-B14F-4D97-AF65-F5344CB8AC3E}">
        <p14:creationId xmlns:p14="http://schemas.microsoft.com/office/powerpoint/2010/main" val="3025613069"/>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Yuvarlatılmış Dikdörtgen 5"/>
          <p:cNvSpPr/>
          <p:nvPr/>
        </p:nvSpPr>
        <p:spPr>
          <a:xfrm>
            <a:off x="1041665" y="1229813"/>
            <a:ext cx="10045427" cy="830997"/>
          </a:xfrm>
          <a:prstGeom prst="roundRect">
            <a:avLst>
              <a:gd name="adj" fmla="val 0"/>
            </a:avLst>
          </a:prstGeom>
          <a:effectLst>
            <a:innerShdw blurRad="114300">
              <a:prstClr val="black"/>
            </a:innerShdw>
          </a:effectLst>
        </p:spPr>
        <p:txBody>
          <a:bodyPr wrap="square" lIns="91440" tIns="45720" rIns="91440" bIns="45720">
            <a:spAutoFit/>
          </a:bodyPr>
          <a:lstStyle/>
          <a:p>
            <a:pPr algn="just">
              <a:lnSpc>
                <a:spcPct val="150000"/>
              </a:lnSpc>
            </a:pPr>
            <a:r>
              <a:rPr lang="tr-TR" sz="3200" dirty="0" smtClean="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Toplantıya </a:t>
            </a:r>
            <a:r>
              <a:rPr lang="tr-TR" sz="3200" dirty="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katılmayan</a:t>
            </a:r>
            <a:r>
              <a:rPr lang="tr-TR" sz="3200" dirty="0" smtClean="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endParaRPr lang="tr-TR" sz="3200" b="0" cap="none" spc="0" dirty="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7" name="Yuvarlatılmış Dikdörtgen 6"/>
          <p:cNvSpPr/>
          <p:nvPr/>
        </p:nvSpPr>
        <p:spPr>
          <a:xfrm>
            <a:off x="1711641" y="1915895"/>
            <a:ext cx="9375451" cy="830997"/>
          </a:xfrm>
          <a:prstGeom prst="roundRect">
            <a:avLst>
              <a:gd name="adj" fmla="val 0"/>
            </a:avLst>
          </a:prstGeom>
          <a:effectLst>
            <a:innerShdw blurRad="114300">
              <a:prstClr val="black"/>
            </a:innerShdw>
          </a:effectLst>
        </p:spPr>
        <p:txBody>
          <a:bodyPr wrap="square" lIns="91440" tIns="45720" rIns="91440" bIns="45720">
            <a:spAutoFit/>
          </a:bodyPr>
          <a:lstStyle/>
          <a:p>
            <a:pPr algn="just">
              <a:lnSpc>
                <a:spcPct val="150000"/>
              </a:lnSpc>
            </a:pPr>
            <a:r>
              <a:rPr lang="tr-TR" sz="3200" dirty="0" smtClean="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Görevine </a:t>
            </a:r>
            <a:r>
              <a:rPr lang="tr-TR" sz="32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geç </a:t>
            </a:r>
            <a:r>
              <a:rPr lang="tr-TR" sz="3200" dirty="0" smtClean="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gelen,</a:t>
            </a:r>
            <a:endParaRPr lang="tr-TR" sz="3200" cap="none" spc="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Yuvarlatılmış Dikdörtgen 7"/>
          <p:cNvSpPr/>
          <p:nvPr/>
        </p:nvSpPr>
        <p:spPr>
          <a:xfrm>
            <a:off x="2448620" y="2620382"/>
            <a:ext cx="9034817" cy="830997"/>
          </a:xfrm>
          <a:prstGeom prst="roundRect">
            <a:avLst>
              <a:gd name="adj" fmla="val 0"/>
            </a:avLst>
          </a:prstGeom>
          <a:effectLst>
            <a:innerShdw blurRad="114300">
              <a:prstClr val="black"/>
            </a:innerShdw>
          </a:effectLst>
        </p:spPr>
        <p:txBody>
          <a:bodyPr wrap="square" lIns="91440" tIns="45720" rIns="91440" bIns="45720">
            <a:spAutoFit/>
          </a:bodyPr>
          <a:lstStyle/>
          <a:p>
            <a:pPr algn="just">
              <a:lnSpc>
                <a:spcPct val="150000"/>
              </a:lnSpc>
            </a:pPr>
            <a:r>
              <a:rPr lang="tr-TR" sz="3200" dirty="0" smtClean="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Cep </a:t>
            </a:r>
            <a:r>
              <a:rPr lang="tr-TR" sz="3200" dirty="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telefonu ile sınav salonuna girmekte ısrar </a:t>
            </a:r>
            <a:r>
              <a:rPr lang="tr-TR" sz="3200" dirty="0" smtClean="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eden</a:t>
            </a:r>
            <a:endParaRPr lang="tr-TR" sz="3200" b="0" cap="none" spc="0" dirty="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9" name="Yuvarlatılmış Dikdörtgen 8"/>
          <p:cNvSpPr/>
          <p:nvPr/>
        </p:nvSpPr>
        <p:spPr>
          <a:xfrm>
            <a:off x="1044948" y="3659732"/>
            <a:ext cx="10045427" cy="1569660"/>
          </a:xfrm>
          <a:prstGeom prst="roundRect">
            <a:avLst>
              <a:gd name="adj" fmla="val 0"/>
            </a:avLst>
          </a:prstGeom>
          <a:effectLst>
            <a:innerShdw blurRad="114300">
              <a:prstClr val="black"/>
            </a:innerShdw>
          </a:effectLst>
        </p:spPr>
        <p:txBody>
          <a:bodyPr wrap="square" lIns="91440" tIns="45720" rIns="91440" bIns="45720">
            <a:spAutoFit/>
          </a:bodyPr>
          <a:lstStyle/>
          <a:p>
            <a:pPr algn="just">
              <a:lnSpc>
                <a:spcPct val="150000"/>
              </a:lnSpc>
            </a:pPr>
            <a:r>
              <a:rPr lang="tr-TR" sz="3200" dirty="0" smtClean="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personele</a:t>
            </a:r>
            <a:r>
              <a:rPr lang="tr-TR" sz="3200" dirty="0" smtClean="0">
                <a:ln w="0"/>
                <a:solidFill>
                  <a:schemeClr val="bg1"/>
                </a:solidFill>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200" dirty="0" smtClean="0">
                <a:ln w="0"/>
                <a:solidFill>
                  <a:srgbClr val="FF0000"/>
                </a:solidFill>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görev verilmez</a:t>
            </a:r>
            <a:r>
              <a:rPr lang="tr-TR" sz="3200" dirty="0" smtClean="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tutanakla </a:t>
            </a:r>
            <a:r>
              <a:rPr lang="tr-TR" sz="3200" dirty="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bölge sınav yürütme komisyonuna bu durum bildirilir.</a:t>
            </a:r>
            <a:endParaRPr lang="tr-TR" sz="3200" b="0" cap="none" spc="0" dirty="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2501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000"/>
                                        <p:tgtEl>
                                          <p:spTgt spid="8"/>
                                        </p:tgtEl>
                                      </p:cBhvr>
                                    </p:animEffect>
                                  </p:childTnLst>
                                </p:cTn>
                              </p:par>
                            </p:childTnLst>
                          </p:cTn>
                        </p:par>
                        <p:par>
                          <p:cTn id="16" fill="hold">
                            <p:stCondLst>
                              <p:cond delay="6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Effect transition="in" filter="fade">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1732334"/>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Sınav görevlilerine ait </a:t>
            </a:r>
            <a:r>
              <a:rPr lang="tr-TR" sz="3200" dirty="0">
                <a:ln w="0"/>
                <a:solidFill>
                  <a:srgbClr val="FF0000"/>
                </a:solidFill>
                <a:latin typeface="Times New Roman" panose="02020603050405020304" pitchFamily="18" charset="0"/>
                <a:cs typeface="Times New Roman" panose="02020603050405020304" pitchFamily="18" charset="0"/>
              </a:rPr>
              <a:t>yaka kartlarını</a:t>
            </a:r>
            <a:r>
              <a:rPr lang="tr-TR" sz="3200" dirty="0">
                <a:ln w="0"/>
                <a:latin typeface="Times New Roman" panose="02020603050405020304" pitchFamily="18" charset="0"/>
                <a:cs typeface="Times New Roman" panose="02020603050405020304" pitchFamily="18" charset="0"/>
              </a:rPr>
              <a:t> hazırlar ve görevlilerin sınav boyunca </a:t>
            </a:r>
            <a:r>
              <a:rPr lang="tr-TR" sz="3200" dirty="0">
                <a:ln w="0"/>
                <a:solidFill>
                  <a:srgbClr val="FF0000"/>
                </a:solidFill>
                <a:latin typeface="Times New Roman" panose="02020603050405020304" pitchFamily="18" charset="0"/>
                <a:cs typeface="Times New Roman" panose="02020603050405020304" pitchFamily="18" charset="0"/>
              </a:rPr>
              <a:t>yakalarında bulundurmalarını sağlar.</a:t>
            </a:r>
          </a:p>
        </p:txBody>
      </p:sp>
    </p:spTree>
    <p:extLst>
      <p:ext uri="{BB962C8B-B14F-4D97-AF65-F5344CB8AC3E}">
        <p14:creationId xmlns:p14="http://schemas.microsoft.com/office/powerpoint/2010/main" val="3739804849"/>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3008965"/>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Sınav Evrak kutularını ilçe sınav kuryesinden üzerindeki etiketi kontrol ederek tutanakla teslim alır. </a:t>
            </a: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Sınav başlamadan 30 DAKİKA önce açarak sınav güvenlik poşetlerini sayar eksik varsa bölge sınav komisyonunun talimatlarına göre hareket eder.</a:t>
            </a:r>
          </a:p>
        </p:txBody>
      </p:sp>
    </p:spTree>
    <p:extLst>
      <p:ext uri="{BB962C8B-B14F-4D97-AF65-F5344CB8AC3E}">
        <p14:creationId xmlns:p14="http://schemas.microsoft.com/office/powerpoint/2010/main" val="2416554938"/>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30275"/>
          </a:xfrm>
        </p:spPr>
        <p:txBody>
          <a:bodyPr>
            <a:normAutofit fontScale="90000"/>
          </a:bodyPr>
          <a:lstStyle/>
          <a:p>
            <a:pPr>
              <a:lnSpc>
                <a:spcPct val="150000"/>
              </a:lnSpc>
            </a:pPr>
            <a:r>
              <a:rPr lang="tr-T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 </a:t>
            </a:r>
            <a:r>
              <a:rPr lang="tr-TR"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r>
              <a:rPr lang="tr-T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3" name="İçerik Yer Tutucusu 2"/>
          <p:cNvSpPr>
            <a:spLocks noGrp="1"/>
          </p:cNvSpPr>
          <p:nvPr>
            <p:ph idx="1"/>
          </p:nvPr>
        </p:nvSpPr>
        <p:spPr>
          <a:xfrm>
            <a:off x="838200" y="1295400"/>
            <a:ext cx="10515600" cy="5181600"/>
          </a:xfrm>
        </p:spPr>
        <p:txBody>
          <a:bodyPr>
            <a:noAutofit/>
          </a:bodyPr>
          <a:lstStyle/>
          <a:p>
            <a:pPr algn="just"/>
            <a:r>
              <a:rPr lang="tr-TR" sz="3200" dirty="0"/>
              <a:t>Adaylardan, kesin COVID-19 tanısı olanlar ile kesin COVID-19 tanısı ile tedavisi </a:t>
            </a:r>
            <a:r>
              <a:rPr lang="tr-TR" sz="3200" dirty="0" smtClean="0"/>
              <a:t>tamamlanıp sonrasındaki </a:t>
            </a:r>
            <a:r>
              <a:rPr lang="tr-TR" sz="3200" dirty="0"/>
              <a:t>14 günlük karantina süresinde olan adaylar için alınacak sınav tedbir hizmetleri</a:t>
            </a:r>
            <a:r>
              <a:rPr lang="tr-TR" sz="3200" dirty="0" smtClean="0"/>
              <a:t>, </a:t>
            </a:r>
            <a:r>
              <a:rPr lang="tr-TR" sz="3200" dirty="0" smtClean="0">
                <a:solidFill>
                  <a:srgbClr val="FF0000"/>
                </a:solidFill>
              </a:rPr>
              <a:t>Sağlık </a:t>
            </a:r>
            <a:r>
              <a:rPr lang="tr-TR" sz="3200" dirty="0">
                <a:solidFill>
                  <a:srgbClr val="FF0000"/>
                </a:solidFill>
              </a:rPr>
              <a:t>Bakanlığının </a:t>
            </a:r>
            <a:r>
              <a:rPr lang="tr-TR" sz="3200" dirty="0" smtClean="0">
                <a:solidFill>
                  <a:srgbClr val="FF0000"/>
                </a:solidFill>
              </a:rPr>
              <a:t>önerileri </a:t>
            </a:r>
            <a:r>
              <a:rPr lang="tr-TR" sz="3200" dirty="0">
                <a:solidFill>
                  <a:srgbClr val="FF0000"/>
                </a:solidFill>
              </a:rPr>
              <a:t>doğrultusunda </a:t>
            </a:r>
            <a:r>
              <a:rPr lang="tr-TR" sz="3200" dirty="0"/>
              <a:t>Bölge Sınav Yürütme Komisyonları </a:t>
            </a:r>
            <a:r>
              <a:rPr lang="tr-TR" sz="3200" dirty="0" smtClean="0"/>
              <a:t>tarafından belirlenecek </a:t>
            </a:r>
            <a:r>
              <a:rPr lang="tr-TR" sz="3200" dirty="0"/>
              <a:t>ve gerekli tüm önlemler alınarak uygun sınav tedbir </a:t>
            </a:r>
            <a:r>
              <a:rPr lang="tr-TR" sz="3200" dirty="0" smtClean="0"/>
              <a:t>hizmeti </a:t>
            </a:r>
            <a:r>
              <a:rPr lang="tr-TR" sz="3200" dirty="0"/>
              <a:t>sağlanacaktır. </a:t>
            </a:r>
            <a:r>
              <a:rPr lang="tr-TR" sz="3200" dirty="0" smtClean="0"/>
              <a:t>Bu adaylar </a:t>
            </a:r>
            <a:r>
              <a:rPr lang="tr-TR" sz="3200" dirty="0"/>
              <a:t>için Bölge Sınav Yürütme Komisyonları tarafından tespit edilecek ve sağlanacak </a:t>
            </a:r>
            <a:r>
              <a:rPr lang="tr-TR" sz="3200" dirty="0" smtClean="0"/>
              <a:t>sınav tedbir </a:t>
            </a:r>
            <a:r>
              <a:rPr lang="tr-TR" sz="3200" dirty="0"/>
              <a:t>hizmetleri ile ilgili Bina Sınav Komisyonları </a:t>
            </a:r>
            <a:r>
              <a:rPr lang="tr-TR" sz="3200" dirty="0" smtClean="0"/>
              <a:t>bilgilendirilecektir.</a:t>
            </a:r>
            <a:endParaRPr lang="tr-TR" sz="3200" dirty="0"/>
          </a:p>
        </p:txBody>
      </p:sp>
      <p:sp>
        <p:nvSpPr>
          <p:cNvPr id="4" name="Slayt Numarası Yer Tutucusu 3"/>
          <p:cNvSpPr>
            <a:spLocks noGrp="1"/>
          </p:cNvSpPr>
          <p:nvPr>
            <p:ph type="sldNum" sz="quarter" idx="12"/>
          </p:nvPr>
        </p:nvSpPr>
        <p:spPr/>
        <p:txBody>
          <a:bodyPr/>
          <a:lstStyle/>
          <a:p>
            <a:fld id="{07BA4387-5B25-43A8-BC95-FD417D7D2F56}" type="slidenum">
              <a:rPr lang="tr-TR" smtClean="0"/>
              <a:t>2</a:t>
            </a:fld>
            <a:endParaRPr lang="tr-TR"/>
          </a:p>
        </p:txBody>
      </p:sp>
    </p:spTree>
    <p:extLst>
      <p:ext uri="{BB962C8B-B14F-4D97-AF65-F5344CB8AC3E}">
        <p14:creationId xmlns:p14="http://schemas.microsoft.com/office/powerpoint/2010/main" val="1840132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1732334"/>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Soru kitapçığı, cevap kâğıdı ve salon yoklama listesinin bulunduğu sınav güvenlik poşetini imza karşılığı salon başkanına teslim eder.</a:t>
            </a:r>
          </a:p>
        </p:txBody>
      </p:sp>
    </p:spTree>
    <p:extLst>
      <p:ext uri="{BB962C8B-B14F-4D97-AF65-F5344CB8AC3E}">
        <p14:creationId xmlns:p14="http://schemas.microsoft.com/office/powerpoint/2010/main" val="1186605251"/>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4524315"/>
          </a:xfrm>
          <a:prstGeom prst="rect">
            <a:avLst/>
          </a:prstGeom>
          <a:noFill/>
        </p:spPr>
        <p:txBody>
          <a:bodyPr wrap="square" rtlCol="0">
            <a:spAutoFit/>
          </a:bodyPr>
          <a:lstStyle/>
          <a:p>
            <a:pPr algn="just">
              <a:lnSpc>
                <a:spcPct val="150000"/>
              </a:lnSpc>
            </a:pPr>
            <a:r>
              <a:rPr lang="tr-TR" sz="3200" dirty="0">
                <a:ln w="0"/>
                <a:solidFill>
                  <a:srgbClr val="FF0000"/>
                </a:solidFill>
                <a:latin typeface="Times New Roman" panose="02020603050405020304" pitchFamily="18" charset="0"/>
                <a:cs typeface="Times New Roman" panose="02020603050405020304" pitchFamily="18" charset="0"/>
              </a:rPr>
              <a:t>Sınav bitiminde; </a:t>
            </a:r>
          </a:p>
          <a:p>
            <a:pPr marL="457200" indent="-457200" algn="just">
              <a:lnSpc>
                <a:spcPct val="150000"/>
              </a:lnSpc>
              <a:buFont typeface="Wingdings" panose="05000000000000000000" pitchFamily="2" charset="2"/>
              <a:buChar char="§"/>
            </a:pPr>
            <a:r>
              <a:rPr lang="tr-TR" sz="3200" dirty="0">
                <a:ln w="0"/>
                <a:solidFill>
                  <a:srgbClr val="0000FF"/>
                </a:solidFill>
                <a:latin typeface="Times New Roman" panose="02020603050405020304" pitchFamily="18" charset="0"/>
                <a:cs typeface="Times New Roman" panose="02020603050405020304" pitchFamily="18" charset="0"/>
              </a:rPr>
              <a:t>İçinde cevap kâğıtları, salon yoklama listeleri </a:t>
            </a:r>
            <a:r>
              <a:rPr lang="tr-TR" sz="3200" dirty="0">
                <a:ln w="0"/>
                <a:latin typeface="Times New Roman" panose="02020603050405020304" pitchFamily="18" charset="0"/>
                <a:cs typeface="Times New Roman" panose="02020603050405020304" pitchFamily="18" charset="0"/>
              </a:rPr>
              <a:t>ve varsa diğer sınav evrakının (tutanak vb.) bulunduğu ağzı kapatılmış </a:t>
            </a:r>
            <a:r>
              <a:rPr lang="tr-TR" sz="3200" dirty="0" smtClean="0">
                <a:ln w="0"/>
                <a:solidFill>
                  <a:srgbClr val="0000FF"/>
                </a:solidFill>
                <a:latin typeface="Times New Roman" panose="02020603050405020304" pitchFamily="18" charset="0"/>
                <a:cs typeface="Times New Roman" panose="02020603050405020304" pitchFamily="18" charset="0"/>
              </a:rPr>
              <a:t>sınav </a:t>
            </a:r>
            <a:r>
              <a:rPr lang="tr-TR" sz="3200" dirty="0">
                <a:ln w="0"/>
                <a:solidFill>
                  <a:srgbClr val="0000FF"/>
                </a:solidFill>
                <a:latin typeface="Times New Roman" panose="02020603050405020304" pitchFamily="18" charset="0"/>
                <a:cs typeface="Times New Roman" panose="02020603050405020304" pitchFamily="18" charset="0"/>
              </a:rPr>
              <a:t>evrakı dönüş zarfları </a:t>
            </a:r>
            <a:r>
              <a:rPr lang="tr-TR" sz="3200" dirty="0">
                <a:ln w="0"/>
                <a:latin typeface="Times New Roman" panose="02020603050405020304" pitchFamily="18" charset="0"/>
                <a:cs typeface="Times New Roman" panose="02020603050405020304" pitchFamily="18" charset="0"/>
              </a:rPr>
              <a:t>ve</a:t>
            </a:r>
          </a:p>
          <a:p>
            <a:pPr marL="457200" indent="-457200" algn="just">
              <a:lnSpc>
                <a:spcPct val="150000"/>
              </a:lnSpc>
              <a:buFont typeface="Wingdings" panose="05000000000000000000" pitchFamily="2" charset="2"/>
              <a:buChar char="§"/>
            </a:pPr>
            <a:r>
              <a:rPr lang="tr-TR" sz="3200" dirty="0">
                <a:ln w="0"/>
                <a:latin typeface="Times New Roman" panose="02020603050405020304" pitchFamily="18" charset="0"/>
                <a:cs typeface="Times New Roman" panose="02020603050405020304" pitchFamily="18" charset="0"/>
              </a:rPr>
              <a:t>Eksiksiz bir şekilde </a:t>
            </a:r>
            <a:r>
              <a:rPr lang="tr-TR" sz="3200" dirty="0">
                <a:ln w="0"/>
                <a:solidFill>
                  <a:srgbClr val="0000FF"/>
                </a:solidFill>
                <a:latin typeface="Times New Roman" panose="02020603050405020304" pitchFamily="18" charset="0"/>
                <a:cs typeface="Times New Roman" panose="02020603050405020304" pitchFamily="18" charset="0"/>
              </a:rPr>
              <a:t>getirilecek soru kitapçıklarını </a:t>
            </a:r>
            <a:r>
              <a:rPr lang="tr-TR" sz="3200" dirty="0">
                <a:ln w="0"/>
                <a:latin typeface="Times New Roman" panose="02020603050405020304" pitchFamily="18" charset="0"/>
                <a:cs typeface="Times New Roman" panose="02020603050405020304" pitchFamily="18" charset="0"/>
              </a:rPr>
              <a:t>imza karşılığı teslim alır.</a:t>
            </a:r>
          </a:p>
        </p:txBody>
      </p:sp>
    </p:spTree>
    <p:extLst>
      <p:ext uri="{BB962C8B-B14F-4D97-AF65-F5344CB8AC3E}">
        <p14:creationId xmlns:p14="http://schemas.microsoft.com/office/powerpoint/2010/main" val="2360394729"/>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3724225"/>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a:t>
            </a:r>
            <a:r>
              <a:rPr lang="tr-TR" sz="3200" dirty="0">
                <a:ln w="0"/>
                <a:solidFill>
                  <a:srgbClr val="FF0000"/>
                </a:solidFill>
                <a:latin typeface="Times New Roman" panose="02020603050405020304" pitchFamily="18" charset="0"/>
                <a:cs typeface="Times New Roman" panose="02020603050405020304" pitchFamily="18" charset="0"/>
              </a:rPr>
              <a:t>Yedek poşet açılmışsa</a:t>
            </a:r>
            <a:r>
              <a:rPr lang="tr-TR" sz="3200" dirty="0">
                <a:ln w="0"/>
                <a:latin typeface="Times New Roman" panose="02020603050405020304" pitchFamily="18" charset="0"/>
                <a:cs typeface="Times New Roman" panose="02020603050405020304" pitchFamily="18" charset="0"/>
              </a:rPr>
              <a:t>;</a:t>
            </a: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Tutanakta bina bilgileri, açılan yedek evrakının açılış saati, açılma nedeni ve kaç adet sınav evrakı kullanıldığı açıkça belirtilir.</a:t>
            </a: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Komisyon olarak imza altına alınır ve </a:t>
            </a:r>
            <a:r>
              <a:rPr lang="tr-TR" sz="3200" dirty="0">
                <a:ln w="0"/>
                <a:solidFill>
                  <a:srgbClr val="FF0000"/>
                </a:solidFill>
                <a:latin typeface="Times New Roman" panose="02020603050405020304" pitchFamily="18" charset="0"/>
                <a:cs typeface="Times New Roman" panose="02020603050405020304" pitchFamily="18" charset="0"/>
              </a:rPr>
              <a:t>yedek sınav poşetine konulur</a:t>
            </a:r>
            <a:r>
              <a:rPr lang="tr-TR" sz="3200" dirty="0">
                <a:ln w="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17230611"/>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4483600"/>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a:t>
            </a:r>
            <a:r>
              <a:rPr lang="tr-TR" sz="3200" b="1" i="1" dirty="0">
                <a:ln w="0"/>
                <a:solidFill>
                  <a:srgbClr val="FF0000"/>
                </a:solidFill>
                <a:latin typeface="Times New Roman" panose="02020603050405020304" pitchFamily="18" charset="0"/>
                <a:cs typeface="Times New Roman" panose="02020603050405020304" pitchFamily="18" charset="0"/>
              </a:rPr>
              <a:t> Sınav evrakı dönüş zarfları </a:t>
            </a:r>
            <a:r>
              <a:rPr lang="tr-TR" sz="3200" dirty="0" smtClean="0">
                <a:ln w="0"/>
                <a:latin typeface="Times New Roman" panose="02020603050405020304" pitchFamily="18" charset="0"/>
                <a:cs typeface="Times New Roman" panose="02020603050405020304" pitchFamily="18" charset="0"/>
              </a:rPr>
              <a:t>ve </a:t>
            </a:r>
            <a:r>
              <a:rPr lang="tr-TR" sz="3200" i="1" dirty="0">
                <a:ln w="0"/>
                <a:solidFill>
                  <a:srgbClr val="FF0000"/>
                </a:solidFill>
                <a:latin typeface="Times New Roman" panose="02020603050405020304" pitchFamily="18" charset="0"/>
                <a:cs typeface="Times New Roman" panose="02020603050405020304" pitchFamily="18" charset="0"/>
              </a:rPr>
              <a:t>açılan </a:t>
            </a:r>
            <a:r>
              <a:rPr lang="tr-TR" sz="3200" i="1" dirty="0" smtClean="0">
                <a:ln w="0"/>
                <a:solidFill>
                  <a:srgbClr val="FF0000"/>
                </a:solidFill>
                <a:latin typeface="Times New Roman" panose="02020603050405020304" pitchFamily="18" charset="0"/>
                <a:cs typeface="Times New Roman" panose="02020603050405020304" pitchFamily="18" charset="0"/>
              </a:rPr>
              <a:t>sandıkların </a:t>
            </a:r>
            <a:r>
              <a:rPr lang="tr-TR" sz="3200" i="1" dirty="0">
                <a:ln w="0"/>
                <a:solidFill>
                  <a:srgbClr val="FF0000"/>
                </a:solidFill>
                <a:latin typeface="Times New Roman" panose="02020603050405020304" pitchFamily="18" charset="0"/>
                <a:cs typeface="Times New Roman" panose="02020603050405020304" pitchFamily="18" charset="0"/>
              </a:rPr>
              <a:t>kilitleri </a:t>
            </a:r>
            <a:r>
              <a:rPr lang="tr-TR" sz="3200" dirty="0">
                <a:ln w="0"/>
                <a:latin typeface="Times New Roman" panose="02020603050405020304" pitchFamily="18" charset="0"/>
                <a:cs typeface="Times New Roman" panose="02020603050405020304" pitchFamily="18" charset="0"/>
              </a:rPr>
              <a:t>sınav </a:t>
            </a:r>
            <a:r>
              <a:rPr lang="tr-TR" sz="3200" b="1" u="sng" dirty="0">
                <a:ln w="0"/>
                <a:solidFill>
                  <a:srgbClr val="FF0000"/>
                </a:solidFill>
                <a:latin typeface="Times New Roman" panose="02020603050405020304" pitchFamily="18" charset="0"/>
                <a:cs typeface="Times New Roman" panose="02020603050405020304" pitchFamily="18" charset="0"/>
              </a:rPr>
              <a:t>dönüşüm kutusuna </a:t>
            </a:r>
            <a:r>
              <a:rPr lang="tr-TR" sz="3200" dirty="0">
                <a:ln w="0"/>
                <a:latin typeface="Times New Roman" panose="02020603050405020304" pitchFamily="18" charset="0"/>
                <a:cs typeface="Times New Roman" panose="02020603050405020304" pitchFamily="18" charset="0"/>
              </a:rPr>
              <a:t>konulur.</a:t>
            </a: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Sandık güvenlik kilitleri kurallara uygun olarak kilitlenerek ilçe sınav kuryesine teslim edilir</a:t>
            </a:r>
            <a:r>
              <a:rPr lang="tr-TR" sz="3200" dirty="0" smtClean="0">
                <a:ln w="0"/>
                <a:latin typeface="Times New Roman" panose="02020603050405020304" pitchFamily="18" charset="0"/>
                <a:cs typeface="Times New Roman" panose="02020603050405020304" pitchFamily="18" charset="0"/>
              </a:rPr>
              <a:t>.</a:t>
            </a:r>
          </a:p>
          <a:p>
            <a:pPr algn="just">
              <a:lnSpc>
                <a:spcPct val="114000"/>
              </a:lnSpc>
              <a:spcAft>
                <a:spcPts val="1200"/>
              </a:spcAft>
            </a:pPr>
            <a:endParaRPr lang="tr-TR" sz="3200" dirty="0" smtClean="0">
              <a:ln w="0"/>
              <a:latin typeface="Times New Roman" panose="02020603050405020304" pitchFamily="18" charset="0"/>
              <a:cs typeface="Times New Roman" panose="02020603050405020304" pitchFamily="18" charset="0"/>
            </a:endParaRPr>
          </a:p>
          <a:p>
            <a:pPr algn="just">
              <a:lnSpc>
                <a:spcPct val="114000"/>
              </a:lnSpc>
              <a:spcAft>
                <a:spcPts val="1200"/>
              </a:spcAft>
            </a:pPr>
            <a:r>
              <a:rPr lang="tr-TR" sz="3200" dirty="0">
                <a:ln w="0"/>
                <a:solidFill>
                  <a:srgbClr val="FF0000"/>
                </a:solidFill>
                <a:latin typeface="Times New Roman" panose="02020603050405020304" pitchFamily="18" charset="0"/>
                <a:cs typeface="Times New Roman" panose="02020603050405020304" pitchFamily="18" charset="0"/>
              </a:rPr>
              <a:t>	Sınav dönüşüm kutusu dışındaki kutulara hiçbir şey konulmayacak, bu kutular tamamen boş olacaktır</a:t>
            </a:r>
            <a:r>
              <a:rPr lang="tr-TR" sz="3200" dirty="0" smtClean="0">
                <a:ln w="0"/>
                <a:solidFill>
                  <a:srgbClr val="FF0000"/>
                </a:solidFill>
                <a:latin typeface="Times New Roman" panose="02020603050405020304" pitchFamily="18" charset="0"/>
                <a:cs typeface="Times New Roman" panose="02020603050405020304" pitchFamily="18" charset="0"/>
              </a:rPr>
              <a:t>.</a:t>
            </a:r>
            <a:endParaRPr lang="tr-TR" sz="3200" dirty="0">
              <a:ln w="0"/>
              <a:solidFill>
                <a:srgbClr val="FF0000"/>
              </a:solidFill>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22119" y="3845217"/>
            <a:ext cx="304128" cy="13129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61978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35" presetClass="emph" presetSubtype="0" repeatCount="indefinite" fill="hold" nodeType="afterEffect">
                                  <p:stCondLst>
                                    <p:cond delay="0"/>
                                  </p:stCondLst>
                                  <p:childTnLst>
                                    <p:anim calcmode="discrete" valueType="str">
                                      <p:cBhvr>
                                        <p:cTn id="12" dur="3000" fill="hold"/>
                                        <p:tgtEl>
                                          <p:spTgt spid="6"/>
                                        </p:tgtEl>
                                        <p:attrNameLst>
                                          <p:attrName>style.visibility</p:attrName>
                                        </p:attrNameLst>
                                      </p:cBhvr>
                                      <p:tavLst>
                                        <p:tav tm="0">
                                          <p:val>
                                            <p:strVal val="hidden"/>
                                          </p:val>
                                        </p:tav>
                                        <p:tav tm="50000">
                                          <p:val>
                                            <p:strVal val="visible"/>
                                          </p:val>
                                        </p:tav>
                                      </p:tavLst>
                                    </p:anim>
                                  </p:childTnLst>
                                </p:cTn>
                              </p:par>
                              <p:par>
                                <p:cTn id="13" presetID="5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Scale>
                                      <p:cBhvr>
                                        <p:cTn id="1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gtEl>
                                        <p:attrNameLst>
                                          <p:attrName>ppt_x</p:attrName>
                                          <p:attrName>ppt_y</p:attrName>
                                        </p:attrNameLst>
                                      </p:cBhvr>
                                    </p:animMotion>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4916384" y="1300101"/>
            <a:ext cx="6388925" cy="4941481"/>
          </a:xfrm>
          <a:prstGeom prst="rect">
            <a:avLst/>
          </a:prstGeom>
          <a:noFill/>
        </p:spPr>
        <p:txBody>
          <a:bodyPr wrap="square" rtlCol="0">
            <a:spAutoFit/>
          </a:bodyPr>
          <a:lstStyle/>
          <a:p>
            <a:pPr algn="just">
              <a:lnSpc>
                <a:spcPct val="114000"/>
              </a:lnSpc>
              <a:spcAft>
                <a:spcPts val="1200"/>
              </a:spcAft>
            </a:pPr>
            <a:r>
              <a:rPr lang="tr-TR" sz="3000" dirty="0" smtClean="0">
                <a:ln w="0"/>
                <a:latin typeface="Times New Roman" panose="02020603050405020304" pitchFamily="18" charset="0"/>
                <a:cs typeface="Times New Roman" panose="02020603050405020304" pitchFamily="18" charset="0"/>
              </a:rPr>
              <a:t>Öğrenciler </a:t>
            </a:r>
            <a:r>
              <a:rPr lang="tr-TR" sz="3000" dirty="0">
                <a:ln w="0"/>
                <a:latin typeface="Times New Roman" panose="02020603050405020304" pitchFamily="18" charset="0"/>
                <a:cs typeface="Times New Roman" panose="02020603050405020304" pitchFamily="18" charset="0"/>
              </a:rPr>
              <a:t>binaya geçerli kimlik belgesi </a:t>
            </a:r>
            <a:r>
              <a:rPr lang="tr-TR" sz="3000" i="1" dirty="0">
                <a:ln w="0"/>
                <a:solidFill>
                  <a:srgbClr val="FF00FF"/>
                </a:solidFill>
                <a:latin typeface="Times New Roman" panose="02020603050405020304" pitchFamily="18" charset="0"/>
                <a:cs typeface="Times New Roman" panose="02020603050405020304" pitchFamily="18" charset="0"/>
              </a:rPr>
              <a:t>(15 yaşını dolduran öğrencilerde fotoğraflı olmak şartıyla</a:t>
            </a:r>
            <a:r>
              <a:rPr lang="tr-TR" sz="3000" i="1" dirty="0">
                <a:ln w="0"/>
                <a:latin typeface="Times New Roman" panose="02020603050405020304" pitchFamily="18" charset="0"/>
                <a:cs typeface="Times New Roman" panose="02020603050405020304" pitchFamily="18" charset="0"/>
              </a:rPr>
              <a:t> T.C. kimlik numaralı nüfus cüzdanı, geçerlik süresi devam eden pasaport veya sürücü belgesi)</a:t>
            </a:r>
            <a:r>
              <a:rPr lang="tr-TR" sz="3000" dirty="0">
                <a:ln w="0"/>
                <a:latin typeface="Times New Roman" panose="02020603050405020304" pitchFamily="18" charset="0"/>
                <a:cs typeface="Times New Roman" panose="02020603050405020304" pitchFamily="18" charset="0"/>
              </a:rPr>
              <a:t> ile sınav giriş </a:t>
            </a:r>
            <a:r>
              <a:rPr lang="tr-TR" sz="3000" dirty="0" smtClean="0">
                <a:ln w="0"/>
                <a:latin typeface="Times New Roman" panose="02020603050405020304" pitchFamily="18" charset="0"/>
                <a:cs typeface="Times New Roman" panose="02020603050405020304" pitchFamily="18" charset="0"/>
              </a:rPr>
              <a:t>belgesi </a:t>
            </a:r>
            <a:r>
              <a:rPr lang="tr-TR" sz="3000" dirty="0">
                <a:ln w="0"/>
                <a:latin typeface="Times New Roman" panose="02020603050405020304" pitchFamily="18" charset="0"/>
                <a:cs typeface="Times New Roman" panose="02020603050405020304" pitchFamily="18" charset="0"/>
              </a:rPr>
              <a:t>kontrol </a:t>
            </a:r>
            <a:r>
              <a:rPr lang="tr-TR" sz="3000" dirty="0" smtClean="0">
                <a:ln w="0"/>
                <a:latin typeface="Times New Roman" panose="02020603050405020304" pitchFamily="18" charset="0"/>
                <a:cs typeface="Times New Roman" panose="02020603050405020304" pitchFamily="18" charset="0"/>
              </a:rPr>
              <a:t>edilerek alınır</a:t>
            </a:r>
            <a:r>
              <a:rPr lang="tr-TR" sz="3000" dirty="0">
                <a:ln w="0"/>
                <a:latin typeface="Times New Roman" panose="02020603050405020304" pitchFamily="18" charset="0"/>
                <a:cs typeface="Times New Roman" panose="02020603050405020304" pitchFamily="18" charset="0"/>
              </a:rPr>
              <a:t>.</a:t>
            </a:r>
          </a:p>
          <a:p>
            <a:pPr algn="just">
              <a:lnSpc>
                <a:spcPct val="114000"/>
              </a:lnSpc>
              <a:spcAft>
                <a:spcPts val="1200"/>
              </a:spcAft>
            </a:pPr>
            <a:r>
              <a:rPr lang="tr-TR" sz="3000" dirty="0">
                <a:ln w="0"/>
                <a:solidFill>
                  <a:srgbClr val="FF0000"/>
                </a:solidFill>
                <a:latin typeface="Times New Roman" panose="02020603050405020304" pitchFamily="18" charset="0"/>
                <a:cs typeface="Times New Roman" panose="02020603050405020304" pitchFamily="18" charset="0"/>
              </a:rPr>
              <a:t>Geçerli kimlik belgesi ibraz edemeyen öğrenciler sınava alınmazlar.</a:t>
            </a:r>
          </a:p>
        </p:txBody>
      </p:sp>
      <p:pic>
        <p:nvPicPr>
          <p:cNvPr id="7" name="Picture 2" descr="pasaport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184" y="1659311"/>
            <a:ext cx="2513498" cy="24716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84155">
            <a:off x="1144977" y="2865578"/>
            <a:ext cx="2535983" cy="1771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Grup 8"/>
          <p:cNvGrpSpPr/>
          <p:nvPr/>
        </p:nvGrpSpPr>
        <p:grpSpPr>
          <a:xfrm rot="1505306">
            <a:off x="2495940" y="4008656"/>
            <a:ext cx="1583717" cy="2150899"/>
            <a:chOff x="4728333" y="750390"/>
            <a:chExt cx="2838450" cy="3867150"/>
          </a:xfrm>
        </p:grpSpPr>
        <p:pic>
          <p:nvPicPr>
            <p:cNvPr id="10" name="Resim 9"/>
            <p:cNvPicPr>
              <a:picLocks noChangeAspect="1"/>
            </p:cNvPicPr>
            <p:nvPr/>
          </p:nvPicPr>
          <p:blipFill>
            <a:blip r:embed="rId5"/>
            <a:stretch>
              <a:fillRect/>
            </a:stretch>
          </p:blipFill>
          <p:spPr>
            <a:xfrm>
              <a:off x="4728333" y="750390"/>
              <a:ext cx="2838450" cy="3867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Resim 10"/>
            <p:cNvPicPr>
              <a:picLocks noChangeAspect="1"/>
            </p:cNvPicPr>
            <p:nvPr/>
          </p:nvPicPr>
          <p:blipFill rotWithShape="1">
            <a:blip r:embed="rId6">
              <a:extLst>
                <a:ext uri="{BEBA8EAE-BF5A-486C-A8C5-ECC9F3942E4B}">
                  <a14:imgProps xmlns:a14="http://schemas.microsoft.com/office/drawing/2010/main">
                    <a14:imgLayer r:embed="rId7">
                      <a14:imgEffect>
                        <a14:artisticPastelsSmooth/>
                      </a14:imgEffect>
                    </a14:imgLayer>
                  </a14:imgProps>
                </a:ext>
              </a:extLst>
            </a:blip>
            <a:srcRect l="30734" t="53499" r="36604" b="40918"/>
            <a:stretch/>
          </p:blipFill>
          <p:spPr>
            <a:xfrm>
              <a:off x="5582407" y="2819015"/>
              <a:ext cx="927101" cy="215901"/>
            </a:xfrm>
            <a:prstGeom prst="rect">
              <a:avLst/>
            </a:prstGeom>
            <a:solidFill>
              <a:srgbClr val="FFFFFF">
                <a:shade val="85000"/>
              </a:srgbClr>
            </a:solidFill>
            <a:ln w="88900" cap="sq">
              <a:noFill/>
              <a:miter lim="800000"/>
            </a:ln>
            <a:effectLst/>
          </p:spPr>
        </p:pic>
        <p:pic>
          <p:nvPicPr>
            <p:cNvPr id="12" name="Resim 11"/>
            <p:cNvPicPr>
              <a:picLocks noChangeAspect="1"/>
            </p:cNvPicPr>
            <p:nvPr/>
          </p:nvPicPr>
          <p:blipFill rotWithShape="1">
            <a:blip r:embed="rId6">
              <a:extLst>
                <a:ext uri="{BEBA8EAE-BF5A-486C-A8C5-ECC9F3942E4B}">
                  <a14:imgProps xmlns:a14="http://schemas.microsoft.com/office/drawing/2010/main">
                    <a14:imgLayer r:embed="rId7">
                      <a14:imgEffect>
                        <a14:artisticPastelsSmooth/>
                      </a14:imgEffect>
                    </a14:imgLayer>
                  </a14:imgProps>
                </a:ext>
              </a:extLst>
            </a:blip>
            <a:srcRect l="66976" t="47054" r="10205" b="47691"/>
            <a:stretch/>
          </p:blipFill>
          <p:spPr>
            <a:xfrm>
              <a:off x="6604975" y="2566490"/>
              <a:ext cx="647701" cy="2032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3" name="Resim 12"/>
            <p:cNvPicPr>
              <a:picLocks noChangeAspect="1"/>
            </p:cNvPicPr>
            <p:nvPr/>
          </p:nvPicPr>
          <p:blipFill rotWithShape="1">
            <a:blip r:embed="rId6">
              <a:extLst>
                <a:ext uri="{BEBA8EAE-BF5A-486C-A8C5-ECC9F3942E4B}">
                  <a14:imgProps xmlns:a14="http://schemas.microsoft.com/office/drawing/2010/main">
                    <a14:imgLayer r:embed="rId7">
                      <a14:imgEffect>
                        <a14:artisticPastelsSmooth/>
                      </a14:imgEffect>
                    </a14:imgLayer>
                  </a14:imgProps>
                </a:ext>
              </a:extLst>
            </a:blip>
            <a:srcRect l="30734" t="53499" r="36604" b="40918"/>
            <a:stretch/>
          </p:blipFill>
          <p:spPr>
            <a:xfrm>
              <a:off x="5583994" y="3123816"/>
              <a:ext cx="927101" cy="215901"/>
            </a:xfrm>
            <a:prstGeom prst="rect">
              <a:avLst/>
            </a:prstGeom>
            <a:solidFill>
              <a:srgbClr val="FFFFFF">
                <a:shade val="85000"/>
              </a:srgbClr>
            </a:solidFill>
            <a:ln w="88900" cap="sq">
              <a:noFill/>
              <a:miter lim="800000"/>
            </a:ln>
            <a:effectLst/>
          </p:spPr>
        </p:pic>
        <p:pic>
          <p:nvPicPr>
            <p:cNvPr id="14" name="Resim 13"/>
            <p:cNvPicPr>
              <a:picLocks noChangeAspect="1"/>
            </p:cNvPicPr>
            <p:nvPr/>
          </p:nvPicPr>
          <p:blipFill rotWithShape="1">
            <a:blip r:embed="rId6">
              <a:extLst>
                <a:ext uri="{BEBA8EAE-BF5A-486C-A8C5-ECC9F3942E4B}">
                  <a14:imgProps xmlns:a14="http://schemas.microsoft.com/office/drawing/2010/main">
                    <a14:imgLayer r:embed="rId7">
                      <a14:imgEffect>
                        <a14:artisticPastelsSmooth/>
                      </a14:imgEffect>
                    </a14:imgLayer>
                  </a14:imgProps>
                </a:ext>
              </a:extLst>
            </a:blip>
            <a:srcRect l="30734" t="53499" r="36604" b="40918"/>
            <a:stretch/>
          </p:blipFill>
          <p:spPr>
            <a:xfrm>
              <a:off x="5393493" y="3388076"/>
              <a:ext cx="927101" cy="215901"/>
            </a:xfrm>
            <a:prstGeom prst="rect">
              <a:avLst/>
            </a:prstGeom>
            <a:solidFill>
              <a:srgbClr val="FFFFFF">
                <a:shade val="85000"/>
              </a:srgbClr>
            </a:solidFill>
            <a:ln w="88900" cap="sq">
              <a:noFill/>
              <a:miter lim="800000"/>
            </a:ln>
            <a:effectLst/>
          </p:spPr>
        </p:pic>
        <p:pic>
          <p:nvPicPr>
            <p:cNvPr id="15" name="Resim 14"/>
            <p:cNvPicPr>
              <a:picLocks noChangeAspect="1"/>
            </p:cNvPicPr>
            <p:nvPr/>
          </p:nvPicPr>
          <p:blipFill rotWithShape="1">
            <a:blip r:embed="rId6">
              <a:extLst>
                <a:ext uri="{BEBA8EAE-BF5A-486C-A8C5-ECC9F3942E4B}">
                  <a14:imgProps xmlns:a14="http://schemas.microsoft.com/office/drawing/2010/main">
                    <a14:imgLayer r:embed="rId7">
                      <a14:imgEffect>
                        <a14:artisticPastelsSmooth/>
                      </a14:imgEffect>
                    </a14:imgLayer>
                  </a14:imgProps>
                </a:ext>
              </a:extLst>
            </a:blip>
            <a:srcRect l="30734" t="53499" r="36604" b="40918"/>
            <a:stretch/>
          </p:blipFill>
          <p:spPr>
            <a:xfrm>
              <a:off x="5723249" y="3688059"/>
              <a:ext cx="927102" cy="215900"/>
            </a:xfrm>
            <a:prstGeom prst="rect">
              <a:avLst/>
            </a:prstGeom>
            <a:solidFill>
              <a:srgbClr val="FFFFFF">
                <a:shade val="85000"/>
              </a:srgbClr>
            </a:solidFill>
            <a:ln w="88900" cap="sq">
              <a:noFill/>
              <a:miter lim="800000"/>
            </a:ln>
            <a:effectLst/>
          </p:spPr>
        </p:pic>
        <p:pic>
          <p:nvPicPr>
            <p:cNvPr id="16" name="Resim 15"/>
            <p:cNvPicPr>
              <a:picLocks noChangeAspect="1"/>
            </p:cNvPicPr>
            <p:nvPr/>
          </p:nvPicPr>
          <p:blipFill rotWithShape="1">
            <a:blip r:embed="rId6">
              <a:extLst>
                <a:ext uri="{BEBA8EAE-BF5A-486C-A8C5-ECC9F3942E4B}">
                  <a14:imgProps xmlns:a14="http://schemas.microsoft.com/office/drawing/2010/main">
                    <a14:imgLayer r:embed="rId7">
                      <a14:imgEffect>
                        <a14:artisticPastelsSmooth/>
                      </a14:imgEffect>
                    </a14:imgLayer>
                  </a14:imgProps>
                </a:ext>
              </a:extLst>
            </a:blip>
            <a:srcRect l="30734" t="53499" r="36604" b="40918"/>
            <a:stretch/>
          </p:blipFill>
          <p:spPr>
            <a:xfrm>
              <a:off x="5724521" y="3988734"/>
              <a:ext cx="927102" cy="215900"/>
            </a:xfrm>
            <a:prstGeom prst="rect">
              <a:avLst/>
            </a:prstGeom>
            <a:solidFill>
              <a:srgbClr val="FFFFFF">
                <a:shade val="85000"/>
              </a:srgbClr>
            </a:solidFill>
            <a:ln w="88900" cap="sq">
              <a:noFill/>
              <a:miter lim="800000"/>
            </a:ln>
            <a:effectLst/>
          </p:spPr>
        </p:pic>
      </p:grpSp>
    </p:spTree>
    <p:extLst>
      <p:ext uri="{BB962C8B-B14F-4D97-AF65-F5344CB8AC3E}">
        <p14:creationId xmlns:p14="http://schemas.microsoft.com/office/powerpoint/2010/main" val="21385158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9" presetClass="entr" presetSubtype="0" decel="1000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fltVal val="0"/>
                                          </p:val>
                                        </p:tav>
                                        <p:tav tm="100000">
                                          <p:val>
                                            <p:strVal val="#ppt_h"/>
                                          </p:val>
                                        </p:tav>
                                      </p:tavLst>
                                    </p:anim>
                                    <p:anim calcmode="lin" valueType="num">
                                      <p:cBhvr>
                                        <p:cTn id="14" dur="750" fill="hold"/>
                                        <p:tgtEl>
                                          <p:spTgt spid="8"/>
                                        </p:tgtEl>
                                        <p:attrNameLst>
                                          <p:attrName>style.rotation</p:attrName>
                                        </p:attrNameLst>
                                      </p:cBhvr>
                                      <p:tavLst>
                                        <p:tav tm="0">
                                          <p:val>
                                            <p:fltVal val="360"/>
                                          </p:val>
                                        </p:tav>
                                        <p:tav tm="100000">
                                          <p:val>
                                            <p:fltVal val="0"/>
                                          </p:val>
                                        </p:tav>
                                      </p:tavLst>
                                    </p:anim>
                                    <p:animEffect transition="in" filter="fade">
                                      <p:cBhvr>
                                        <p:cTn id="15" dur="750"/>
                                        <p:tgtEl>
                                          <p:spTgt spid="8"/>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5254452"/>
          </a:xfrm>
          <a:prstGeom prst="rect">
            <a:avLst/>
          </a:prstGeom>
          <a:noFill/>
        </p:spPr>
        <p:txBody>
          <a:bodyPr wrap="square" rtlCol="0">
            <a:spAutoFit/>
          </a:bodyPr>
          <a:lstStyle/>
          <a:p>
            <a:pPr algn="just">
              <a:lnSpc>
                <a:spcPct val="114000"/>
              </a:lnSpc>
              <a:spcAft>
                <a:spcPts val="1200"/>
              </a:spcAft>
            </a:pPr>
            <a:r>
              <a:rPr lang="tr-TR" sz="3200" b="1" dirty="0" smtClean="0">
                <a:latin typeface="Times New Roman" panose="02020603050405020304" pitchFamily="18" charset="0"/>
                <a:cs typeface="Times New Roman" panose="02020603050405020304" pitchFamily="18" charset="0"/>
              </a:rPr>
              <a:t>	Nüfus </a:t>
            </a:r>
            <a:r>
              <a:rPr lang="tr-TR" sz="3200" b="1" dirty="0">
                <a:latin typeface="Times New Roman" panose="02020603050405020304" pitchFamily="18" charset="0"/>
                <a:cs typeface="Times New Roman" panose="02020603050405020304" pitchFamily="18" charset="0"/>
              </a:rPr>
              <a:t>cüzdanlarını değiştirmek için nüfus müdürlüklerine başvuru yapan ve </a:t>
            </a:r>
            <a:r>
              <a:rPr lang="tr-TR" sz="3200" b="1" dirty="0" smtClean="0">
                <a:latin typeface="Times New Roman" panose="02020603050405020304" pitchFamily="18" charset="0"/>
                <a:cs typeface="Times New Roman" panose="02020603050405020304" pitchFamily="18" charset="0"/>
              </a:rPr>
              <a:t>nüfus cüzdanları </a:t>
            </a:r>
            <a:r>
              <a:rPr lang="tr-TR" sz="3200" b="1" dirty="0">
                <a:latin typeface="Times New Roman" panose="02020603050405020304" pitchFamily="18" charset="0"/>
                <a:cs typeface="Times New Roman" panose="02020603050405020304" pitchFamily="18" charset="0"/>
              </a:rPr>
              <a:t>alınan adaylar, nüfus müdürlüklerince kendilerine verilen </a:t>
            </a:r>
            <a:r>
              <a:rPr lang="tr-TR" sz="3200" b="1" dirty="0">
                <a:solidFill>
                  <a:srgbClr val="FF0000"/>
                </a:solidFill>
                <a:latin typeface="Times New Roman" panose="02020603050405020304" pitchFamily="18" charset="0"/>
                <a:cs typeface="Times New Roman" panose="02020603050405020304" pitchFamily="18" charset="0"/>
              </a:rPr>
              <a:t>fotoğraflı, </a:t>
            </a:r>
            <a:r>
              <a:rPr lang="tr-TR" sz="3200" b="1" dirty="0" smtClean="0">
                <a:solidFill>
                  <a:srgbClr val="FF0000"/>
                </a:solidFill>
                <a:latin typeface="Times New Roman" panose="02020603050405020304" pitchFamily="18" charset="0"/>
                <a:cs typeface="Times New Roman" panose="02020603050405020304" pitchFamily="18" charset="0"/>
              </a:rPr>
              <a:t>imzalı-mühürlü veya </a:t>
            </a:r>
            <a:r>
              <a:rPr lang="tr-TR" sz="3200" b="1" dirty="0" err="1" smtClean="0">
                <a:solidFill>
                  <a:srgbClr val="FF0000"/>
                </a:solidFill>
                <a:latin typeface="Times New Roman" panose="02020603050405020304" pitchFamily="18" charset="0"/>
                <a:cs typeface="Times New Roman" panose="02020603050405020304" pitchFamily="18" charset="0"/>
              </a:rPr>
              <a:t>barkodlu-karekodlu</a:t>
            </a:r>
            <a:r>
              <a:rPr lang="tr-TR" sz="3200" b="1" dirty="0" smtClean="0">
                <a:latin typeface="Times New Roman" panose="02020603050405020304" pitchFamily="18" charset="0"/>
                <a:cs typeface="Times New Roman" panose="02020603050405020304" pitchFamily="18" charset="0"/>
              </a:rPr>
              <a:t> </a:t>
            </a:r>
            <a:r>
              <a:rPr lang="tr-TR" sz="3200" b="1" dirty="0">
                <a:latin typeface="Times New Roman" panose="02020603050405020304" pitchFamily="18" charset="0"/>
                <a:cs typeface="Times New Roman" panose="02020603050405020304" pitchFamily="18" charset="0"/>
              </a:rPr>
              <a:t>geçici kimlik </a:t>
            </a:r>
            <a:r>
              <a:rPr lang="tr-TR" sz="3200" b="1" dirty="0" smtClean="0">
                <a:latin typeface="Times New Roman" panose="02020603050405020304" pitchFamily="18" charset="0"/>
                <a:cs typeface="Times New Roman" panose="02020603050405020304" pitchFamily="18" charset="0"/>
              </a:rPr>
              <a:t>belgesi / kimlik </a:t>
            </a:r>
            <a:r>
              <a:rPr lang="tr-TR" sz="3200" b="1" dirty="0">
                <a:latin typeface="Times New Roman" panose="02020603050405020304" pitchFamily="18" charset="0"/>
                <a:cs typeface="Times New Roman" panose="02020603050405020304" pitchFamily="18" charset="0"/>
              </a:rPr>
              <a:t>kartı </a:t>
            </a:r>
            <a:r>
              <a:rPr lang="tr-TR" sz="3200" b="1" dirty="0" smtClean="0">
                <a:latin typeface="Times New Roman" panose="02020603050405020304" pitchFamily="18" charset="0"/>
                <a:cs typeface="Times New Roman" panose="02020603050405020304" pitchFamily="18" charset="0"/>
              </a:rPr>
              <a:t>talep belgesi </a:t>
            </a:r>
            <a:r>
              <a:rPr lang="tr-TR" sz="3200" b="1" dirty="0">
                <a:latin typeface="Times New Roman" panose="02020603050405020304" pitchFamily="18" charset="0"/>
                <a:cs typeface="Times New Roman" panose="02020603050405020304" pitchFamily="18" charset="0"/>
              </a:rPr>
              <a:t>ile </a:t>
            </a:r>
            <a:r>
              <a:rPr lang="tr-TR" sz="3200" b="1" dirty="0" smtClean="0">
                <a:latin typeface="Times New Roman" panose="02020603050405020304" pitchFamily="18" charset="0"/>
                <a:cs typeface="Times New Roman" panose="02020603050405020304" pitchFamily="18" charset="0"/>
              </a:rPr>
              <a:t>sınava alınabilecektir.</a:t>
            </a:r>
          </a:p>
          <a:p>
            <a:pPr algn="just">
              <a:lnSpc>
                <a:spcPct val="114000"/>
              </a:lnSpc>
              <a:spcAft>
                <a:spcPts val="1200"/>
              </a:spcAft>
            </a:pPr>
            <a:r>
              <a:rPr lang="tr-TR" sz="3200" dirty="0" smtClean="0"/>
              <a:t> </a:t>
            </a:r>
            <a:r>
              <a:rPr lang="tr-TR" sz="3200" dirty="0"/>
              <a:t/>
            </a:r>
            <a:br>
              <a:rPr lang="tr-TR" sz="3200" dirty="0"/>
            </a:br>
            <a:r>
              <a:rPr lang="tr-TR" sz="3200" b="1" dirty="0" smtClean="0">
                <a:ln w="0"/>
                <a:solidFill>
                  <a:srgbClr val="0066FF"/>
                </a:solidFill>
                <a:latin typeface="Times New Roman" panose="02020603050405020304" pitchFamily="18" charset="0"/>
                <a:cs typeface="Times New Roman" panose="02020603050405020304" pitchFamily="18" charset="0"/>
              </a:rPr>
              <a:t>(Belgenin son geçerlilik tarihine dikkat edilmesi gerekmektedir.)</a:t>
            </a:r>
            <a:endParaRPr lang="tr-TR" sz="3200" b="1" dirty="0">
              <a:ln w="0"/>
              <a:solidFill>
                <a:srgbClr val="0066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1664101"/>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8527" t="6556" r="8995" b="7746"/>
          <a:stretch/>
        </p:blipFill>
        <p:spPr>
          <a:xfrm>
            <a:off x="6624320" y="890291"/>
            <a:ext cx="4592319" cy="5526073"/>
          </a:xfrm>
          <a:prstGeom prst="rect">
            <a:avLst/>
          </a:prstGeom>
        </p:spPr>
      </p:pic>
      <p:sp>
        <p:nvSpPr>
          <p:cNvPr id="9" name="Oval 8"/>
          <p:cNvSpPr/>
          <p:nvPr/>
        </p:nvSpPr>
        <p:spPr>
          <a:xfrm>
            <a:off x="9255759" y="2722880"/>
            <a:ext cx="1960880" cy="12192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rotWithShape="1">
          <a:blip r:embed="rId4" cstate="print">
            <a:extLst>
              <a:ext uri="{28A0092B-C50C-407E-A947-70E740481C1C}">
                <a14:useLocalDpi xmlns:a14="http://schemas.microsoft.com/office/drawing/2010/main" val="0"/>
              </a:ext>
            </a:extLst>
          </a:blip>
          <a:srcRect l="10119" t="7332" r="8701" b="31156"/>
          <a:stretch/>
        </p:blipFill>
        <p:spPr>
          <a:xfrm>
            <a:off x="1118634" y="1007919"/>
            <a:ext cx="4683139" cy="5356198"/>
          </a:xfrm>
          <a:prstGeom prst="rect">
            <a:avLst/>
          </a:prstGeom>
        </p:spPr>
      </p:pic>
      <p:sp>
        <p:nvSpPr>
          <p:cNvPr id="11" name="Oval 10"/>
          <p:cNvSpPr/>
          <p:nvPr/>
        </p:nvSpPr>
        <p:spPr>
          <a:xfrm>
            <a:off x="948805" y="1402128"/>
            <a:ext cx="1960880" cy="12192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4124960" y="5212080"/>
            <a:ext cx="1960880" cy="12192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82155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4737194"/>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Ayrıca;</a:t>
            </a:r>
          </a:p>
          <a:p>
            <a:pPr marL="457200" indent="-457200" algn="just">
              <a:lnSpc>
                <a:spcPct val="114000"/>
              </a:lnSpc>
              <a:spcAft>
                <a:spcPts val="1200"/>
              </a:spcAft>
              <a:buFont typeface="Arial" panose="020B0604020202020204" pitchFamily="34" charset="0"/>
              <a:buChar char="•"/>
            </a:pPr>
            <a:r>
              <a:rPr lang="tr-TR" sz="3200" dirty="0">
                <a:ln w="0"/>
                <a:latin typeface="Times New Roman" panose="02020603050405020304" pitchFamily="18" charset="0"/>
                <a:cs typeface="Times New Roman" panose="02020603050405020304" pitchFamily="18" charset="0"/>
              </a:rPr>
              <a:t>Yabancı uyruklu öğrenciler için T.C. İçişleri Bakanlığı ve T.C. Aile, Çalışma ve Sosyal </a:t>
            </a:r>
            <a:r>
              <a:rPr lang="tr-TR" sz="3200" dirty="0" smtClean="0">
                <a:ln w="0"/>
                <a:latin typeface="Times New Roman" panose="02020603050405020304" pitchFamily="18" charset="0"/>
                <a:cs typeface="Times New Roman" panose="02020603050405020304" pitchFamily="18" charset="0"/>
              </a:rPr>
              <a:t>Hizmetler Bakanlığı tarafından </a:t>
            </a:r>
            <a:r>
              <a:rPr lang="tr-TR" sz="3200" dirty="0">
                <a:ln w="0"/>
                <a:latin typeface="Times New Roman" panose="02020603050405020304" pitchFamily="18" charset="0"/>
                <a:cs typeface="Times New Roman" panose="02020603050405020304" pitchFamily="18" charset="0"/>
              </a:rPr>
              <a:t>verilen resimli, çipli/mühürlü kimlik yerine geçen belge veya ikamet ettiğini ya da çalıştığını</a:t>
            </a:r>
            <a:br>
              <a:rPr lang="tr-TR" sz="3200" dirty="0">
                <a:ln w="0"/>
                <a:latin typeface="Times New Roman" panose="02020603050405020304" pitchFamily="18" charset="0"/>
                <a:cs typeface="Times New Roman" panose="02020603050405020304" pitchFamily="18" charset="0"/>
              </a:rPr>
            </a:br>
            <a:r>
              <a:rPr lang="tr-TR" sz="3200" dirty="0">
                <a:ln w="0"/>
                <a:latin typeface="Times New Roman" panose="02020603050405020304" pitchFamily="18" charset="0"/>
                <a:cs typeface="Times New Roman" panose="02020603050405020304" pitchFamily="18" charset="0"/>
              </a:rPr>
              <a:t>gösterir belge veya geçerliliği devam eden ve ülkeye giriş çıkış amacıyla yetkili makamlarca verilen izin süresi</a:t>
            </a:r>
            <a:br>
              <a:rPr lang="tr-TR" sz="3200" dirty="0">
                <a:ln w="0"/>
                <a:latin typeface="Times New Roman" panose="02020603050405020304" pitchFamily="18" charset="0"/>
                <a:cs typeface="Times New Roman" panose="02020603050405020304" pitchFamily="18" charset="0"/>
              </a:rPr>
            </a:br>
            <a:r>
              <a:rPr lang="tr-TR" sz="3200" dirty="0">
                <a:ln w="0"/>
                <a:latin typeface="Times New Roman" panose="02020603050405020304" pitchFamily="18" charset="0"/>
                <a:cs typeface="Times New Roman" panose="02020603050405020304" pitchFamily="18" charset="0"/>
              </a:rPr>
              <a:t>dolmamış pasaport ile sınava </a:t>
            </a:r>
            <a:r>
              <a:rPr lang="tr-TR" sz="3200" dirty="0" smtClean="0">
                <a:ln w="0"/>
                <a:latin typeface="Times New Roman" panose="02020603050405020304" pitchFamily="18" charset="0"/>
                <a:cs typeface="Times New Roman" panose="02020603050405020304" pitchFamily="18" charset="0"/>
              </a:rPr>
              <a:t>alınabileceklerdir. </a:t>
            </a:r>
            <a:endParaRPr lang="tr-TR" sz="3200" b="1" dirty="0">
              <a:ln w="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4826154"/>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3206968"/>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Ayrıca;</a:t>
            </a:r>
          </a:p>
          <a:p>
            <a:pPr marL="457200" indent="-457200" algn="just">
              <a:lnSpc>
                <a:spcPct val="114000"/>
              </a:lnSpc>
              <a:spcAft>
                <a:spcPts val="1200"/>
              </a:spcAft>
              <a:buFont typeface="Arial" panose="020B0604020202020204" pitchFamily="34" charset="0"/>
              <a:buChar char="•"/>
            </a:pPr>
            <a:r>
              <a:rPr lang="tr-TR" sz="3200" dirty="0" smtClean="0">
                <a:ln w="0"/>
                <a:latin typeface="Times New Roman" panose="02020603050405020304" pitchFamily="18" charset="0"/>
                <a:cs typeface="Times New Roman" panose="02020603050405020304" pitchFamily="18" charset="0"/>
              </a:rPr>
              <a:t>Askerlik görevini yapmakta olan asker öğrenciler, Türk Silahlı Kuvvetleri tarafından düzenlenmiş onaylı Erbaş ve Erlere Mahsus Kimlik Kartı ile</a:t>
            </a:r>
          </a:p>
          <a:p>
            <a:pPr algn="just">
              <a:lnSpc>
                <a:spcPct val="114000"/>
              </a:lnSpc>
              <a:spcAft>
                <a:spcPts val="1200"/>
              </a:spcAft>
            </a:pPr>
            <a:r>
              <a:rPr lang="tr-TR" sz="3200" b="1" dirty="0" smtClean="0">
                <a:ln w="0"/>
                <a:solidFill>
                  <a:srgbClr val="FF0000"/>
                </a:solidFill>
                <a:latin typeface="Times New Roman" panose="02020603050405020304" pitchFamily="18" charset="0"/>
                <a:cs typeface="Times New Roman" panose="02020603050405020304" pitchFamily="18" charset="0"/>
              </a:rPr>
              <a:t>					sınava alınabileceklerdir.</a:t>
            </a:r>
            <a:endParaRPr lang="tr-TR" sz="3200" b="1" dirty="0">
              <a:ln w="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311252"/>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3384467" y="1073136"/>
            <a:ext cx="7885215" cy="5247590"/>
          </a:xfrm>
          <a:prstGeom prst="rect">
            <a:avLst/>
          </a:prstGeom>
          <a:noFill/>
        </p:spPr>
        <p:txBody>
          <a:bodyPr wrap="square" rtlCol="0">
            <a:spAutoFit/>
          </a:bodyPr>
          <a:lstStyle/>
          <a:p>
            <a:pPr algn="just">
              <a:spcAft>
                <a:spcPts val="1200"/>
              </a:spcAft>
            </a:pPr>
            <a:r>
              <a:rPr lang="tr-TR" sz="2500" dirty="0">
                <a:ln w="0"/>
                <a:latin typeface="Times New Roman" panose="02020603050405020304" pitchFamily="18" charset="0"/>
                <a:cs typeface="Times New Roman" panose="02020603050405020304" pitchFamily="18" charset="0"/>
              </a:rPr>
              <a:t>	Kullanımı doktor raporu ile belirlenen hasta veya engellilere ait cihazlar </a:t>
            </a:r>
            <a:r>
              <a:rPr lang="tr-TR" sz="2500" i="1" dirty="0">
                <a:ln w="0"/>
                <a:solidFill>
                  <a:srgbClr val="FF0000"/>
                </a:solidFill>
                <a:latin typeface="Times New Roman" panose="02020603050405020304" pitchFamily="18" charset="0"/>
                <a:cs typeface="Times New Roman" panose="02020603050405020304" pitchFamily="18" charset="0"/>
              </a:rPr>
              <a:t>(işitme cihazı, insülin pompası, şeker ölçüm cihazı ve benzeri) </a:t>
            </a:r>
            <a:r>
              <a:rPr lang="tr-TR" sz="2500" dirty="0">
                <a:ln w="0"/>
                <a:latin typeface="Times New Roman" panose="02020603050405020304" pitchFamily="18" charset="0"/>
                <a:cs typeface="Times New Roman" panose="02020603050405020304" pitchFamily="18" charset="0"/>
              </a:rPr>
              <a:t>hariç sınava; çanta, cep telefonu, saat, kablosuz iletişim sağlayan cihazlar ve kulaklık, kolye, küpe, bilezik, yüzük, broş ve benzeri eşyalar ile her türlü elektronik ve/veya mekanik cihazlarla, depolama kayıt ve veri aktarma cihazları, </a:t>
            </a:r>
            <a:r>
              <a:rPr lang="tr-TR" sz="2500" dirty="0" err="1">
                <a:ln w="0"/>
                <a:latin typeface="Times New Roman" panose="02020603050405020304" pitchFamily="18" charset="0"/>
                <a:cs typeface="Times New Roman" panose="02020603050405020304" pitchFamily="18" charset="0"/>
              </a:rPr>
              <a:t>databank</a:t>
            </a:r>
            <a:r>
              <a:rPr lang="tr-TR" sz="2500" dirty="0">
                <a:ln w="0"/>
                <a:latin typeface="Times New Roman" panose="02020603050405020304" pitchFamily="18" charset="0"/>
                <a:cs typeface="Times New Roman" panose="02020603050405020304" pitchFamily="18" charset="0"/>
              </a:rPr>
              <a:t> sözlük, hesap makinesi, kâğıt, kitap, defter, not defteri vb. dokümanlar, pergel, açıölçer, cetvel vb. araçlar, ruhsatlı veya resmî amaçlı olsa bile silah ve silah yerine geçebilecek nesneler bulunan öğrencileri sınav binasına almaz.</a:t>
            </a:r>
          </a:p>
          <a:p>
            <a:pPr algn="just">
              <a:spcAft>
                <a:spcPts val="1200"/>
              </a:spcAft>
            </a:pPr>
            <a:r>
              <a:rPr lang="tr-TR" sz="2500" dirty="0">
                <a:ln w="0"/>
                <a:latin typeface="Times New Roman" panose="02020603050405020304" pitchFamily="18" charset="0"/>
                <a:cs typeface="Times New Roman" panose="02020603050405020304" pitchFamily="18" charset="0"/>
              </a:rPr>
              <a:t>	Bu şekilde sınava girmiş adayların sınavları geçersiz sayılır.     </a:t>
            </a:r>
            <a:r>
              <a:rPr lang="tr-TR" sz="2500" dirty="0" smtClean="0">
                <a:ln w="0"/>
                <a:latin typeface="Times New Roman" panose="02020603050405020304" pitchFamily="18" charset="0"/>
                <a:cs typeface="Times New Roman" panose="02020603050405020304" pitchFamily="18" charset="0"/>
              </a:rPr>
              <a:t>		        </a:t>
            </a:r>
            <a:r>
              <a:rPr lang="tr-TR" sz="2500" i="1" dirty="0" smtClean="0">
                <a:ln w="0"/>
                <a:latin typeface="Times New Roman" panose="02020603050405020304" pitchFamily="18" charset="0"/>
                <a:cs typeface="Times New Roman" panose="02020603050405020304" pitchFamily="18" charset="0"/>
              </a:rPr>
              <a:t>(</a:t>
            </a:r>
            <a:r>
              <a:rPr lang="tr-TR" sz="2500" i="1" dirty="0">
                <a:ln w="0"/>
                <a:latin typeface="Times New Roman" panose="02020603050405020304" pitchFamily="18" charset="0"/>
                <a:cs typeface="Times New Roman" panose="02020603050405020304" pitchFamily="18" charset="0"/>
              </a:rPr>
              <a:t>Merkezi Sistem Sınav Yönergesi)</a:t>
            </a:r>
          </a:p>
        </p:txBody>
      </p:sp>
      <p:pic>
        <p:nvPicPr>
          <p:cNvPr id="6" name="Picture 6" descr="tabanca png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86983">
            <a:off x="1595584" y="1660756"/>
            <a:ext cx="1519967" cy="9952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çanta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3345" y="3093310"/>
            <a:ext cx="1458492" cy="16043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yüzük filetype:png ile ilgili görsel sonuc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553" t="15320" r="20069" b="12560"/>
          <a:stretch/>
        </p:blipFill>
        <p:spPr bwMode="auto">
          <a:xfrm>
            <a:off x="970564" y="3152586"/>
            <a:ext cx="1024026" cy="12871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sözlük ile ilgili görsel sonuc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015" y="1580091"/>
            <a:ext cx="1309575" cy="130957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3889" y="2144089"/>
            <a:ext cx="1865636" cy="1865636"/>
          </a:xfrm>
          <a:prstGeom prst="rect">
            <a:avLst/>
          </a:prstGeom>
        </p:spPr>
      </p:pic>
    </p:spTree>
    <p:extLst>
      <p:ext uri="{BB962C8B-B14F-4D97-AF65-F5344CB8AC3E}">
        <p14:creationId xmlns:p14="http://schemas.microsoft.com/office/powerpoint/2010/main" val="10965428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35" presetClass="emph" presetSubtype="0" repeatCount="indefinite" fill="hold" nodeType="withEffect">
                                  <p:stCondLst>
                                    <p:cond delay="0"/>
                                  </p:stCondLst>
                                  <p:childTnLst>
                                    <p:anim calcmode="discrete" valueType="str">
                                      <p:cBhvr>
                                        <p:cTn id="32" dur="2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ikdörtgen 35"/>
          <p:cNvSpPr/>
          <p:nvPr/>
        </p:nvSpPr>
        <p:spPr>
          <a:xfrm>
            <a:off x="0" y="102402"/>
            <a:ext cx="12192000" cy="1569660"/>
          </a:xfrm>
          <a:prstGeom prst="rect">
            <a:avLst/>
          </a:prstGeom>
        </p:spPr>
        <p:txBody>
          <a:bodyPr wrap="square">
            <a:spAutoFit/>
          </a:bodyPr>
          <a:lstStyle/>
          <a:p>
            <a:pPr algn="ctr"/>
            <a:r>
              <a:rPr lang="tr-TR" sz="3200" dirty="0" err="1" smtClean="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Açıköğretim</a:t>
            </a:r>
            <a:r>
              <a:rPr lang="tr-TR" sz="3200" dirty="0" smtClean="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 Kurumları 2. Dönem Sınavı</a:t>
            </a:r>
          </a:p>
          <a:p>
            <a:pPr algn="ctr"/>
            <a:r>
              <a:rPr lang="tr-TR" sz="3200" dirty="0">
                <a:ln w="0"/>
                <a:solidFill>
                  <a:srgbClr val="0000CC"/>
                </a:solidFill>
                <a:effectLst>
                  <a:glow rad="101600">
                    <a:schemeClr val="bg1">
                      <a:alpha val="60000"/>
                    </a:schemeClr>
                  </a:glow>
                  <a:outerShdw blurRad="38100" dist="38100" dir="2700000" algn="tl">
                    <a:srgbClr val="000000">
                      <a:alpha val="43137"/>
                    </a:srgbClr>
                  </a:outerShdw>
                </a:effectLst>
                <a:latin typeface="Bookman Old Style" panose="02050604050505020204" pitchFamily="18" charset="0"/>
              </a:rPr>
              <a:t>(</a:t>
            </a:r>
            <a:r>
              <a:rPr lang="tr-TR" sz="3200" dirty="0" smtClean="0">
                <a:ln w="0"/>
                <a:solidFill>
                  <a:srgbClr val="0000CC"/>
                </a:solidFill>
                <a:effectLst>
                  <a:glow rad="101600">
                    <a:schemeClr val="bg1">
                      <a:alpha val="60000"/>
                    </a:schemeClr>
                  </a:glow>
                  <a:outerShdw blurRad="38100" dist="38100" dir="2700000" algn="tl">
                    <a:srgbClr val="000000">
                      <a:alpha val="43137"/>
                    </a:srgbClr>
                  </a:outerShdw>
                </a:effectLst>
                <a:latin typeface="Bookman Old Style" panose="02050604050505020204" pitchFamily="18" charset="0"/>
              </a:rPr>
              <a:t>Açıköğretim Lisesi - Mesleki </a:t>
            </a:r>
            <a:r>
              <a:rPr lang="tr-TR" sz="3200" dirty="0">
                <a:ln w="0"/>
                <a:solidFill>
                  <a:srgbClr val="0000CC"/>
                </a:solidFill>
                <a:effectLst>
                  <a:glow rad="101600">
                    <a:schemeClr val="bg1">
                      <a:alpha val="60000"/>
                    </a:schemeClr>
                  </a:glow>
                  <a:outerShdw blurRad="38100" dist="38100" dir="2700000" algn="tl">
                    <a:srgbClr val="000000">
                      <a:alpha val="43137"/>
                    </a:srgbClr>
                  </a:outerShdw>
                </a:effectLst>
                <a:latin typeface="Bookman Old Style" panose="02050604050505020204" pitchFamily="18" charset="0"/>
              </a:rPr>
              <a:t>Açıköğretim </a:t>
            </a:r>
            <a:r>
              <a:rPr lang="tr-TR" sz="3200" dirty="0" smtClean="0">
                <a:ln w="0"/>
                <a:solidFill>
                  <a:srgbClr val="0000CC"/>
                </a:solidFill>
                <a:effectLst>
                  <a:glow rad="101600">
                    <a:schemeClr val="bg1">
                      <a:alpha val="60000"/>
                    </a:schemeClr>
                  </a:glow>
                  <a:outerShdw blurRad="38100" dist="38100" dir="2700000" algn="tl">
                    <a:srgbClr val="000000">
                      <a:alpha val="43137"/>
                    </a:srgbClr>
                  </a:outerShdw>
                </a:effectLst>
                <a:latin typeface="Bookman Old Style" panose="02050604050505020204" pitchFamily="18" charset="0"/>
              </a:rPr>
              <a:t>Lisesi –</a:t>
            </a:r>
          </a:p>
          <a:p>
            <a:pPr algn="ctr"/>
            <a:r>
              <a:rPr lang="tr-TR" sz="3200" dirty="0" smtClean="0">
                <a:ln w="0"/>
                <a:solidFill>
                  <a:srgbClr val="0000CC"/>
                </a:solidFill>
                <a:effectLst>
                  <a:glow rad="101600">
                    <a:schemeClr val="bg1">
                      <a:alpha val="60000"/>
                    </a:schemeClr>
                  </a:glow>
                  <a:outerShdw blurRad="38100" dist="38100" dir="2700000" algn="tl">
                    <a:srgbClr val="000000">
                      <a:alpha val="43137"/>
                    </a:srgbClr>
                  </a:outerShdw>
                </a:effectLst>
                <a:latin typeface="Bookman Old Style" panose="02050604050505020204" pitchFamily="18" charset="0"/>
              </a:rPr>
              <a:t>Açık Öğretim İmam Hatip Lisesi)</a:t>
            </a:r>
            <a:endParaRPr lang="tr-TR" sz="3200" dirty="0">
              <a:ln w="0"/>
              <a:solidFill>
                <a:srgbClr val="0000CC"/>
              </a:solidFill>
              <a:effectLst>
                <a:glow rad="101600">
                  <a:schemeClr val="bg1">
                    <a:alpha val="60000"/>
                  </a:schemeClr>
                </a:glow>
                <a:outerShdw blurRad="38100" dist="38100" dir="2700000" algn="tl">
                  <a:srgbClr val="000000">
                    <a:alpha val="43137"/>
                  </a:srgbClr>
                </a:outerShdw>
              </a:effectLst>
              <a:latin typeface="Bookman Old Style" panose="020506040505050202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4287080028"/>
              </p:ext>
            </p:extLst>
          </p:nvPr>
        </p:nvGraphicFramePr>
        <p:xfrm>
          <a:off x="831274" y="2295682"/>
          <a:ext cx="10592788" cy="2703828"/>
        </p:xfrm>
        <a:graphic>
          <a:graphicData uri="http://schemas.openxmlformats.org/drawingml/2006/table">
            <a:tbl>
              <a:tblPr firstRow="1" bandRow="1">
                <a:tableStyleId>{EB9631B5-78F2-41C9-869B-9F39066F8104}</a:tableStyleId>
              </a:tblPr>
              <a:tblGrid>
                <a:gridCol w="2088571">
                  <a:extLst>
                    <a:ext uri="{9D8B030D-6E8A-4147-A177-3AD203B41FA5}">
                      <a16:colId xmlns="" xmlns:a16="http://schemas.microsoft.com/office/drawing/2014/main" val="3646544115"/>
                    </a:ext>
                  </a:extLst>
                </a:gridCol>
                <a:gridCol w="4707082">
                  <a:extLst>
                    <a:ext uri="{9D8B030D-6E8A-4147-A177-3AD203B41FA5}">
                      <a16:colId xmlns="" xmlns:a16="http://schemas.microsoft.com/office/drawing/2014/main" val="1173798327"/>
                    </a:ext>
                  </a:extLst>
                </a:gridCol>
                <a:gridCol w="1540824">
                  <a:extLst>
                    <a:ext uri="{9D8B030D-6E8A-4147-A177-3AD203B41FA5}">
                      <a16:colId xmlns="" xmlns:a16="http://schemas.microsoft.com/office/drawing/2014/main" val="601404135"/>
                    </a:ext>
                  </a:extLst>
                </a:gridCol>
                <a:gridCol w="2256311">
                  <a:extLst>
                    <a:ext uri="{9D8B030D-6E8A-4147-A177-3AD203B41FA5}">
                      <a16:colId xmlns="" xmlns:a16="http://schemas.microsoft.com/office/drawing/2014/main" val="3012395290"/>
                    </a:ext>
                  </a:extLst>
                </a:gridCol>
              </a:tblGrid>
              <a:tr h="741372">
                <a:tc>
                  <a:txBody>
                    <a:bodyPr/>
                    <a:lstStyle/>
                    <a:p>
                      <a:endParaRPr lang="tr-TR" dirty="0"/>
                    </a:p>
                  </a:txBody>
                  <a:tcPr/>
                </a:tc>
                <a:tc>
                  <a:txBody>
                    <a:bodyPr/>
                    <a:lstStyle/>
                    <a:p>
                      <a:pPr algn="ctr"/>
                      <a:r>
                        <a:rPr lang="tr-TR" sz="2800" dirty="0" smtClean="0">
                          <a:solidFill>
                            <a:srgbClr val="0000FF"/>
                          </a:solidFill>
                        </a:rPr>
                        <a:t>Tarihi</a:t>
                      </a:r>
                      <a:endParaRPr lang="tr-TR" sz="2800" dirty="0">
                        <a:solidFill>
                          <a:srgbClr val="0000FF"/>
                        </a:solidFill>
                      </a:endParaRPr>
                    </a:p>
                  </a:txBody>
                  <a:tcPr anchor="ctr"/>
                </a:tc>
                <a:tc>
                  <a:txBody>
                    <a:bodyPr/>
                    <a:lstStyle/>
                    <a:p>
                      <a:pPr algn="ctr"/>
                      <a:r>
                        <a:rPr lang="tr-TR" sz="2800" dirty="0" smtClean="0">
                          <a:solidFill>
                            <a:srgbClr val="0000FF"/>
                          </a:solidFill>
                        </a:rPr>
                        <a:t>Saati</a:t>
                      </a:r>
                      <a:endParaRPr lang="tr-TR" sz="2800" dirty="0">
                        <a:solidFill>
                          <a:srgbClr val="0000FF"/>
                        </a:solidFill>
                      </a:endParaRPr>
                    </a:p>
                  </a:txBody>
                  <a:tcPr anchor="ctr"/>
                </a:tc>
                <a:tc>
                  <a:txBody>
                    <a:bodyPr/>
                    <a:lstStyle/>
                    <a:p>
                      <a:pPr algn="ctr"/>
                      <a:r>
                        <a:rPr lang="tr-TR" sz="2800" dirty="0" smtClean="0">
                          <a:solidFill>
                            <a:srgbClr val="0000FF"/>
                          </a:solidFill>
                        </a:rPr>
                        <a:t>Süresi</a:t>
                      </a:r>
                      <a:endParaRPr lang="tr-TR" sz="2800" dirty="0">
                        <a:solidFill>
                          <a:srgbClr val="0000FF"/>
                        </a:solidFill>
                      </a:endParaRPr>
                    </a:p>
                  </a:txBody>
                  <a:tcPr anchor="ctr"/>
                </a:tc>
                <a:extLst>
                  <a:ext uri="{0D108BD9-81ED-4DB2-BD59-A6C34878D82A}">
                    <a16:rowId xmlns="" xmlns:a16="http://schemas.microsoft.com/office/drawing/2014/main" val="3801762731"/>
                  </a:ext>
                </a:extLst>
              </a:tr>
              <a:tr h="654152">
                <a:tc>
                  <a:txBody>
                    <a:bodyPr/>
                    <a:lstStyle/>
                    <a:p>
                      <a:pPr marL="0" indent="0" algn="ctr">
                        <a:buFont typeface="+mj-lt"/>
                        <a:buNone/>
                      </a:pPr>
                      <a:r>
                        <a:rPr lang="tr-TR" sz="2400" kern="1200"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mn-ea"/>
                          <a:cs typeface="+mn-cs"/>
                        </a:rPr>
                        <a:t>1. Oturum</a:t>
                      </a:r>
                    </a:p>
                  </a:txBody>
                  <a:tcPr anchor="ctr">
                    <a:solidFill>
                      <a:schemeClr val="bg1"/>
                    </a:solidFill>
                  </a:tcPr>
                </a:tc>
                <a:tc>
                  <a:txBody>
                    <a:bodyPr/>
                    <a:lstStyle/>
                    <a:p>
                      <a:pPr algn="l"/>
                      <a:r>
                        <a:rPr lang="tr-TR" sz="2400" dirty="0" smtClean="0">
                          <a:latin typeface="Arial Rounded MT Bold" panose="020F0704030504030204" pitchFamily="34" charset="0"/>
                        </a:rPr>
                        <a:t>25 Temmuz 2020 (Cumartesi)</a:t>
                      </a:r>
                    </a:p>
                  </a:txBody>
                  <a:tcPr anchor="ctr">
                    <a:solidFill>
                      <a:schemeClr val="bg1"/>
                    </a:solidFill>
                  </a:tcPr>
                </a:tc>
                <a:tc>
                  <a:txBody>
                    <a:bodyPr/>
                    <a:lstStyle/>
                    <a:p>
                      <a:pPr algn="ctr"/>
                      <a:r>
                        <a:rPr lang="tr-TR" sz="2400" dirty="0" smtClean="0">
                          <a:latin typeface="Arial Rounded MT Bold" panose="020F0704030504030204" pitchFamily="34" charset="0"/>
                        </a:rPr>
                        <a:t>09.30</a:t>
                      </a:r>
                    </a:p>
                  </a:txBody>
                  <a:tcPr anchor="ctr">
                    <a:solidFill>
                      <a:schemeClr val="bg1"/>
                    </a:solidFill>
                  </a:tcPr>
                </a:tc>
                <a:tc>
                  <a:txBody>
                    <a:bodyPr/>
                    <a:lstStyle/>
                    <a:p>
                      <a:pPr algn="ctr"/>
                      <a:r>
                        <a:rPr lang="tr-TR" sz="2400" dirty="0" smtClean="0">
                          <a:latin typeface="Arial Rounded MT Bold" panose="020F0704030504030204" pitchFamily="34" charset="0"/>
                        </a:rPr>
                        <a:t>180 Dakika</a:t>
                      </a:r>
                      <a:endParaRPr lang="tr-TR" sz="2400" dirty="0">
                        <a:latin typeface="Arial Rounded MT Bold" panose="020F0704030504030204" pitchFamily="34" charset="0"/>
                      </a:endParaRPr>
                    </a:p>
                  </a:txBody>
                  <a:tcPr anchor="ctr">
                    <a:solidFill>
                      <a:schemeClr val="bg1"/>
                    </a:solidFill>
                  </a:tcPr>
                </a:tc>
                <a:extLst>
                  <a:ext uri="{0D108BD9-81ED-4DB2-BD59-A6C34878D82A}">
                    <a16:rowId xmlns="" xmlns:a16="http://schemas.microsoft.com/office/drawing/2014/main" val="384973653"/>
                  </a:ext>
                </a:extLst>
              </a:tr>
              <a:tr h="654152">
                <a:tc>
                  <a:txBody>
                    <a:bodyPr/>
                    <a:lstStyle/>
                    <a:p>
                      <a:pPr marL="0" indent="0" algn="ctr">
                        <a:buFont typeface="+mj-lt"/>
                        <a:buNone/>
                      </a:pPr>
                      <a:r>
                        <a:rPr lang="tr-TR" sz="2400" kern="1200"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mn-ea"/>
                          <a:cs typeface="+mn-cs"/>
                        </a:rPr>
                        <a:t>2. Oturum</a:t>
                      </a:r>
                      <a:endParaRPr lang="tr-TR" sz="2400" kern="1200" dirty="0">
                        <a:solidFill>
                          <a:schemeClr val="tx1"/>
                        </a:solidFill>
                        <a:effectLst>
                          <a:outerShdw blurRad="38100" dist="38100" dir="2700000" algn="tl">
                            <a:srgbClr val="000000">
                              <a:alpha val="43137"/>
                            </a:srgbClr>
                          </a:outerShdw>
                        </a:effectLst>
                        <a:latin typeface="Arial Rounded MT Bold" panose="020F0704030504030204" pitchFamily="34" charset="0"/>
                        <a:ea typeface="+mn-ea"/>
                        <a:cs typeface="+mn-cs"/>
                      </a:endParaRPr>
                    </a:p>
                  </a:txBody>
                  <a:tcPr anchor="ctr">
                    <a:solidFill>
                      <a:schemeClr val="bg1"/>
                    </a:solidFill>
                  </a:tcPr>
                </a:tc>
                <a:tc>
                  <a:txBody>
                    <a:bodyPr/>
                    <a:lstStyle/>
                    <a:p>
                      <a:pPr algn="l"/>
                      <a:r>
                        <a:rPr lang="tr-TR" sz="2400" dirty="0" smtClean="0">
                          <a:latin typeface="Arial Rounded MT Bold" panose="020F0704030504030204" pitchFamily="34" charset="0"/>
                        </a:rPr>
                        <a:t>25 Temmuz 2020 (Cumartesi)</a:t>
                      </a:r>
                    </a:p>
                  </a:txBody>
                  <a:tcPr anchor="ctr">
                    <a:solidFill>
                      <a:schemeClr val="bg1"/>
                    </a:solidFill>
                  </a:tcPr>
                </a:tc>
                <a:tc>
                  <a:txBody>
                    <a:bodyPr/>
                    <a:lstStyle/>
                    <a:p>
                      <a:pPr algn="ctr"/>
                      <a:r>
                        <a:rPr lang="tr-TR" sz="2400" dirty="0" smtClean="0">
                          <a:latin typeface="Arial Rounded MT Bold" panose="020F0704030504030204" pitchFamily="34" charset="0"/>
                        </a:rPr>
                        <a:t>14.00</a:t>
                      </a:r>
                      <a:endParaRPr lang="tr-TR" sz="2400" dirty="0">
                        <a:latin typeface="Arial Rounded MT Bold" panose="020F0704030504030204" pitchFamily="34" charset="0"/>
                      </a:endParaRPr>
                    </a:p>
                  </a:txBody>
                  <a:tcPr anchor="ctr">
                    <a:solidFill>
                      <a:schemeClr val="bg1"/>
                    </a:solidFill>
                  </a:tcPr>
                </a:tc>
                <a:tc>
                  <a:txBody>
                    <a:bodyPr/>
                    <a:lstStyle/>
                    <a:p>
                      <a:pPr algn="ctr"/>
                      <a:r>
                        <a:rPr lang="tr-TR" sz="2400" dirty="0" smtClean="0">
                          <a:latin typeface="Arial Rounded MT Bold" panose="020F0704030504030204" pitchFamily="34" charset="0"/>
                        </a:rPr>
                        <a:t>180 Dakika</a:t>
                      </a:r>
                      <a:endParaRPr lang="tr-TR" sz="2400" dirty="0">
                        <a:latin typeface="Arial Rounded MT Bold" panose="020F0704030504030204" pitchFamily="34" charset="0"/>
                      </a:endParaRPr>
                    </a:p>
                  </a:txBody>
                  <a:tcPr anchor="ctr">
                    <a:solidFill>
                      <a:schemeClr val="bg1"/>
                    </a:solidFill>
                  </a:tcPr>
                </a:tc>
                <a:extLst>
                  <a:ext uri="{0D108BD9-81ED-4DB2-BD59-A6C34878D82A}">
                    <a16:rowId xmlns="" xmlns:a16="http://schemas.microsoft.com/office/drawing/2014/main" val="622431595"/>
                  </a:ext>
                </a:extLst>
              </a:tr>
              <a:tr h="654152">
                <a:tc>
                  <a:txBody>
                    <a:bodyPr/>
                    <a:lstStyle/>
                    <a:p>
                      <a:pPr marL="0" indent="0" algn="ctr">
                        <a:buNone/>
                      </a:pPr>
                      <a:r>
                        <a:rPr lang="tr-TR" sz="2400" kern="1200"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mn-ea"/>
                          <a:cs typeface="+mn-cs"/>
                        </a:rPr>
                        <a:t>3. Oturum</a:t>
                      </a:r>
                      <a:endParaRPr lang="tr-TR" sz="2400" kern="1200" dirty="0">
                        <a:solidFill>
                          <a:schemeClr val="tx1"/>
                        </a:solidFill>
                        <a:effectLst>
                          <a:outerShdw blurRad="38100" dist="38100" dir="2700000" algn="tl">
                            <a:srgbClr val="000000">
                              <a:alpha val="43137"/>
                            </a:srgbClr>
                          </a:outerShdw>
                        </a:effectLst>
                        <a:latin typeface="Arial Rounded MT Bold" panose="020F0704030504030204" pitchFamily="34" charset="0"/>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dirty="0" smtClean="0">
                          <a:latin typeface="Arial Rounded MT Bold" panose="020F0704030504030204" pitchFamily="34" charset="0"/>
                        </a:rPr>
                        <a:t>26 Temmuz 2020 (Pazar)</a:t>
                      </a:r>
                    </a:p>
                  </a:txBody>
                  <a:tcPr anchor="ctr">
                    <a:solidFill>
                      <a:schemeClr val="bg1"/>
                    </a:solidFill>
                  </a:tcPr>
                </a:tc>
                <a:tc>
                  <a:txBody>
                    <a:bodyPr/>
                    <a:lstStyle/>
                    <a:p>
                      <a:pPr algn="ctr"/>
                      <a:r>
                        <a:rPr lang="tr-TR" sz="2400" dirty="0" smtClean="0">
                          <a:latin typeface="Arial Rounded MT Bold" panose="020F0704030504030204" pitchFamily="34" charset="0"/>
                        </a:rPr>
                        <a:t>09.30</a:t>
                      </a:r>
                      <a:endParaRPr lang="tr-TR" sz="2400" dirty="0">
                        <a:latin typeface="Arial Rounded MT Bold" panose="020F0704030504030204" pitchFamily="34" charset="0"/>
                      </a:endParaRPr>
                    </a:p>
                  </a:txBody>
                  <a:tcPr anchor="ctr">
                    <a:solidFill>
                      <a:schemeClr val="bg1"/>
                    </a:solidFill>
                  </a:tcPr>
                </a:tc>
                <a:tc>
                  <a:txBody>
                    <a:bodyPr/>
                    <a:lstStyle/>
                    <a:p>
                      <a:pPr algn="ctr"/>
                      <a:r>
                        <a:rPr lang="tr-TR" sz="2400" dirty="0" smtClean="0">
                          <a:latin typeface="Arial Rounded MT Bold" panose="020F0704030504030204" pitchFamily="34" charset="0"/>
                        </a:rPr>
                        <a:t>180 Dakika</a:t>
                      </a:r>
                      <a:endParaRPr lang="tr-TR" sz="2400" dirty="0">
                        <a:latin typeface="Arial Rounded MT Bold" panose="020F0704030504030204" pitchFamily="34" charset="0"/>
                      </a:endParaRPr>
                    </a:p>
                  </a:txBody>
                  <a:tcPr anchor="ctr">
                    <a:solidFill>
                      <a:schemeClr val="bg1"/>
                    </a:solidFill>
                  </a:tcPr>
                </a:tc>
                <a:extLst>
                  <a:ext uri="{0D108BD9-81ED-4DB2-BD59-A6C34878D82A}">
                    <a16:rowId xmlns="" xmlns:a16="http://schemas.microsoft.com/office/drawing/2014/main" val="3791337764"/>
                  </a:ext>
                </a:extLst>
              </a:tr>
            </a:tbl>
          </a:graphicData>
        </a:graphic>
      </p:graphicFrame>
    </p:spTree>
    <p:extLst>
      <p:ext uri="{BB962C8B-B14F-4D97-AF65-F5344CB8AC3E}">
        <p14:creationId xmlns:p14="http://schemas.microsoft.com/office/powerpoint/2010/main" val="287951682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1132115"/>
            <a:ext cx="11059886" cy="5219020"/>
          </a:xfrm>
        </p:spPr>
        <p:txBody>
          <a:bodyPr>
            <a:noAutofit/>
          </a:bodyPr>
          <a:lstStyle/>
          <a:p>
            <a:pPr marL="0" indent="0" algn="just">
              <a:buNone/>
            </a:pPr>
            <a:r>
              <a:rPr lang="tr-TR" sz="3200" dirty="0" smtClean="0">
                <a:ln w="0"/>
                <a:latin typeface="Times New Roman" panose="02020603050405020304" pitchFamily="18" charset="0"/>
                <a:cs typeface="Times New Roman" panose="02020603050405020304" pitchFamily="18" charset="0"/>
              </a:rPr>
              <a:t>       </a:t>
            </a:r>
            <a:r>
              <a:rPr lang="tr-TR" sz="3200" b="1" dirty="0" smtClean="0">
                <a:ln w="0"/>
                <a:latin typeface="Times New Roman" panose="02020603050405020304" pitchFamily="18" charset="0"/>
                <a:cs typeface="Times New Roman" panose="02020603050405020304" pitchFamily="18" charset="0"/>
              </a:rPr>
              <a:t>15 </a:t>
            </a:r>
            <a:r>
              <a:rPr lang="tr-TR" sz="3200" b="1" dirty="0">
                <a:ln w="0"/>
                <a:latin typeface="Times New Roman" panose="02020603050405020304" pitchFamily="18" charset="0"/>
                <a:cs typeface="Times New Roman" panose="02020603050405020304" pitchFamily="18" charset="0"/>
              </a:rPr>
              <a:t>Nisan 2020 tarihli ve 31100 sayılı Resmî </a:t>
            </a:r>
            <a:r>
              <a:rPr lang="tr-TR" sz="3200" b="1" dirty="0" err="1">
                <a:ln w="0"/>
                <a:latin typeface="Times New Roman" panose="02020603050405020304" pitchFamily="18" charset="0"/>
                <a:cs typeface="Times New Roman" panose="02020603050405020304" pitchFamily="18" charset="0"/>
              </a:rPr>
              <a:t>Gazete’de</a:t>
            </a:r>
            <a:r>
              <a:rPr lang="tr-TR" sz="3200" b="1" dirty="0">
                <a:ln w="0"/>
                <a:latin typeface="Times New Roman" panose="02020603050405020304" pitchFamily="18" charset="0"/>
                <a:cs typeface="Times New Roman" panose="02020603050405020304" pitchFamily="18" charset="0"/>
              </a:rPr>
              <a:t> yayımlanan Ceza ve Güvenlik Tedbirlerinin İnfazı Hakkında Kanun İle Bazı Kanunlarda Değişiklik Yapılmasına Dair Kanun’un 53. maddesi ile 5275 sayılı Kanuna eklenen Geçici Madde 9’un 5. fıkrası kapsamındaki hükümlü adaylar; </a:t>
            </a:r>
            <a:r>
              <a:rPr lang="tr-TR" sz="3200" dirty="0">
                <a:ln w="0"/>
                <a:latin typeface="Times New Roman" panose="02020603050405020304" pitchFamily="18" charset="0"/>
                <a:cs typeface="Times New Roman" panose="02020603050405020304" pitchFamily="18" charset="0"/>
              </a:rPr>
              <a:t>geçerli kimlik belgesi yerine, T.C. Adalet Bakanlığı Ceza ve </a:t>
            </a:r>
            <a:r>
              <a:rPr lang="tr-TR" sz="3200" dirty="0" err="1">
                <a:ln w="0"/>
                <a:latin typeface="Times New Roman" panose="02020603050405020304" pitchFamily="18" charset="0"/>
                <a:cs typeface="Times New Roman" panose="02020603050405020304" pitchFamily="18" charset="0"/>
              </a:rPr>
              <a:t>Tevkifevleri</a:t>
            </a:r>
            <a:r>
              <a:rPr lang="tr-TR" sz="3200" dirty="0">
                <a:ln w="0"/>
                <a:latin typeface="Times New Roman" panose="02020603050405020304" pitchFamily="18" charset="0"/>
                <a:cs typeface="Times New Roman" panose="02020603050405020304" pitchFamily="18" charset="0"/>
              </a:rPr>
              <a:t> Genel Müdürlüğü ilgili kurumlarınca </a:t>
            </a:r>
            <a:r>
              <a:rPr lang="tr-TR" sz="3200" dirty="0" smtClean="0">
                <a:ln w="0"/>
                <a:latin typeface="Times New Roman" panose="02020603050405020304" pitchFamily="18" charset="0"/>
                <a:cs typeface="Times New Roman" panose="02020603050405020304" pitchFamily="18" charset="0"/>
              </a:rPr>
              <a:t>verilen “</a:t>
            </a:r>
            <a:r>
              <a:rPr lang="tr-TR" sz="3200" dirty="0">
                <a:ln w="0"/>
                <a:latin typeface="Times New Roman" panose="02020603050405020304" pitchFamily="18" charset="0"/>
                <a:cs typeface="Times New Roman" panose="02020603050405020304" pitchFamily="18" charset="0"/>
              </a:rPr>
              <a:t>İzin Belgesi” ile sınava alınacaklardır. Ayrıca, İzin Belgeleri üzerinde “</a:t>
            </a:r>
            <a:r>
              <a:rPr lang="tr-TR" sz="3200" b="1" dirty="0">
                <a:ln w="0"/>
                <a:latin typeface="Times New Roman" panose="02020603050405020304" pitchFamily="18" charset="0"/>
                <a:cs typeface="Times New Roman" panose="02020603050405020304" pitchFamily="18" charset="0"/>
              </a:rPr>
              <a:t>İzinden Döneceği Tarih: </a:t>
            </a:r>
            <a:r>
              <a:rPr lang="tr-TR" sz="3200" b="1" dirty="0">
                <a:ln w="0"/>
                <a:solidFill>
                  <a:srgbClr val="FF0000"/>
                </a:solidFill>
                <a:latin typeface="Times New Roman" panose="02020603050405020304" pitchFamily="18" charset="0"/>
                <a:cs typeface="Times New Roman" panose="02020603050405020304" pitchFamily="18" charset="0"/>
              </a:rPr>
              <a:t>31.05.2020” olarak yer alan belgeler </a:t>
            </a:r>
            <a:r>
              <a:rPr lang="tr-TR" sz="3200" b="1" dirty="0">
                <a:ln w="0"/>
                <a:latin typeface="Times New Roman" panose="02020603050405020304" pitchFamily="18" charset="0"/>
                <a:cs typeface="Times New Roman" panose="02020603050405020304" pitchFamily="18" charset="0"/>
              </a:rPr>
              <a:t>de </a:t>
            </a:r>
            <a:r>
              <a:rPr lang="tr-TR" sz="3200" b="1" dirty="0">
                <a:ln w="0"/>
                <a:solidFill>
                  <a:srgbClr val="FF0000"/>
                </a:solidFill>
                <a:latin typeface="Times New Roman" panose="02020603050405020304" pitchFamily="18" charset="0"/>
                <a:cs typeface="Times New Roman" panose="02020603050405020304" pitchFamily="18" charset="0"/>
              </a:rPr>
              <a:t>31.07.2020 tarihine kadar kabul edilecektir.</a:t>
            </a:r>
          </a:p>
        </p:txBody>
      </p:sp>
      <p:sp>
        <p:nvSpPr>
          <p:cNvPr id="4" name="Slayt Numarası Yer Tutucusu 3"/>
          <p:cNvSpPr>
            <a:spLocks noGrp="1"/>
          </p:cNvSpPr>
          <p:nvPr>
            <p:ph type="sldNum" sz="quarter" idx="12"/>
          </p:nvPr>
        </p:nvSpPr>
        <p:spPr/>
        <p:txBody>
          <a:bodyPr/>
          <a:lstStyle/>
          <a:p>
            <a:fld id="{07BA4387-5B25-43A8-BC95-FD417D7D2F56}" type="slidenum">
              <a:rPr lang="tr-TR" smtClean="0"/>
              <a:t>30</a:t>
            </a:fld>
            <a:endParaRPr lang="tr-TR"/>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4144117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solidFill>
                <a:prstClr val="black"/>
              </a:solidFill>
            </a:endParaRPr>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solidFill>
                  <a:prstClr val="white"/>
                </a:solidFill>
                <a:effectLst>
                  <a:glow rad="101600">
                    <a:prstClr val="black">
                      <a:alpha val="60000"/>
                    </a:prst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solidFill>
                <a:prstClr val="white"/>
              </a:solidFill>
              <a:effectLst>
                <a:glow rad="101600">
                  <a:prstClr val="black">
                    <a:alpha val="60000"/>
                  </a:prst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15338" y="1380989"/>
            <a:ext cx="10236530" cy="4524315"/>
          </a:xfrm>
          <a:prstGeom prst="rect">
            <a:avLst/>
          </a:prstGeom>
          <a:noFill/>
        </p:spPr>
        <p:txBody>
          <a:bodyPr wrap="square" rtlCol="0">
            <a:spAutoFit/>
          </a:bodyPr>
          <a:lstStyle/>
          <a:p>
            <a:pPr algn="just">
              <a:lnSpc>
                <a:spcPct val="150000"/>
              </a:lnSpc>
              <a:spcBef>
                <a:spcPts val="600"/>
              </a:spcBef>
              <a:spcAft>
                <a:spcPts val="600"/>
              </a:spcAft>
            </a:pPr>
            <a:r>
              <a:rPr lang="tr-TR" sz="3200" dirty="0" smtClean="0">
                <a:ln w="0"/>
                <a:latin typeface="Times New Roman" panose="02020603050405020304" pitchFamily="18" charset="0"/>
                <a:cs typeface="Times New Roman" panose="02020603050405020304" pitchFamily="18" charset="0"/>
              </a:rPr>
              <a:t>	Salon </a:t>
            </a:r>
            <a:r>
              <a:rPr lang="tr-TR" sz="3200" dirty="0">
                <a:ln w="0"/>
                <a:latin typeface="Times New Roman" panose="02020603050405020304" pitchFamily="18" charset="0"/>
                <a:cs typeface="Times New Roman" panose="02020603050405020304" pitchFamily="18" charset="0"/>
              </a:rPr>
              <a:t>görevlileri, sınav başladığında salona gelmeyen öğrencilerin cevap kâğıdını sıra </a:t>
            </a:r>
            <a:r>
              <a:rPr lang="tr-TR" sz="3200" dirty="0" smtClean="0">
                <a:ln w="0"/>
                <a:latin typeface="Times New Roman" panose="02020603050405020304" pitchFamily="18" charset="0"/>
                <a:cs typeface="Times New Roman" panose="02020603050405020304" pitchFamily="18" charset="0"/>
              </a:rPr>
              <a:t>üzerine bırakmaz</a:t>
            </a:r>
            <a:r>
              <a:rPr lang="tr-TR" sz="3200" dirty="0">
                <a:ln w="0"/>
                <a:latin typeface="Times New Roman" panose="02020603050405020304" pitchFamily="18" charset="0"/>
                <a:cs typeface="Times New Roman" panose="02020603050405020304" pitchFamily="18" charset="0"/>
              </a:rPr>
              <a:t>, sınav başladıktan sonra 15 dakika içinde salona gelmeyen öğrenciler için Salon </a:t>
            </a:r>
            <a:r>
              <a:rPr lang="tr-TR" sz="3200" dirty="0" smtClean="0">
                <a:ln w="0"/>
                <a:latin typeface="Times New Roman" panose="02020603050405020304" pitchFamily="18" charset="0"/>
                <a:cs typeface="Times New Roman" panose="02020603050405020304" pitchFamily="18" charset="0"/>
              </a:rPr>
              <a:t>Aday Yoklama </a:t>
            </a:r>
            <a:r>
              <a:rPr lang="tr-TR" sz="3200" dirty="0">
                <a:ln w="0"/>
                <a:latin typeface="Times New Roman" panose="02020603050405020304" pitchFamily="18" charset="0"/>
                <a:cs typeface="Times New Roman" panose="02020603050405020304" pitchFamily="18" charset="0"/>
              </a:rPr>
              <a:t>Listesinde belirtilen </a:t>
            </a:r>
            <a:r>
              <a:rPr lang="tr-TR" sz="3200" b="1" dirty="0">
                <a:ln w="0"/>
                <a:latin typeface="Times New Roman" panose="02020603050405020304" pitchFamily="18" charset="0"/>
                <a:cs typeface="Times New Roman" panose="02020603050405020304" pitchFamily="18" charset="0"/>
              </a:rPr>
              <a:t>“GİRMEDİ” </a:t>
            </a:r>
            <a:r>
              <a:rPr lang="tr-TR" sz="3200" dirty="0">
                <a:ln w="0"/>
                <a:latin typeface="Times New Roman" panose="02020603050405020304" pitchFamily="18" charset="0"/>
                <a:cs typeface="Times New Roman" panose="02020603050405020304" pitchFamily="18" charset="0"/>
              </a:rPr>
              <a:t>ve cevap kâğıdındaki </a:t>
            </a:r>
            <a:r>
              <a:rPr lang="tr-TR" sz="3200" b="1" dirty="0">
                <a:ln w="0"/>
                <a:latin typeface="Times New Roman" panose="02020603050405020304" pitchFamily="18" charset="0"/>
                <a:cs typeface="Times New Roman" panose="02020603050405020304" pitchFamily="18" charset="0"/>
              </a:rPr>
              <a:t>“ADAY </a:t>
            </a:r>
            <a:r>
              <a:rPr lang="tr-TR" sz="3200" b="1" dirty="0" smtClean="0">
                <a:ln w="0"/>
                <a:latin typeface="Times New Roman" panose="02020603050405020304" pitchFamily="18" charset="0"/>
                <a:cs typeface="Times New Roman" panose="02020603050405020304" pitchFamily="18" charset="0"/>
              </a:rPr>
              <a:t>SINAVA GİRMEDİ</a:t>
            </a:r>
            <a:r>
              <a:rPr lang="tr-TR" sz="3200" b="1" dirty="0">
                <a:ln w="0"/>
                <a:latin typeface="Times New Roman" panose="02020603050405020304" pitchFamily="18" charset="0"/>
                <a:cs typeface="Times New Roman" panose="02020603050405020304" pitchFamily="18" charset="0"/>
              </a:rPr>
              <a:t>” </a:t>
            </a:r>
            <a:r>
              <a:rPr lang="tr-TR" sz="3200" dirty="0">
                <a:ln w="0"/>
                <a:latin typeface="Times New Roman" panose="02020603050405020304" pitchFamily="18" charset="0"/>
                <a:cs typeface="Times New Roman" panose="02020603050405020304" pitchFamily="18" charset="0"/>
              </a:rPr>
              <a:t>alanlarını </a:t>
            </a:r>
            <a:r>
              <a:rPr lang="tr-TR" sz="3200" dirty="0">
                <a:ln w="0"/>
                <a:solidFill>
                  <a:srgbClr val="FF0000"/>
                </a:solidFill>
                <a:latin typeface="Times New Roman" panose="02020603050405020304" pitchFamily="18" charset="0"/>
                <a:cs typeface="Times New Roman" panose="02020603050405020304" pitchFamily="18" charset="0"/>
              </a:rPr>
              <a:t>kurşun kalemle kodlar.</a:t>
            </a:r>
          </a:p>
        </p:txBody>
      </p:sp>
    </p:spTree>
    <p:extLst>
      <p:ext uri="{BB962C8B-B14F-4D97-AF65-F5344CB8AC3E}">
        <p14:creationId xmlns:p14="http://schemas.microsoft.com/office/powerpoint/2010/main" val="918633444"/>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3162854"/>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Sınav başladıktan sonra;</a:t>
            </a: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a:t>
            </a:r>
            <a:r>
              <a:rPr lang="tr-TR" sz="3200" dirty="0">
                <a:ln w="0"/>
                <a:solidFill>
                  <a:srgbClr val="FF0000"/>
                </a:solidFill>
                <a:latin typeface="Times New Roman" panose="02020603050405020304" pitchFamily="18" charset="0"/>
                <a:cs typeface="Times New Roman" panose="02020603050405020304" pitchFamily="18" charset="0"/>
              </a:rPr>
              <a:t>İlk 15 dakika</a:t>
            </a:r>
            <a:r>
              <a:rPr lang="tr-TR" sz="3200" dirty="0">
                <a:ln w="0"/>
                <a:latin typeface="Times New Roman" panose="02020603050405020304" pitchFamily="18" charset="0"/>
                <a:cs typeface="Times New Roman" panose="02020603050405020304" pitchFamily="18" charset="0"/>
              </a:rPr>
              <a:t> içinde gelenler sınava alınır fakat ek süre verilmez.</a:t>
            </a: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a:t>
            </a:r>
            <a:r>
              <a:rPr lang="tr-TR" sz="3200" dirty="0">
                <a:ln w="0"/>
                <a:solidFill>
                  <a:srgbClr val="FF0000"/>
                </a:solidFill>
                <a:latin typeface="Times New Roman" panose="02020603050405020304" pitchFamily="18" charset="0"/>
                <a:cs typeface="Times New Roman" panose="02020603050405020304" pitchFamily="18" charset="0"/>
              </a:rPr>
              <a:t>İlk 30 dakika ve son 15 dakika</a:t>
            </a:r>
            <a:r>
              <a:rPr lang="tr-TR" sz="3200" dirty="0">
                <a:ln w="0"/>
                <a:latin typeface="Times New Roman" panose="02020603050405020304" pitchFamily="18" charset="0"/>
                <a:cs typeface="Times New Roman" panose="02020603050405020304" pitchFamily="18" charset="0"/>
              </a:rPr>
              <a:t> içinde hiç kimse salon dışına çıkarılmaz.</a:t>
            </a:r>
          </a:p>
        </p:txBody>
      </p:sp>
    </p:spTree>
    <p:extLst>
      <p:ext uri="{BB962C8B-B14F-4D97-AF65-F5344CB8AC3E}">
        <p14:creationId xmlns:p14="http://schemas.microsoft.com/office/powerpoint/2010/main" val="1743562687"/>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3162854"/>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Salon görevlilerince;</a:t>
            </a: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Öğrencilerin kimliklerinin sınav süresince masalarda durması sağlanır.</a:t>
            </a: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Yüksek sesle konuşulmaz ve gürültü çıkaran </a:t>
            </a:r>
            <a:r>
              <a:rPr lang="tr-TR" sz="3200" dirty="0">
                <a:ln w="0"/>
                <a:solidFill>
                  <a:srgbClr val="FF0000"/>
                </a:solidFill>
                <a:latin typeface="Times New Roman" panose="02020603050405020304" pitchFamily="18" charset="0"/>
                <a:cs typeface="Times New Roman" panose="02020603050405020304" pitchFamily="18" charset="0"/>
              </a:rPr>
              <a:t>topuklu ayakkabılarla </a:t>
            </a:r>
            <a:r>
              <a:rPr lang="tr-TR" sz="3200" dirty="0">
                <a:ln w="0"/>
                <a:latin typeface="Times New Roman" panose="02020603050405020304" pitchFamily="18" charset="0"/>
                <a:cs typeface="Times New Roman" panose="02020603050405020304" pitchFamily="18" charset="0"/>
              </a:rPr>
              <a:t>salonda dolaşılmaz.</a:t>
            </a:r>
          </a:p>
        </p:txBody>
      </p:sp>
    </p:spTree>
    <p:extLst>
      <p:ext uri="{BB962C8B-B14F-4D97-AF65-F5344CB8AC3E}">
        <p14:creationId xmlns:p14="http://schemas.microsoft.com/office/powerpoint/2010/main" val="311471533"/>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2040110"/>
          </a:xfrm>
          <a:prstGeom prst="rect">
            <a:avLst/>
          </a:prstGeom>
          <a:noFill/>
        </p:spPr>
        <p:txBody>
          <a:bodyPr wrap="square" rtlCol="0">
            <a:spAutoFit/>
          </a:bodyPr>
          <a:lstStyle/>
          <a:p>
            <a:pPr marL="457200" indent="-457200" algn="just">
              <a:lnSpc>
                <a:spcPct val="114000"/>
              </a:lnSpc>
              <a:spcAft>
                <a:spcPts val="1200"/>
              </a:spcAft>
              <a:buFont typeface="Wingdings" panose="05000000000000000000" pitchFamily="2" charset="2"/>
              <a:buChar char="§"/>
            </a:pPr>
            <a:r>
              <a:rPr lang="tr-TR" sz="3200" dirty="0">
                <a:ln w="0"/>
                <a:latin typeface="Times New Roman" panose="02020603050405020304" pitchFamily="18" charset="0"/>
                <a:cs typeface="Times New Roman" panose="02020603050405020304" pitchFamily="18" charset="0"/>
              </a:rPr>
              <a:t>Sınav süresince salon terk edilmez.</a:t>
            </a:r>
          </a:p>
          <a:p>
            <a:pPr marL="457200" indent="-457200" algn="just">
              <a:lnSpc>
                <a:spcPct val="114000"/>
              </a:lnSpc>
              <a:spcAft>
                <a:spcPts val="1200"/>
              </a:spcAft>
              <a:buFont typeface="Wingdings" panose="05000000000000000000" pitchFamily="2" charset="2"/>
              <a:buChar char="§"/>
            </a:pPr>
            <a:r>
              <a:rPr lang="tr-TR" sz="3200" dirty="0">
                <a:ln w="0"/>
                <a:latin typeface="Times New Roman" panose="02020603050405020304" pitchFamily="18" charset="0"/>
                <a:cs typeface="Times New Roman" panose="02020603050405020304" pitchFamily="18" charset="0"/>
              </a:rPr>
              <a:t>Salonda soru kitapçığı, gazete, kitap vb. şeyler okunmaz.</a:t>
            </a:r>
          </a:p>
          <a:p>
            <a:pPr marL="457200" indent="-457200" algn="just">
              <a:lnSpc>
                <a:spcPct val="114000"/>
              </a:lnSpc>
              <a:spcAft>
                <a:spcPts val="1200"/>
              </a:spcAft>
              <a:buFont typeface="Wingdings" panose="05000000000000000000" pitchFamily="2" charset="2"/>
              <a:buChar char="§"/>
            </a:pPr>
            <a:r>
              <a:rPr lang="tr-TR" sz="3200" dirty="0">
                <a:ln w="0"/>
                <a:latin typeface="Times New Roman" panose="02020603050405020304" pitchFamily="18" charset="0"/>
                <a:cs typeface="Times New Roman" panose="02020603050405020304" pitchFamily="18" charset="0"/>
              </a:rPr>
              <a:t>Çay, kahve vs. içilmez ve herhangi bir şey yenilmez.</a:t>
            </a:r>
          </a:p>
        </p:txBody>
      </p:sp>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t="21386" r="78336" b="20874"/>
          <a:stretch/>
        </p:blipFill>
        <p:spPr>
          <a:xfrm>
            <a:off x="1604134" y="4343861"/>
            <a:ext cx="909296" cy="1571733"/>
          </a:xfrm>
          <a:prstGeom prst="rect">
            <a:avLst/>
          </a:prstGeom>
          <a:effectLst>
            <a:outerShdw blurRad="50800" dist="38100" dir="16200000" rotWithShape="0">
              <a:prstClr val="black">
                <a:alpha val="40000"/>
              </a:prstClr>
            </a:outerShdw>
          </a:effectLst>
        </p:spPr>
      </p:pic>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72735" t="50358" r="1"/>
          <a:stretch/>
        </p:blipFill>
        <p:spPr>
          <a:xfrm>
            <a:off x="9315862" y="4343861"/>
            <a:ext cx="1471841" cy="1737959"/>
          </a:xfrm>
          <a:prstGeom prst="rect">
            <a:avLst/>
          </a:prstGeom>
          <a:effectLst>
            <a:outerShdw blurRad="50800" dist="38100" dir="16200000" rotWithShape="0">
              <a:prstClr val="black">
                <a:alpha val="40000"/>
              </a:prstClr>
            </a:outerShdw>
          </a:effectLst>
        </p:spPr>
      </p:pic>
      <p:pic>
        <p:nvPicPr>
          <p:cNvPr id="8" name="Resim 7"/>
          <p:cNvPicPr>
            <a:picLocks noChangeAspect="1"/>
          </p:cNvPicPr>
          <p:nvPr/>
        </p:nvPicPr>
        <p:blipFill rotWithShape="1">
          <a:blip r:embed="rId3">
            <a:extLst>
              <a:ext uri="{28A0092B-C50C-407E-A947-70E740481C1C}">
                <a14:useLocalDpi xmlns:a14="http://schemas.microsoft.com/office/drawing/2010/main" val="0"/>
              </a:ext>
            </a:extLst>
          </a:blip>
          <a:srcRect l="67610" t="1656" b="65161"/>
          <a:stretch/>
        </p:blipFill>
        <p:spPr>
          <a:xfrm flipH="1">
            <a:off x="3775109" y="4605382"/>
            <a:ext cx="1599313" cy="1062623"/>
          </a:xfrm>
          <a:prstGeom prst="rect">
            <a:avLst/>
          </a:prstGeom>
          <a:effectLst>
            <a:outerShdw blurRad="50800" dist="38100" dir="16200000" rotWithShape="0">
              <a:prstClr val="black">
                <a:alpha val="40000"/>
              </a:prstClr>
            </a:outerShdw>
          </a:effectLst>
        </p:spPr>
      </p:pic>
      <p:pic>
        <p:nvPicPr>
          <p:cNvPr id="9" name="Resim 8"/>
          <p:cNvPicPr>
            <a:picLocks noChangeAspect="1"/>
          </p:cNvPicPr>
          <p:nvPr/>
        </p:nvPicPr>
        <p:blipFill rotWithShape="1">
          <a:blip r:embed="rId3">
            <a:extLst>
              <a:ext uri="{28A0092B-C50C-407E-A947-70E740481C1C}">
                <a14:useLocalDpi xmlns:a14="http://schemas.microsoft.com/office/drawing/2010/main" val="0"/>
              </a:ext>
            </a:extLst>
          </a:blip>
          <a:srcRect l="30818" r="40344" b="57862"/>
          <a:stretch/>
        </p:blipFill>
        <p:spPr>
          <a:xfrm>
            <a:off x="6494285" y="4343861"/>
            <a:ext cx="1750422" cy="1658781"/>
          </a:xfrm>
          <a:prstGeom prst="rect">
            <a:avLst/>
          </a:prstGeom>
          <a:effectLst>
            <a:outerShdw blurRad="50800" dist="38100" dir="16200000" rotWithShape="0">
              <a:prstClr val="black">
                <a:alpha val="40000"/>
              </a:prstClr>
            </a:outerShdw>
          </a:effectLst>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761" y="4455167"/>
            <a:ext cx="1070041" cy="1070041"/>
          </a:xfrm>
          <a:prstGeom prst="rect">
            <a:avLst/>
          </a:prstGeom>
        </p:spPr>
      </p:pic>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990" y="4462134"/>
            <a:ext cx="1070041" cy="1070041"/>
          </a:xfrm>
          <a:prstGeom prst="rect">
            <a:avLst/>
          </a:prstGeom>
        </p:spPr>
      </p:pic>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4475" y="4462134"/>
            <a:ext cx="1070041" cy="1070041"/>
          </a:xfrm>
          <a:prstGeom prst="rect">
            <a:avLst/>
          </a:prstGeom>
        </p:spPr>
      </p:pic>
      <p:pic>
        <p:nvPicPr>
          <p:cNvPr id="13"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0509" y="4462134"/>
            <a:ext cx="1070041" cy="1070041"/>
          </a:xfrm>
          <a:prstGeom prst="rect">
            <a:avLst/>
          </a:prstGeom>
        </p:spPr>
      </p:pic>
    </p:spTree>
    <p:extLst>
      <p:ext uri="{BB962C8B-B14F-4D97-AF65-F5344CB8AC3E}">
        <p14:creationId xmlns:p14="http://schemas.microsoft.com/office/powerpoint/2010/main" val="15165722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35" presetClass="emph" presetSubtype="0" repeatCount="indefinite" fill="hold" nodeType="withEffect">
                                  <p:stCondLst>
                                    <p:cond delay="0"/>
                                  </p:stCondLst>
                                  <p:childTnLst>
                                    <p:anim calcmode="discrete" valueType="str">
                                      <p:cBhvr>
                                        <p:cTn id="11" dur="2000" fill="hold"/>
                                        <p:tgtEl>
                                          <p:spTgt spid="10"/>
                                        </p:tgtEl>
                                        <p:attrNameLst>
                                          <p:attrName>style.visibility</p:attrName>
                                        </p:attrNameLst>
                                      </p:cBhvr>
                                      <p:tavLst>
                                        <p:tav tm="0">
                                          <p:val>
                                            <p:strVal val="hidden"/>
                                          </p:val>
                                        </p:tav>
                                        <p:tav tm="50000">
                                          <p:val>
                                            <p:strVal val="visible"/>
                                          </p:val>
                                        </p:tav>
                                      </p:tavLst>
                                    </p:anim>
                                  </p:childTnLst>
                                </p:cTn>
                              </p:par>
                              <p:par>
                                <p:cTn id="12" presetID="53" presetClass="entr" presetSubtype="16"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35" presetClass="emph" presetSubtype="0" repeatCount="indefinite" fill="hold" nodeType="withEffect">
                                  <p:stCondLst>
                                    <p:cond delay="0"/>
                                  </p:stCondLst>
                                  <p:childTnLst>
                                    <p:anim calcmode="discrete" valueType="str">
                                      <p:cBhvr>
                                        <p:cTn id="18" dur="2000" fill="hold"/>
                                        <p:tgtEl>
                                          <p:spTgt spid="11"/>
                                        </p:tgtEl>
                                        <p:attrNameLst>
                                          <p:attrName>style.visibility</p:attrName>
                                        </p:attrNameLst>
                                      </p:cBhvr>
                                      <p:tavLst>
                                        <p:tav tm="0">
                                          <p:val>
                                            <p:strVal val="hidden"/>
                                          </p:val>
                                        </p:tav>
                                        <p:tav tm="50000">
                                          <p:val>
                                            <p:strVal val="visible"/>
                                          </p:val>
                                        </p:tav>
                                      </p:tavLst>
                                    </p:anim>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35" presetClass="emph" presetSubtype="0" repeatCount="indefinite" fill="hold" nodeType="withEffect">
                                  <p:stCondLst>
                                    <p:cond delay="0"/>
                                  </p:stCondLst>
                                  <p:childTnLst>
                                    <p:anim calcmode="discrete" valueType="str">
                                      <p:cBhvr>
                                        <p:cTn id="25" dur="2000" fill="hold"/>
                                        <p:tgtEl>
                                          <p:spTgt spid="12"/>
                                        </p:tgtEl>
                                        <p:attrNameLst>
                                          <p:attrName>style.visibility</p:attrName>
                                        </p:attrNameLst>
                                      </p:cBhvr>
                                      <p:tavLst>
                                        <p:tav tm="0">
                                          <p:val>
                                            <p:strVal val="hidden"/>
                                          </p:val>
                                        </p:tav>
                                        <p:tav tm="50000">
                                          <p:val>
                                            <p:strVal val="visible"/>
                                          </p:val>
                                        </p:tav>
                                      </p:tavLst>
                                    </p:anim>
                                  </p:childTnLst>
                                </p:cTn>
                              </p:par>
                              <p:par>
                                <p:cTn id="26" presetID="53" presetClass="entr" presetSubtype="16"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35" presetClass="emph" presetSubtype="0" repeatCount="indefinite" fill="hold" nodeType="withEffect">
                                  <p:stCondLst>
                                    <p:cond delay="0"/>
                                  </p:stCondLst>
                                  <p:childTnLst>
                                    <p:anim calcmode="discrete" valueType="str">
                                      <p:cBhvr>
                                        <p:cTn id="32" dur="2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3162854"/>
          </a:xfrm>
          <a:prstGeom prst="rect">
            <a:avLst/>
          </a:prstGeom>
          <a:noFill/>
        </p:spPr>
        <p:txBody>
          <a:bodyPr wrap="square" rtlCol="0">
            <a:spAutoFit/>
          </a:bodyPr>
          <a:lstStyle/>
          <a:p>
            <a:pPr marL="457200" indent="-457200" algn="just">
              <a:lnSpc>
                <a:spcPct val="114000"/>
              </a:lnSpc>
              <a:spcAft>
                <a:spcPts val="1200"/>
              </a:spcAft>
              <a:buFont typeface="Wingdings" panose="05000000000000000000" pitchFamily="2" charset="2"/>
              <a:buChar char="§"/>
            </a:pPr>
            <a:r>
              <a:rPr lang="tr-TR" sz="3200" dirty="0">
                <a:ln w="0"/>
                <a:latin typeface="Times New Roman" panose="02020603050405020304" pitchFamily="18" charset="0"/>
                <a:cs typeface="Times New Roman" panose="02020603050405020304" pitchFamily="18" charset="0"/>
              </a:rPr>
              <a:t>Öğrencinin başında uzun süre beklenmez.</a:t>
            </a:r>
          </a:p>
          <a:p>
            <a:pPr marL="457200" indent="-457200" algn="just">
              <a:lnSpc>
                <a:spcPct val="114000"/>
              </a:lnSpc>
              <a:spcAft>
                <a:spcPts val="1200"/>
              </a:spcAft>
              <a:buFont typeface="Wingdings" panose="05000000000000000000" pitchFamily="2" charset="2"/>
              <a:buChar char="§"/>
            </a:pPr>
            <a:r>
              <a:rPr lang="tr-TR" sz="3200" dirty="0">
                <a:ln w="0"/>
                <a:latin typeface="Times New Roman" panose="02020603050405020304" pitchFamily="18" charset="0"/>
                <a:cs typeface="Times New Roman" panose="02020603050405020304" pitchFamily="18" charset="0"/>
              </a:rPr>
              <a:t>Öğrencilerle sınav başladıktan sonra sınav süresince konuşulmaz.</a:t>
            </a:r>
          </a:p>
          <a:p>
            <a:pPr marL="457200" indent="-457200" algn="just">
              <a:lnSpc>
                <a:spcPct val="114000"/>
              </a:lnSpc>
              <a:spcAft>
                <a:spcPts val="1200"/>
              </a:spcAft>
              <a:buFont typeface="Wingdings" panose="05000000000000000000" pitchFamily="2" charset="2"/>
              <a:buChar char="§"/>
            </a:pPr>
            <a:r>
              <a:rPr lang="tr-TR" sz="3200" dirty="0">
                <a:ln w="0"/>
                <a:latin typeface="Times New Roman" panose="02020603050405020304" pitchFamily="18" charset="0"/>
                <a:cs typeface="Times New Roman" panose="02020603050405020304" pitchFamily="18" charset="0"/>
              </a:rPr>
              <a:t>Öğrencilere ait sınav evrakı dikkat çekici bir şekilde incelenmez.</a:t>
            </a:r>
          </a:p>
        </p:txBody>
      </p:sp>
    </p:spTree>
    <p:extLst>
      <p:ext uri="{BB962C8B-B14F-4D97-AF65-F5344CB8AC3E}">
        <p14:creationId xmlns:p14="http://schemas.microsoft.com/office/powerpoint/2010/main" val="662776024"/>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4329711"/>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a:t>
            </a:r>
            <a:r>
              <a:rPr lang="tr-TR" sz="3200" dirty="0" smtClean="0">
                <a:ln w="0"/>
                <a:solidFill>
                  <a:srgbClr val="FF0000"/>
                </a:solidFill>
                <a:latin typeface="Times New Roman" panose="02020603050405020304" pitchFamily="18" charset="0"/>
                <a:cs typeface="Times New Roman" panose="02020603050405020304" pitchFamily="18" charset="0"/>
              </a:rPr>
              <a:t>Herhangi bir Tutanak </a:t>
            </a:r>
            <a:r>
              <a:rPr lang="tr-TR" sz="3200" dirty="0">
                <a:ln w="0"/>
                <a:solidFill>
                  <a:srgbClr val="FF0000"/>
                </a:solidFill>
                <a:latin typeface="Times New Roman" panose="02020603050405020304" pitchFamily="18" charset="0"/>
                <a:cs typeface="Times New Roman" panose="02020603050405020304" pitchFamily="18" charset="0"/>
              </a:rPr>
              <a:t>düzenlenmesi gerektiğinde;</a:t>
            </a: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Tutanağın anlaşılır ve okunur olması, sınav adı, tarihi, saati, oturum bilgisi, öğrenciye ait kimlik, salon ve sıra bilgileri ile yaşanan sorun ve yapılan işlemin eksiksiz olarak belirtilmesi gereklidir.</a:t>
            </a: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Düzenlenen tutanağa salon görevlilerine ait kimlik ve iletişim bilgileri yazılarak imzalanır.</a:t>
            </a:r>
          </a:p>
        </p:txBody>
      </p:sp>
    </p:spTree>
    <p:extLst>
      <p:ext uri="{BB962C8B-B14F-4D97-AF65-F5344CB8AC3E}">
        <p14:creationId xmlns:p14="http://schemas.microsoft.com/office/powerpoint/2010/main" val="1019957972"/>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3416448"/>
          </a:xfrm>
          <a:prstGeom prst="rect">
            <a:avLst/>
          </a:prstGeom>
          <a:noFill/>
        </p:spPr>
        <p:txBody>
          <a:bodyPr wrap="square" rtlCol="0">
            <a:spAutoFit/>
          </a:bodyPr>
          <a:lstStyle/>
          <a:p>
            <a:pPr algn="just">
              <a:lnSpc>
                <a:spcPct val="114000"/>
              </a:lnSpc>
            </a:pPr>
            <a:r>
              <a:rPr lang="tr-TR" sz="3200" dirty="0">
                <a:ln w="0"/>
                <a:latin typeface="Times New Roman" panose="02020603050405020304" pitchFamily="18" charset="0"/>
                <a:cs typeface="Times New Roman" panose="02020603050405020304" pitchFamily="18" charset="0"/>
              </a:rPr>
              <a:t>	Her okula 1 (bir) yedek sınav poşeti (</a:t>
            </a:r>
            <a:r>
              <a:rPr lang="tr-TR" sz="3200" i="1" dirty="0">
                <a:ln w="0"/>
                <a:latin typeface="Times New Roman" panose="02020603050405020304" pitchFamily="18" charset="0"/>
                <a:cs typeface="Times New Roman" panose="02020603050405020304" pitchFamily="18" charset="0"/>
              </a:rPr>
              <a:t>5 kişilik soru kitapçığı ve cevap kağıdı</a:t>
            </a:r>
            <a:r>
              <a:rPr lang="tr-TR" sz="3200" dirty="0">
                <a:ln w="0"/>
                <a:latin typeface="Times New Roman" panose="02020603050405020304" pitchFamily="18" charset="0"/>
                <a:cs typeface="Times New Roman" panose="02020603050405020304" pitchFamily="18" charset="0"/>
              </a:rPr>
              <a:t>) gönderilmektedir.</a:t>
            </a:r>
          </a:p>
          <a:p>
            <a:pPr algn="just">
              <a:lnSpc>
                <a:spcPct val="114000"/>
              </a:lnSpc>
            </a:pPr>
            <a:r>
              <a:rPr lang="tr-TR" sz="3200" dirty="0">
                <a:ln w="0"/>
                <a:latin typeface="Times New Roman" panose="02020603050405020304" pitchFamily="18" charset="0"/>
                <a:cs typeface="Times New Roman" panose="02020603050405020304" pitchFamily="18" charset="0"/>
              </a:rPr>
              <a:t>	Ancak, aynı okulda hem açık lise hem de açık ortaokul sınavı var ise 2 (iki) yedek sınav poşeti </a:t>
            </a:r>
            <a:r>
              <a:rPr lang="tr-TR" sz="3200" i="1" dirty="0">
                <a:ln w="0"/>
                <a:latin typeface="Times New Roman" panose="02020603050405020304" pitchFamily="18" charset="0"/>
                <a:cs typeface="Times New Roman" panose="02020603050405020304" pitchFamily="18" charset="0"/>
              </a:rPr>
              <a:t>(5 kişilik açık lise</a:t>
            </a:r>
            <a:r>
              <a:rPr lang="tr-TR" sz="3200" i="1" dirty="0" smtClean="0">
                <a:ln w="0"/>
                <a:latin typeface="Times New Roman" panose="02020603050405020304" pitchFamily="18" charset="0"/>
                <a:cs typeface="Times New Roman" panose="02020603050405020304" pitchFamily="18" charset="0"/>
              </a:rPr>
              <a:t>,     5 kişilik </a:t>
            </a:r>
            <a:r>
              <a:rPr lang="tr-TR" sz="3200" i="1" dirty="0">
                <a:ln w="0"/>
                <a:latin typeface="Times New Roman" panose="02020603050405020304" pitchFamily="18" charset="0"/>
                <a:cs typeface="Times New Roman" panose="02020603050405020304" pitchFamily="18" charset="0"/>
              </a:rPr>
              <a:t>açık ortaokul kitapçığı ve cevap kağıdı)</a:t>
            </a:r>
            <a:r>
              <a:rPr lang="tr-TR" sz="3200" dirty="0">
                <a:ln w="0"/>
                <a:latin typeface="Times New Roman" panose="02020603050405020304" pitchFamily="18" charset="0"/>
                <a:cs typeface="Times New Roman" panose="02020603050405020304" pitchFamily="18" charset="0"/>
              </a:rPr>
              <a:t> gönderilmektedir.</a:t>
            </a:r>
          </a:p>
        </p:txBody>
      </p:sp>
    </p:spTree>
    <p:extLst>
      <p:ext uri="{BB962C8B-B14F-4D97-AF65-F5344CB8AC3E}">
        <p14:creationId xmlns:p14="http://schemas.microsoft.com/office/powerpoint/2010/main" val="25282986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4021935"/>
          </a:xfrm>
          <a:prstGeom prst="rect">
            <a:avLst/>
          </a:prstGeom>
          <a:noFill/>
        </p:spPr>
        <p:txBody>
          <a:bodyPr wrap="square" rtlCol="0">
            <a:spAutoFit/>
          </a:bodyPr>
          <a:lstStyle/>
          <a:p>
            <a:pPr indent="628650" algn="just">
              <a:lnSpc>
                <a:spcPct val="114000"/>
              </a:lnSpc>
            </a:pPr>
            <a:r>
              <a:rPr lang="tr-TR" sz="3200" dirty="0">
                <a:ln w="0"/>
                <a:latin typeface="Times New Roman" panose="02020603050405020304" pitchFamily="18" charset="0"/>
                <a:cs typeface="Times New Roman" panose="02020603050405020304" pitchFamily="18" charset="0"/>
              </a:rPr>
              <a:t>Her okula en fazla </a:t>
            </a:r>
            <a:r>
              <a:rPr lang="tr-TR" sz="3200" dirty="0" smtClean="0">
                <a:ln w="0"/>
                <a:solidFill>
                  <a:srgbClr val="FF0000"/>
                </a:solidFill>
                <a:latin typeface="Times New Roman" panose="02020603050405020304" pitchFamily="18" charset="0"/>
                <a:cs typeface="Times New Roman" panose="02020603050405020304" pitchFamily="18" charset="0"/>
              </a:rPr>
              <a:t>5 (beş) </a:t>
            </a:r>
            <a:r>
              <a:rPr lang="tr-TR" sz="3200" dirty="0">
                <a:ln w="0"/>
                <a:latin typeface="Times New Roman" panose="02020603050405020304" pitchFamily="18" charset="0"/>
                <a:cs typeface="Times New Roman" panose="02020603050405020304" pitchFamily="18" charset="0"/>
              </a:rPr>
              <a:t>yedek öğrenci yerleştirilebilir.</a:t>
            </a:r>
          </a:p>
          <a:p>
            <a:pPr indent="628650" algn="just">
              <a:lnSpc>
                <a:spcPct val="114000"/>
              </a:lnSpc>
            </a:pPr>
            <a:r>
              <a:rPr lang="tr-TR" sz="3200" dirty="0">
                <a:ln w="0"/>
                <a:latin typeface="Times New Roman" panose="02020603050405020304" pitchFamily="18" charset="0"/>
                <a:cs typeface="Times New Roman" panose="02020603050405020304" pitchFamily="18" charset="0"/>
              </a:rPr>
              <a:t>Ancak, aynı okulda hem açık lise hem de açık ortaokul öğrencilerinin sınava girmesi söz konusu ise;</a:t>
            </a:r>
          </a:p>
          <a:p>
            <a:pPr marL="903288" indent="-457200" algn="just">
              <a:lnSpc>
                <a:spcPct val="114000"/>
              </a:lnSpc>
              <a:buFont typeface="Arial" panose="020B0604020202020204" pitchFamily="34" charset="0"/>
              <a:buChar char="•"/>
            </a:pPr>
            <a:r>
              <a:rPr lang="tr-TR" sz="3200" dirty="0">
                <a:ln w="0"/>
                <a:latin typeface="Times New Roman" panose="02020603050405020304" pitchFamily="18" charset="0"/>
                <a:cs typeface="Times New Roman" panose="02020603050405020304" pitchFamily="18" charset="0"/>
              </a:rPr>
              <a:t>Açık öğretim lisesi ve mesleki açık öğretim lisesi için en fazla </a:t>
            </a:r>
            <a:r>
              <a:rPr lang="tr-TR" sz="3200" dirty="0" smtClean="0">
                <a:ln w="0"/>
                <a:solidFill>
                  <a:srgbClr val="FF0000"/>
                </a:solidFill>
                <a:latin typeface="Times New Roman" panose="02020603050405020304" pitchFamily="18" charset="0"/>
                <a:cs typeface="Times New Roman" panose="02020603050405020304" pitchFamily="18" charset="0"/>
              </a:rPr>
              <a:t>5 (beş)</a:t>
            </a:r>
            <a:endParaRPr lang="tr-TR" sz="3200" dirty="0">
              <a:ln w="0"/>
              <a:solidFill>
                <a:srgbClr val="FF0000"/>
              </a:solidFill>
              <a:latin typeface="Times New Roman" panose="02020603050405020304" pitchFamily="18" charset="0"/>
              <a:cs typeface="Times New Roman" panose="02020603050405020304" pitchFamily="18" charset="0"/>
            </a:endParaRPr>
          </a:p>
          <a:p>
            <a:pPr marL="903288" indent="-457200" algn="just">
              <a:lnSpc>
                <a:spcPct val="114000"/>
              </a:lnSpc>
              <a:buFont typeface="Arial" panose="020B0604020202020204" pitchFamily="34" charset="0"/>
              <a:buChar char="•"/>
            </a:pPr>
            <a:r>
              <a:rPr lang="tr-TR" sz="3200" dirty="0">
                <a:ln w="0"/>
                <a:latin typeface="Times New Roman" panose="02020603050405020304" pitchFamily="18" charset="0"/>
                <a:cs typeface="Times New Roman" panose="02020603050405020304" pitchFamily="18" charset="0"/>
              </a:rPr>
              <a:t>Açık öğretim ortaokulu için en fazla </a:t>
            </a:r>
            <a:r>
              <a:rPr lang="tr-TR" sz="3200" dirty="0" smtClean="0">
                <a:ln w="0"/>
                <a:solidFill>
                  <a:srgbClr val="FF0000"/>
                </a:solidFill>
                <a:latin typeface="Times New Roman" panose="02020603050405020304" pitchFamily="18" charset="0"/>
                <a:cs typeface="Times New Roman" panose="02020603050405020304" pitchFamily="18" charset="0"/>
              </a:rPr>
              <a:t>5 (beş) </a:t>
            </a:r>
            <a:r>
              <a:rPr lang="tr-TR" sz="3200" dirty="0">
                <a:ln w="0"/>
                <a:latin typeface="Times New Roman" panose="02020603050405020304" pitchFamily="18" charset="0"/>
                <a:cs typeface="Times New Roman" panose="02020603050405020304" pitchFamily="18" charset="0"/>
              </a:rPr>
              <a:t>yedek öğrenci yerleştirilebilir.</a:t>
            </a:r>
          </a:p>
        </p:txBody>
      </p:sp>
    </p:spTree>
    <p:extLst>
      <p:ext uri="{BB962C8B-B14F-4D97-AF65-F5344CB8AC3E}">
        <p14:creationId xmlns:p14="http://schemas.microsoft.com/office/powerpoint/2010/main" val="1668609658"/>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1732334"/>
          </a:xfrm>
          <a:prstGeom prst="rect">
            <a:avLst/>
          </a:prstGeom>
          <a:noFill/>
        </p:spPr>
        <p:txBody>
          <a:bodyPr wrap="square" rtlCol="0">
            <a:spAutoFit/>
          </a:bodyPr>
          <a:lstStyle/>
          <a:p>
            <a:pPr algn="just">
              <a:lnSpc>
                <a:spcPct val="114000"/>
              </a:lnSpc>
            </a:pPr>
            <a:r>
              <a:rPr lang="tr-TR" sz="3200" dirty="0">
                <a:ln w="0"/>
                <a:latin typeface="Times New Roman" panose="02020603050405020304" pitchFamily="18" charset="0"/>
                <a:cs typeface="Times New Roman" panose="02020603050405020304" pitchFamily="18" charset="0"/>
              </a:rPr>
              <a:t>	</a:t>
            </a:r>
            <a:r>
              <a:rPr lang="tr-TR" sz="3200" dirty="0">
                <a:ln w="0"/>
                <a:solidFill>
                  <a:srgbClr val="FF0000"/>
                </a:solidFill>
                <a:latin typeface="Times New Roman" panose="02020603050405020304" pitchFamily="18" charset="0"/>
                <a:cs typeface="Times New Roman" panose="02020603050405020304" pitchFamily="18" charset="0"/>
              </a:rPr>
              <a:t>Aynı okulda hem açık lise hem de açık ortaokul sınavı var ise yedek kitapçık verilirken bu ayrıma dikkat edilmesi gerekmektedir.</a:t>
            </a:r>
          </a:p>
        </p:txBody>
      </p:sp>
    </p:spTree>
    <p:extLst>
      <p:ext uri="{BB962C8B-B14F-4D97-AF65-F5344CB8AC3E}">
        <p14:creationId xmlns:p14="http://schemas.microsoft.com/office/powerpoint/2010/main" val="1651545176"/>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ikdörtgen 35"/>
          <p:cNvSpPr/>
          <p:nvPr/>
        </p:nvSpPr>
        <p:spPr>
          <a:xfrm>
            <a:off x="0" y="102402"/>
            <a:ext cx="12192000" cy="1077218"/>
          </a:xfrm>
          <a:prstGeom prst="rect">
            <a:avLst/>
          </a:prstGeom>
        </p:spPr>
        <p:txBody>
          <a:bodyPr wrap="square">
            <a:spAutoFit/>
          </a:bodyPr>
          <a:lstStyle/>
          <a:p>
            <a:pPr algn="ctr"/>
            <a:r>
              <a:rPr lang="tr-TR" sz="3200" dirty="0" err="1" smtClean="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Açıköğretim</a:t>
            </a:r>
            <a:r>
              <a:rPr lang="tr-TR" sz="3200" dirty="0" smtClean="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 Kurumları 2. Dönem Sınavı</a:t>
            </a:r>
          </a:p>
          <a:p>
            <a:pPr algn="ctr"/>
            <a:r>
              <a:rPr lang="tr-TR" sz="3200" dirty="0">
                <a:ln w="0"/>
                <a:solidFill>
                  <a:srgbClr val="0000CC"/>
                </a:solidFill>
                <a:effectLst>
                  <a:glow rad="101600">
                    <a:schemeClr val="bg1">
                      <a:alpha val="60000"/>
                    </a:schemeClr>
                  </a:glow>
                  <a:outerShdw blurRad="38100" dist="38100" dir="2700000" algn="tl">
                    <a:srgbClr val="000000">
                      <a:alpha val="43137"/>
                    </a:srgbClr>
                  </a:outerShdw>
                </a:effectLst>
                <a:latin typeface="Bookman Old Style" panose="02050604050505020204" pitchFamily="18" charset="0"/>
              </a:rPr>
              <a:t>(Açıköğretim Ortaokulu)</a:t>
            </a:r>
          </a:p>
        </p:txBody>
      </p:sp>
      <p:graphicFrame>
        <p:nvGraphicFramePr>
          <p:cNvPr id="2" name="Tablo 1"/>
          <p:cNvGraphicFramePr>
            <a:graphicFrameLocks noGrp="1"/>
          </p:cNvGraphicFramePr>
          <p:nvPr>
            <p:extLst>
              <p:ext uri="{D42A27DB-BD31-4B8C-83A1-F6EECF244321}">
                <p14:modId xmlns:p14="http://schemas.microsoft.com/office/powerpoint/2010/main" val="1827712881"/>
              </p:ext>
            </p:extLst>
          </p:nvPr>
        </p:nvGraphicFramePr>
        <p:xfrm>
          <a:off x="831274" y="2295682"/>
          <a:ext cx="10592788" cy="2049676"/>
        </p:xfrm>
        <a:graphic>
          <a:graphicData uri="http://schemas.openxmlformats.org/drawingml/2006/table">
            <a:tbl>
              <a:tblPr firstRow="1" bandRow="1">
                <a:tableStyleId>{EB9631B5-78F2-41C9-869B-9F39066F8104}</a:tableStyleId>
              </a:tblPr>
              <a:tblGrid>
                <a:gridCol w="2375064">
                  <a:extLst>
                    <a:ext uri="{9D8B030D-6E8A-4147-A177-3AD203B41FA5}">
                      <a16:colId xmlns="" xmlns:a16="http://schemas.microsoft.com/office/drawing/2014/main" val="3646544115"/>
                    </a:ext>
                  </a:extLst>
                </a:gridCol>
                <a:gridCol w="4576453">
                  <a:extLst>
                    <a:ext uri="{9D8B030D-6E8A-4147-A177-3AD203B41FA5}">
                      <a16:colId xmlns="" xmlns:a16="http://schemas.microsoft.com/office/drawing/2014/main" val="1173798327"/>
                    </a:ext>
                  </a:extLst>
                </a:gridCol>
                <a:gridCol w="1384960">
                  <a:extLst>
                    <a:ext uri="{9D8B030D-6E8A-4147-A177-3AD203B41FA5}">
                      <a16:colId xmlns="" xmlns:a16="http://schemas.microsoft.com/office/drawing/2014/main" val="601404135"/>
                    </a:ext>
                  </a:extLst>
                </a:gridCol>
                <a:gridCol w="2256311">
                  <a:extLst>
                    <a:ext uri="{9D8B030D-6E8A-4147-A177-3AD203B41FA5}">
                      <a16:colId xmlns="" xmlns:a16="http://schemas.microsoft.com/office/drawing/2014/main" val="3012395290"/>
                    </a:ext>
                  </a:extLst>
                </a:gridCol>
              </a:tblGrid>
              <a:tr h="741372">
                <a:tc>
                  <a:txBody>
                    <a:bodyPr/>
                    <a:lstStyle/>
                    <a:p>
                      <a:endParaRPr lang="tr-TR" dirty="0"/>
                    </a:p>
                  </a:txBody>
                  <a:tcPr/>
                </a:tc>
                <a:tc>
                  <a:txBody>
                    <a:bodyPr/>
                    <a:lstStyle/>
                    <a:p>
                      <a:pPr algn="ctr"/>
                      <a:r>
                        <a:rPr lang="tr-TR" sz="2800" dirty="0" smtClean="0">
                          <a:solidFill>
                            <a:srgbClr val="0000FF"/>
                          </a:solidFill>
                        </a:rPr>
                        <a:t>Tarihi</a:t>
                      </a:r>
                      <a:endParaRPr lang="tr-TR" sz="2800" dirty="0">
                        <a:solidFill>
                          <a:srgbClr val="0000FF"/>
                        </a:solidFill>
                      </a:endParaRPr>
                    </a:p>
                  </a:txBody>
                  <a:tcPr anchor="ctr"/>
                </a:tc>
                <a:tc>
                  <a:txBody>
                    <a:bodyPr/>
                    <a:lstStyle/>
                    <a:p>
                      <a:pPr algn="ctr"/>
                      <a:r>
                        <a:rPr lang="tr-TR" sz="2800" dirty="0" smtClean="0">
                          <a:solidFill>
                            <a:srgbClr val="0000FF"/>
                          </a:solidFill>
                        </a:rPr>
                        <a:t>Saati</a:t>
                      </a:r>
                      <a:endParaRPr lang="tr-TR" sz="2800" dirty="0">
                        <a:solidFill>
                          <a:srgbClr val="0000FF"/>
                        </a:solidFill>
                      </a:endParaRPr>
                    </a:p>
                  </a:txBody>
                  <a:tcPr anchor="ctr"/>
                </a:tc>
                <a:tc>
                  <a:txBody>
                    <a:bodyPr/>
                    <a:lstStyle/>
                    <a:p>
                      <a:pPr algn="ctr"/>
                      <a:r>
                        <a:rPr lang="tr-TR" sz="2800" dirty="0" smtClean="0">
                          <a:solidFill>
                            <a:srgbClr val="0000FF"/>
                          </a:solidFill>
                        </a:rPr>
                        <a:t>Süresi</a:t>
                      </a:r>
                      <a:endParaRPr lang="tr-TR" sz="2800" dirty="0">
                        <a:solidFill>
                          <a:srgbClr val="0000FF"/>
                        </a:solidFill>
                      </a:endParaRPr>
                    </a:p>
                  </a:txBody>
                  <a:tcPr anchor="ctr"/>
                </a:tc>
                <a:extLst>
                  <a:ext uri="{0D108BD9-81ED-4DB2-BD59-A6C34878D82A}">
                    <a16:rowId xmlns="" xmlns:a16="http://schemas.microsoft.com/office/drawing/2014/main" val="3801762731"/>
                  </a:ext>
                </a:extLst>
              </a:tr>
              <a:tr h="654152">
                <a:tc>
                  <a:txBody>
                    <a:bodyPr/>
                    <a:lstStyle/>
                    <a:p>
                      <a:pPr marL="0" indent="0" algn="ctr">
                        <a:buFont typeface="+mj-lt"/>
                        <a:buNone/>
                      </a:pPr>
                      <a:r>
                        <a:rPr lang="tr-TR" sz="2400" kern="1200"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mn-ea"/>
                          <a:cs typeface="+mn-cs"/>
                        </a:rPr>
                        <a:t>1. Oturum</a:t>
                      </a:r>
                    </a:p>
                  </a:txBody>
                  <a:tcPr anchor="ctr">
                    <a:solidFill>
                      <a:schemeClr val="bg1"/>
                    </a:solidFill>
                  </a:tcPr>
                </a:tc>
                <a:tc>
                  <a:txBody>
                    <a:bodyPr/>
                    <a:lstStyle/>
                    <a:p>
                      <a:pPr algn="ctr"/>
                      <a:r>
                        <a:rPr lang="tr-TR" sz="2400" dirty="0" smtClean="0">
                          <a:latin typeface="Arial Rounded MT Bold" panose="020F0704030504030204" pitchFamily="34" charset="0"/>
                        </a:rPr>
                        <a:t>25 Temmuz 2020 (Cumartesi)</a:t>
                      </a:r>
                    </a:p>
                  </a:txBody>
                  <a:tcPr anchor="ctr">
                    <a:solidFill>
                      <a:schemeClr val="bg1"/>
                    </a:solidFill>
                  </a:tcPr>
                </a:tc>
                <a:tc>
                  <a:txBody>
                    <a:bodyPr/>
                    <a:lstStyle/>
                    <a:p>
                      <a:pPr algn="ctr"/>
                      <a:r>
                        <a:rPr lang="tr-TR" sz="2400" dirty="0" smtClean="0">
                          <a:latin typeface="Arial Rounded MT Bold" panose="020F0704030504030204" pitchFamily="34" charset="0"/>
                        </a:rPr>
                        <a:t>09.30</a:t>
                      </a:r>
                    </a:p>
                  </a:txBody>
                  <a:tcPr anchor="ctr">
                    <a:solidFill>
                      <a:schemeClr val="bg1"/>
                    </a:solidFill>
                  </a:tcPr>
                </a:tc>
                <a:tc>
                  <a:txBody>
                    <a:bodyPr/>
                    <a:lstStyle/>
                    <a:p>
                      <a:pPr algn="ctr"/>
                      <a:r>
                        <a:rPr lang="tr-TR" sz="2400" dirty="0" smtClean="0">
                          <a:latin typeface="Arial Rounded MT Bold" panose="020F0704030504030204" pitchFamily="34" charset="0"/>
                        </a:rPr>
                        <a:t>150 Dakika</a:t>
                      </a:r>
                      <a:endParaRPr lang="tr-TR" sz="2400" dirty="0">
                        <a:latin typeface="Arial Rounded MT Bold" panose="020F0704030504030204" pitchFamily="34" charset="0"/>
                      </a:endParaRPr>
                    </a:p>
                  </a:txBody>
                  <a:tcPr anchor="ctr">
                    <a:solidFill>
                      <a:schemeClr val="bg1"/>
                    </a:solidFill>
                  </a:tcPr>
                </a:tc>
                <a:extLst>
                  <a:ext uri="{0D108BD9-81ED-4DB2-BD59-A6C34878D82A}">
                    <a16:rowId xmlns="" xmlns:a16="http://schemas.microsoft.com/office/drawing/2014/main" val="384973653"/>
                  </a:ext>
                </a:extLst>
              </a:tr>
              <a:tr h="654152">
                <a:tc>
                  <a:txBody>
                    <a:bodyPr/>
                    <a:lstStyle/>
                    <a:p>
                      <a:pPr marL="0" indent="0" algn="ctr">
                        <a:buFont typeface="+mj-lt"/>
                        <a:buNone/>
                      </a:pPr>
                      <a:r>
                        <a:rPr lang="tr-TR" sz="2400" kern="1200"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mn-ea"/>
                          <a:cs typeface="+mn-cs"/>
                        </a:rPr>
                        <a:t>2. Oturum</a:t>
                      </a:r>
                      <a:endParaRPr lang="tr-TR" sz="2400" kern="1200" dirty="0">
                        <a:solidFill>
                          <a:schemeClr val="tx1"/>
                        </a:solidFill>
                        <a:effectLst>
                          <a:outerShdw blurRad="38100" dist="38100" dir="2700000" algn="tl">
                            <a:srgbClr val="000000">
                              <a:alpha val="43137"/>
                            </a:srgbClr>
                          </a:outerShdw>
                        </a:effectLst>
                        <a:latin typeface="Arial Rounded MT Bold" panose="020F0704030504030204" pitchFamily="34" charset="0"/>
                        <a:ea typeface="+mn-ea"/>
                        <a:cs typeface="+mn-cs"/>
                      </a:endParaRPr>
                    </a:p>
                  </a:txBody>
                  <a:tcPr anchor="ctr">
                    <a:solidFill>
                      <a:schemeClr val="bg1"/>
                    </a:solidFill>
                  </a:tcPr>
                </a:tc>
                <a:tc>
                  <a:txBody>
                    <a:bodyPr/>
                    <a:lstStyle/>
                    <a:p>
                      <a:pPr algn="ctr"/>
                      <a:r>
                        <a:rPr lang="tr-TR" sz="2400" dirty="0" smtClean="0">
                          <a:latin typeface="Arial Rounded MT Bold" panose="020F0704030504030204" pitchFamily="34" charset="0"/>
                        </a:rPr>
                        <a:t>25 Temmuz 2020 (Cumartesi)</a:t>
                      </a:r>
                    </a:p>
                  </a:txBody>
                  <a:tcPr anchor="ctr">
                    <a:solidFill>
                      <a:schemeClr val="bg1"/>
                    </a:solidFill>
                  </a:tcPr>
                </a:tc>
                <a:tc>
                  <a:txBody>
                    <a:bodyPr/>
                    <a:lstStyle/>
                    <a:p>
                      <a:pPr algn="ctr"/>
                      <a:r>
                        <a:rPr lang="tr-TR" sz="2400" dirty="0" smtClean="0">
                          <a:latin typeface="Arial Rounded MT Bold" panose="020F0704030504030204" pitchFamily="34" charset="0"/>
                        </a:rPr>
                        <a:t>14.00</a:t>
                      </a:r>
                      <a:endParaRPr lang="tr-TR" sz="2400" dirty="0">
                        <a:latin typeface="Arial Rounded MT Bold" panose="020F0704030504030204" pitchFamily="34" charset="0"/>
                      </a:endParaRPr>
                    </a:p>
                  </a:txBody>
                  <a:tcPr anchor="ctr">
                    <a:solidFill>
                      <a:schemeClr val="bg1"/>
                    </a:solidFill>
                  </a:tcPr>
                </a:tc>
                <a:tc>
                  <a:txBody>
                    <a:bodyPr/>
                    <a:lstStyle/>
                    <a:p>
                      <a:pPr algn="ctr"/>
                      <a:r>
                        <a:rPr lang="tr-TR" sz="2400" dirty="0" smtClean="0">
                          <a:latin typeface="Arial Rounded MT Bold" panose="020F0704030504030204" pitchFamily="34" charset="0"/>
                        </a:rPr>
                        <a:t>150 Dakika</a:t>
                      </a:r>
                      <a:endParaRPr lang="tr-TR" sz="2400" dirty="0">
                        <a:latin typeface="Arial Rounded MT Bold" panose="020F0704030504030204" pitchFamily="34" charset="0"/>
                      </a:endParaRPr>
                    </a:p>
                  </a:txBody>
                  <a:tcPr anchor="ctr">
                    <a:solidFill>
                      <a:schemeClr val="bg1"/>
                    </a:solidFill>
                  </a:tcPr>
                </a:tc>
                <a:extLst>
                  <a:ext uri="{0D108BD9-81ED-4DB2-BD59-A6C34878D82A}">
                    <a16:rowId xmlns="" xmlns:a16="http://schemas.microsoft.com/office/drawing/2014/main" val="622431595"/>
                  </a:ext>
                </a:extLst>
              </a:tr>
            </a:tbl>
          </a:graphicData>
        </a:graphic>
      </p:graphicFrame>
    </p:spTree>
    <p:extLst>
      <p:ext uri="{BB962C8B-B14F-4D97-AF65-F5344CB8AC3E}">
        <p14:creationId xmlns:p14="http://schemas.microsoft.com/office/powerpoint/2010/main" val="2671717811"/>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2293705"/>
          </a:xfrm>
          <a:prstGeom prst="rect">
            <a:avLst/>
          </a:prstGeom>
          <a:noFill/>
        </p:spPr>
        <p:txBody>
          <a:bodyPr wrap="square" rtlCol="0">
            <a:spAutoFit/>
          </a:bodyPr>
          <a:lstStyle/>
          <a:p>
            <a:pPr algn="just">
              <a:lnSpc>
                <a:spcPct val="114000"/>
              </a:lnSpc>
            </a:pPr>
            <a:r>
              <a:rPr lang="tr-TR" sz="3200" dirty="0">
                <a:ln w="0"/>
                <a:latin typeface="Times New Roman" panose="02020603050405020304" pitchFamily="18" charset="0"/>
                <a:cs typeface="Times New Roman" panose="02020603050405020304" pitchFamily="18" charset="0"/>
              </a:rPr>
              <a:t>Yedek poşetin açılması halinde;</a:t>
            </a:r>
          </a:p>
          <a:p>
            <a:pPr marL="1620838" indent="-457200" algn="just">
              <a:lnSpc>
                <a:spcPct val="114000"/>
              </a:lnSpc>
              <a:buFont typeface="Arial" panose="020B0604020202020204" pitchFamily="34" charset="0"/>
              <a:buChar char="•"/>
            </a:pPr>
            <a:r>
              <a:rPr lang="tr-TR" sz="3200" dirty="0">
                <a:ln w="0"/>
                <a:latin typeface="Times New Roman" panose="02020603050405020304" pitchFamily="18" charset="0"/>
                <a:cs typeface="Times New Roman" panose="02020603050405020304" pitchFamily="18" charset="0"/>
              </a:rPr>
              <a:t>Açık lise evraklarının açık lise poşetine,</a:t>
            </a:r>
          </a:p>
          <a:p>
            <a:pPr marL="1620838" indent="-457200" algn="just">
              <a:lnSpc>
                <a:spcPct val="114000"/>
              </a:lnSpc>
              <a:buFont typeface="Arial" panose="020B0604020202020204" pitchFamily="34" charset="0"/>
              <a:buChar char="•"/>
            </a:pPr>
            <a:r>
              <a:rPr lang="tr-TR" sz="3200" dirty="0">
                <a:ln w="0"/>
                <a:latin typeface="Times New Roman" panose="02020603050405020304" pitchFamily="18" charset="0"/>
                <a:cs typeface="Times New Roman" panose="02020603050405020304" pitchFamily="18" charset="0"/>
              </a:rPr>
              <a:t>Açık ortaokul evraklarının açık ortaokul poşetine </a:t>
            </a:r>
          </a:p>
          <a:p>
            <a:pPr algn="just">
              <a:lnSpc>
                <a:spcPct val="114000"/>
              </a:lnSpc>
            </a:pPr>
            <a:r>
              <a:rPr lang="tr-TR" sz="3200" dirty="0">
                <a:ln w="0"/>
                <a:latin typeface="Times New Roman" panose="02020603050405020304" pitchFamily="18" charset="0"/>
                <a:cs typeface="Times New Roman" panose="02020603050405020304" pitchFamily="18" charset="0"/>
              </a:rPr>
              <a:t>konulması gerekmektedir.</a:t>
            </a:r>
          </a:p>
        </p:txBody>
      </p:sp>
    </p:spTree>
    <p:extLst>
      <p:ext uri="{BB962C8B-B14F-4D97-AF65-F5344CB8AC3E}">
        <p14:creationId xmlns:p14="http://schemas.microsoft.com/office/powerpoint/2010/main" val="21840320"/>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4583306"/>
          </a:xfrm>
          <a:prstGeom prst="rect">
            <a:avLst/>
          </a:prstGeom>
          <a:noFill/>
        </p:spPr>
        <p:txBody>
          <a:bodyPr wrap="square" rtlCol="0">
            <a:spAutoFit/>
          </a:bodyPr>
          <a:lstStyle/>
          <a:p>
            <a:pPr marL="457200" indent="-457200" algn="just">
              <a:lnSpc>
                <a:spcPct val="114000"/>
              </a:lnSpc>
              <a:buFont typeface="Wingdings" panose="05000000000000000000" pitchFamily="2" charset="2"/>
              <a:buChar char="§"/>
            </a:pPr>
            <a:r>
              <a:rPr lang="tr-TR" sz="3200" dirty="0">
                <a:ln w="0"/>
                <a:latin typeface="Times New Roman" panose="02020603050405020304" pitchFamily="18" charset="0"/>
                <a:cs typeface="Times New Roman" panose="02020603050405020304" pitchFamily="18" charset="0"/>
              </a:rPr>
              <a:t>Açık Öğretim Lisesi, Açık Öğretim İmam Hatip Lisesi, Mesleki Açık Öğretim Lisesi öğrencileri </a:t>
            </a:r>
            <a:r>
              <a:rPr lang="tr-TR" sz="3200" dirty="0" smtClean="0">
                <a:ln w="0"/>
                <a:latin typeface="Times New Roman" panose="02020603050405020304" pitchFamily="18" charset="0"/>
                <a:cs typeface="Times New Roman" panose="02020603050405020304" pitchFamily="18" charset="0"/>
              </a:rPr>
              <a:t>aynı salonlara,</a:t>
            </a:r>
          </a:p>
          <a:p>
            <a:pPr marL="457200" indent="-457200" algn="just">
              <a:lnSpc>
                <a:spcPct val="114000"/>
              </a:lnSpc>
              <a:buFont typeface="Wingdings" panose="05000000000000000000" pitchFamily="2" charset="2"/>
              <a:buChar char="§"/>
            </a:pPr>
            <a:r>
              <a:rPr lang="tr-TR" sz="3200" dirty="0" smtClean="0">
                <a:ln w="0"/>
                <a:latin typeface="Times New Roman" panose="02020603050405020304" pitchFamily="18" charset="0"/>
                <a:cs typeface="Times New Roman" panose="02020603050405020304" pitchFamily="18" charset="0"/>
              </a:rPr>
              <a:t>Açık </a:t>
            </a:r>
            <a:r>
              <a:rPr lang="tr-TR" sz="3200" dirty="0">
                <a:ln w="0"/>
                <a:latin typeface="Times New Roman" panose="02020603050405020304" pitchFamily="18" charset="0"/>
                <a:cs typeface="Times New Roman" panose="02020603050405020304" pitchFamily="18" charset="0"/>
              </a:rPr>
              <a:t>Öğretim Ortaokulu öğrencileri farklı salonlara </a:t>
            </a:r>
            <a:r>
              <a:rPr lang="tr-TR" sz="3200" dirty="0" smtClean="0">
                <a:ln w="0"/>
                <a:latin typeface="Times New Roman" panose="02020603050405020304" pitchFamily="18" charset="0"/>
                <a:cs typeface="Times New Roman" panose="02020603050405020304" pitchFamily="18" charset="0"/>
              </a:rPr>
              <a:t>yerleştirilmiştir.</a:t>
            </a:r>
          </a:p>
          <a:p>
            <a:pPr algn="just">
              <a:lnSpc>
                <a:spcPct val="114000"/>
              </a:lnSpc>
            </a:pPr>
            <a:r>
              <a:rPr lang="tr-TR" sz="3200" dirty="0" smtClean="0">
                <a:ln w="0"/>
                <a:latin typeface="Times New Roman" panose="02020603050405020304" pitchFamily="18" charset="0"/>
                <a:cs typeface="Times New Roman" panose="02020603050405020304" pitchFamily="18" charset="0"/>
              </a:rPr>
              <a:t>    Sınavlarda</a:t>
            </a:r>
            <a:r>
              <a:rPr lang="tr-TR" sz="3200" dirty="0">
                <a:ln w="0"/>
                <a:latin typeface="Times New Roman" panose="02020603050405020304" pitchFamily="18" charset="0"/>
                <a:cs typeface="Times New Roman" panose="02020603050405020304" pitchFamily="18" charset="0"/>
              </a:rPr>
              <a:t>, yedek sınav evrakı </a:t>
            </a:r>
            <a:r>
              <a:rPr lang="tr-TR" sz="3200" dirty="0" smtClean="0">
                <a:ln w="0"/>
                <a:latin typeface="Times New Roman" panose="02020603050405020304" pitchFamily="18" charset="0"/>
                <a:cs typeface="Times New Roman" panose="02020603050405020304" pitchFamily="18" charset="0"/>
              </a:rPr>
              <a:t>ile sınava </a:t>
            </a:r>
            <a:r>
              <a:rPr lang="tr-TR" sz="3200" dirty="0">
                <a:ln w="0"/>
                <a:latin typeface="Times New Roman" panose="02020603050405020304" pitchFamily="18" charset="0"/>
                <a:cs typeface="Times New Roman" panose="02020603050405020304" pitchFamily="18" charset="0"/>
              </a:rPr>
              <a:t>alınacak öğrencilerin hangi Açık Öğretim Okulunun öğrencisi olduğu kontrol </a:t>
            </a:r>
            <a:r>
              <a:rPr lang="tr-TR" sz="3200" dirty="0" smtClean="0">
                <a:ln w="0"/>
                <a:latin typeface="Times New Roman" panose="02020603050405020304" pitchFamily="18" charset="0"/>
                <a:cs typeface="Times New Roman" panose="02020603050405020304" pitchFamily="18" charset="0"/>
              </a:rPr>
              <a:t>edilerek aşağıda </a:t>
            </a:r>
            <a:r>
              <a:rPr lang="tr-TR" sz="3200" dirty="0">
                <a:ln w="0"/>
                <a:latin typeface="Times New Roman" panose="02020603050405020304" pitchFamily="18" charset="0"/>
                <a:cs typeface="Times New Roman" panose="02020603050405020304" pitchFamily="18" charset="0"/>
              </a:rPr>
              <a:t>yer alan örnek salon etiketine dikkat edilerek yedek sınav güvenlik poşeti kullanılmalıdır</a:t>
            </a:r>
            <a:r>
              <a:rPr lang="tr-TR" sz="3200" dirty="0" smtClean="0">
                <a:ln w="0"/>
                <a:latin typeface="Times New Roman" panose="02020603050405020304" pitchFamily="18" charset="0"/>
                <a:cs typeface="Times New Roman" panose="02020603050405020304" pitchFamily="18" charset="0"/>
              </a:rPr>
              <a:t>.</a:t>
            </a:r>
            <a:endParaRPr lang="tr-TR" sz="3200" dirty="0">
              <a:ln w="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1381271"/>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2" name="Metin kutusu 1"/>
          <p:cNvSpPr txBox="1"/>
          <p:nvPr/>
        </p:nvSpPr>
        <p:spPr>
          <a:xfrm>
            <a:off x="1033153" y="1297917"/>
            <a:ext cx="10236530" cy="3970318"/>
          </a:xfrm>
          <a:prstGeom prst="rect">
            <a:avLst/>
          </a:prstGeom>
          <a:noFill/>
        </p:spPr>
        <p:txBody>
          <a:bodyPr wrap="square" rtlCol="0">
            <a:spAutoFit/>
          </a:bodyPr>
          <a:lstStyle/>
          <a:p>
            <a:pPr algn="just"/>
            <a:r>
              <a:rPr lang="tr-TR" sz="3600" dirty="0">
                <a:latin typeface="Times New Roman" panose="02020603050405020304" pitchFamily="18" charset="0"/>
                <a:cs typeface="Times New Roman" panose="02020603050405020304" pitchFamily="18" charset="0"/>
              </a:rPr>
              <a:t> </a:t>
            </a:r>
            <a:r>
              <a:rPr lang="tr-TR" sz="3600" dirty="0" smtClean="0">
                <a:latin typeface="Times New Roman" panose="02020603050405020304" pitchFamily="18" charset="0"/>
                <a:cs typeface="Times New Roman" panose="02020603050405020304" pitchFamily="18" charset="0"/>
              </a:rPr>
              <a:t>    Tüm </a:t>
            </a:r>
            <a:r>
              <a:rPr lang="tr-TR" sz="3600" dirty="0">
                <a:latin typeface="Times New Roman" panose="02020603050405020304" pitchFamily="18" charset="0"/>
                <a:cs typeface="Times New Roman" panose="02020603050405020304" pitchFamily="18" charset="0"/>
              </a:rPr>
              <a:t>il/ilçelere, içerisinde Açık Öğretim Lisesi Sınavları için </a:t>
            </a:r>
            <a:r>
              <a:rPr lang="tr-TR" sz="3600" dirty="0">
                <a:solidFill>
                  <a:srgbClr val="FF0000"/>
                </a:solidFill>
                <a:latin typeface="Times New Roman" panose="02020603050405020304" pitchFamily="18" charset="0"/>
                <a:cs typeface="Times New Roman" panose="02020603050405020304" pitchFamily="18" charset="0"/>
              </a:rPr>
              <a:t>20 adet </a:t>
            </a:r>
            <a:r>
              <a:rPr lang="tr-TR" sz="3600" dirty="0">
                <a:latin typeface="Times New Roman" panose="02020603050405020304" pitchFamily="18" charset="0"/>
                <a:cs typeface="Times New Roman" panose="02020603050405020304" pitchFamily="18" charset="0"/>
              </a:rPr>
              <a:t>ve Açık Öğretim </a:t>
            </a:r>
            <a:r>
              <a:rPr lang="tr-TR" sz="3600" dirty="0" smtClean="0">
                <a:latin typeface="Times New Roman" panose="02020603050405020304" pitchFamily="18" charset="0"/>
                <a:cs typeface="Times New Roman" panose="02020603050405020304" pitchFamily="18" charset="0"/>
              </a:rPr>
              <a:t>Ortaokulu Sınavı </a:t>
            </a:r>
            <a:r>
              <a:rPr lang="tr-TR" sz="3600" dirty="0">
                <a:latin typeface="Times New Roman" panose="02020603050405020304" pitchFamily="18" charset="0"/>
                <a:cs typeface="Times New Roman" panose="02020603050405020304" pitchFamily="18" charset="0"/>
              </a:rPr>
              <a:t>için </a:t>
            </a:r>
            <a:r>
              <a:rPr lang="tr-TR" sz="3600" dirty="0">
                <a:solidFill>
                  <a:srgbClr val="FF0000"/>
                </a:solidFill>
                <a:latin typeface="Times New Roman" panose="02020603050405020304" pitchFamily="18" charset="0"/>
                <a:cs typeface="Times New Roman" panose="02020603050405020304" pitchFamily="18" charset="0"/>
              </a:rPr>
              <a:t>10 adet </a:t>
            </a:r>
            <a:r>
              <a:rPr lang="tr-TR" sz="3600" dirty="0">
                <a:latin typeface="Times New Roman" panose="02020603050405020304" pitchFamily="18" charset="0"/>
                <a:cs typeface="Times New Roman" panose="02020603050405020304" pitchFamily="18" charset="0"/>
              </a:rPr>
              <a:t>yedek sınav evrakı bulunan il/ilçe yedek kutusu gönderilecektir. </a:t>
            </a:r>
          </a:p>
          <a:p>
            <a:pPr indent="534988" algn="just">
              <a:spcAft>
                <a:spcPts val="600"/>
              </a:spcAft>
            </a:pPr>
            <a:r>
              <a:rPr lang="tr-TR" sz="3600" dirty="0" smtClean="0">
                <a:latin typeface="Times New Roman" panose="02020603050405020304" pitchFamily="18" charset="0"/>
                <a:cs typeface="Times New Roman" panose="02020603050405020304" pitchFamily="18" charset="0"/>
              </a:rPr>
              <a:t>Bu </a:t>
            </a:r>
            <a:r>
              <a:rPr lang="tr-TR" sz="3600" dirty="0">
                <a:latin typeface="Times New Roman" panose="02020603050405020304" pitchFamily="18" charset="0"/>
                <a:cs typeface="Times New Roman" panose="02020603050405020304" pitchFamily="18" charset="0"/>
              </a:rPr>
              <a:t>il/ilçe Yedek Kutuları tedbir amaçlı gönderilecek olup </a:t>
            </a:r>
            <a:r>
              <a:rPr lang="tr-TR" sz="3600" b="1" i="1" dirty="0" smtClean="0">
                <a:solidFill>
                  <a:srgbClr val="FF0000"/>
                </a:solidFill>
                <a:latin typeface="Times New Roman" panose="02020603050405020304" pitchFamily="18" charset="0"/>
                <a:cs typeface="Times New Roman" panose="02020603050405020304" pitchFamily="18" charset="0"/>
              </a:rPr>
              <a:t>zorunluluk olmadıkça açılmayacaktır.</a:t>
            </a:r>
            <a:r>
              <a:rPr lang="tr-TR" sz="3600" dirty="0" smtClean="0">
                <a:latin typeface="Times New Roman" panose="02020603050405020304" pitchFamily="18" charset="0"/>
                <a:cs typeface="Times New Roman" panose="02020603050405020304" pitchFamily="18" charset="0"/>
              </a:rPr>
              <a:t> </a:t>
            </a:r>
          </a:p>
        </p:txBody>
      </p:sp>
      <p:sp>
        <p:nvSpPr>
          <p:cNvPr id="6" name="Yuvarlatılmış Dikdörtgen 5"/>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1512887769"/>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626247" y="1408566"/>
            <a:ext cx="9643436" cy="1776448"/>
          </a:xfrm>
          <a:prstGeom prst="rect">
            <a:avLst/>
          </a:prstGeom>
          <a:noFill/>
        </p:spPr>
        <p:txBody>
          <a:bodyPr wrap="square" rtlCol="0">
            <a:spAutoFit/>
          </a:bodyPr>
          <a:lstStyle/>
          <a:p>
            <a:pPr algn="just">
              <a:lnSpc>
                <a:spcPct val="114000"/>
              </a:lnSpc>
            </a:pPr>
            <a:r>
              <a:rPr lang="tr-TR" sz="32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Sınav esnasında </a:t>
            </a:r>
            <a:r>
              <a:rPr lang="tr-TR" sz="3200"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gerekmedikçe</a:t>
            </a:r>
            <a:r>
              <a:rPr lang="tr-TR" sz="32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yedek sınav evrakı </a:t>
            </a:r>
            <a:r>
              <a:rPr lang="tr-TR" sz="3200"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kesinlikle açılmaz </a:t>
            </a:r>
            <a:r>
              <a:rPr lang="tr-TR" sz="32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 bina sınav komisyonunun bulunduğu yerde muhafaza edilir.</a:t>
            </a:r>
          </a:p>
        </p:txBody>
      </p:sp>
      <p:sp>
        <p:nvSpPr>
          <p:cNvPr id="6" name="Metin kutusu 5"/>
          <p:cNvSpPr txBox="1"/>
          <p:nvPr/>
        </p:nvSpPr>
        <p:spPr>
          <a:xfrm>
            <a:off x="1626247" y="3687260"/>
            <a:ext cx="9643436" cy="1776448"/>
          </a:xfrm>
          <a:prstGeom prst="rect">
            <a:avLst/>
          </a:prstGeom>
          <a:noFill/>
        </p:spPr>
        <p:txBody>
          <a:bodyPr wrap="square" rtlCol="0">
            <a:spAutoFit/>
          </a:bodyPr>
          <a:lstStyle/>
          <a:p>
            <a:pPr algn="just">
              <a:lnSpc>
                <a:spcPct val="114000"/>
              </a:lnSpc>
            </a:pPr>
            <a:r>
              <a:rPr lang="tr-TR" sz="32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3200" dirty="0"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Gerekmediği halde açılan yedek sandık/poşet nedeniyle ilgili komisyona Bakanlığımızca 1 (bir) yıl süreyle sınavlardan yasaklanma cezası verilmektedir.</a:t>
            </a:r>
            <a:endParaRPr lang="tr-TR" sz="3200"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22119" y="3845217"/>
            <a:ext cx="304128" cy="13129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840073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35" presetClass="emph" presetSubtype="0" repeatCount="indefinite" fill="hold" nodeType="afterEffect">
                                  <p:stCondLst>
                                    <p:cond delay="0"/>
                                  </p:stCondLst>
                                  <p:childTnLst>
                                    <p:anim calcmode="discrete" valueType="str">
                                      <p:cBhvr>
                                        <p:cTn id="12" dur="3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2293705"/>
          </a:xfrm>
          <a:prstGeom prst="rect">
            <a:avLst/>
          </a:prstGeom>
          <a:noFill/>
        </p:spPr>
        <p:txBody>
          <a:bodyPr wrap="square" rtlCol="0">
            <a:spAutoFit/>
          </a:bodyPr>
          <a:lstStyle/>
          <a:p>
            <a:pPr algn="just">
              <a:lnSpc>
                <a:spcPct val="114000"/>
              </a:lnSpc>
            </a:pPr>
            <a:r>
              <a:rPr lang="tr-TR" sz="3200" dirty="0">
                <a:ln w="0"/>
                <a:latin typeface="Times New Roman" panose="02020603050405020304" pitchFamily="18" charset="0"/>
                <a:cs typeface="Times New Roman" panose="02020603050405020304" pitchFamily="18" charset="0"/>
              </a:rPr>
              <a:t>	ÖDSGM tarafından uygun görülen öğrencilere </a:t>
            </a:r>
            <a:r>
              <a:rPr lang="tr-TR" sz="3200" dirty="0">
                <a:ln w="0"/>
                <a:solidFill>
                  <a:srgbClr val="FF0000"/>
                </a:solidFill>
                <a:latin typeface="Times New Roman" panose="02020603050405020304" pitchFamily="18" charset="0"/>
                <a:cs typeface="Times New Roman" panose="02020603050405020304" pitchFamily="18" charset="0"/>
              </a:rPr>
              <a:t>«</a:t>
            </a:r>
            <a:r>
              <a:rPr lang="tr-TR" sz="3200" i="1" dirty="0">
                <a:ln w="0"/>
                <a:solidFill>
                  <a:srgbClr val="FF0000"/>
                </a:solidFill>
                <a:latin typeface="Times New Roman" panose="02020603050405020304" pitchFamily="18" charset="0"/>
                <a:cs typeface="Times New Roman" panose="02020603050405020304" pitchFamily="18" charset="0"/>
              </a:rPr>
              <a:t>Yedek Salonda Sınava Giriş Belgesi</a:t>
            </a:r>
            <a:r>
              <a:rPr lang="tr-TR" sz="3200" dirty="0">
                <a:ln w="0"/>
                <a:solidFill>
                  <a:srgbClr val="FF0000"/>
                </a:solidFill>
                <a:latin typeface="Times New Roman" panose="02020603050405020304" pitchFamily="18" charset="0"/>
                <a:cs typeface="Times New Roman" panose="02020603050405020304" pitchFamily="18" charset="0"/>
              </a:rPr>
              <a:t>»</a:t>
            </a:r>
            <a:r>
              <a:rPr lang="tr-TR" sz="3200" dirty="0">
                <a:ln w="0"/>
                <a:latin typeface="Times New Roman" panose="02020603050405020304" pitchFamily="18" charset="0"/>
                <a:cs typeface="Times New Roman" panose="02020603050405020304" pitchFamily="18" charset="0"/>
              </a:rPr>
              <a:t> verilecek olup, bu öğrencilerin dışında hiçbir öğrenci yedek sınav salonunda sınava </a:t>
            </a:r>
            <a:r>
              <a:rPr lang="tr-TR" sz="3200" b="1" u="sng" dirty="0">
                <a:ln w="0"/>
                <a:solidFill>
                  <a:srgbClr val="FF0000"/>
                </a:solidFill>
                <a:latin typeface="Times New Roman" panose="02020603050405020304" pitchFamily="18" charset="0"/>
                <a:cs typeface="Times New Roman" panose="02020603050405020304" pitchFamily="18" charset="0"/>
              </a:rPr>
              <a:t>alınmayacaktır</a:t>
            </a:r>
            <a:r>
              <a:rPr lang="tr-TR" sz="3200" dirty="0">
                <a:ln w="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8580324"/>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4021935"/>
          </a:xfrm>
          <a:prstGeom prst="rect">
            <a:avLst/>
          </a:prstGeom>
          <a:noFill/>
        </p:spPr>
        <p:txBody>
          <a:bodyPr wrap="square" rtlCol="0">
            <a:spAutoFit/>
          </a:bodyPr>
          <a:lstStyle/>
          <a:p>
            <a:pPr algn="just">
              <a:lnSpc>
                <a:spcPct val="114000"/>
              </a:lnSpc>
            </a:pPr>
            <a:r>
              <a:rPr lang="tr-TR" sz="3200" dirty="0">
                <a:ln w="0"/>
                <a:latin typeface="Times New Roman" panose="02020603050405020304" pitchFamily="18" charset="0"/>
                <a:cs typeface="Times New Roman" panose="02020603050405020304" pitchFamily="18" charset="0"/>
              </a:rPr>
              <a:t>	Hayat Boyu Öğrenme Genel Müdürlüğü tarafından «Ders Değişikliği» mazereti ile MEBBİS Modülüne işlenenler</a:t>
            </a:r>
            <a:r>
              <a:rPr lang="tr-TR" sz="3200" dirty="0" smtClean="0">
                <a:ln w="0"/>
                <a:latin typeface="Times New Roman" panose="02020603050405020304" pitchFamily="18" charset="0"/>
                <a:cs typeface="Times New Roman" panose="02020603050405020304" pitchFamily="18" charset="0"/>
              </a:rPr>
              <a:t>,</a:t>
            </a:r>
          </a:p>
          <a:p>
            <a:pPr algn="just">
              <a:lnSpc>
                <a:spcPct val="114000"/>
              </a:lnSpc>
            </a:pPr>
            <a:endParaRPr lang="tr-TR" sz="3200" dirty="0">
              <a:ln w="0"/>
              <a:latin typeface="Times New Roman" panose="02020603050405020304" pitchFamily="18" charset="0"/>
              <a:cs typeface="Times New Roman" panose="02020603050405020304" pitchFamily="18" charset="0"/>
            </a:endParaRPr>
          </a:p>
          <a:p>
            <a:pPr algn="just">
              <a:lnSpc>
                <a:spcPct val="114000"/>
              </a:lnSpc>
            </a:pPr>
            <a:r>
              <a:rPr lang="tr-TR" sz="3200" dirty="0">
                <a:ln w="0"/>
                <a:latin typeface="Times New Roman" panose="02020603050405020304" pitchFamily="18" charset="0"/>
                <a:cs typeface="Times New Roman" panose="02020603050405020304" pitchFamily="18" charset="0"/>
              </a:rPr>
              <a:t>	Bölge Sınav Yürütme Komisyonunca mazeretleri uygun görülenler,</a:t>
            </a:r>
          </a:p>
          <a:p>
            <a:pPr algn="r">
              <a:lnSpc>
                <a:spcPct val="114000"/>
              </a:lnSpc>
            </a:pPr>
            <a:r>
              <a:rPr lang="tr-TR" sz="3200" dirty="0" smtClean="0">
                <a:ln w="0"/>
                <a:solidFill>
                  <a:srgbClr val="FF0000"/>
                </a:solidFill>
                <a:latin typeface="Times New Roman" panose="02020603050405020304" pitchFamily="18" charset="0"/>
                <a:cs typeface="Times New Roman" panose="02020603050405020304" pitchFamily="18" charset="0"/>
              </a:rPr>
              <a:t>Yedek </a:t>
            </a:r>
            <a:r>
              <a:rPr lang="tr-TR" sz="3200" dirty="0">
                <a:ln w="0"/>
                <a:solidFill>
                  <a:srgbClr val="FF0000"/>
                </a:solidFill>
                <a:latin typeface="Times New Roman" panose="02020603050405020304" pitchFamily="18" charset="0"/>
                <a:cs typeface="Times New Roman" panose="02020603050405020304" pitchFamily="18" charset="0"/>
              </a:rPr>
              <a:t>salonda sınava alınacaklardır</a:t>
            </a:r>
            <a:r>
              <a:rPr lang="tr-TR" sz="3200" dirty="0" smtClean="0">
                <a:ln w="0"/>
                <a:solidFill>
                  <a:srgbClr val="FF0000"/>
                </a:solidFill>
                <a:latin typeface="Times New Roman" panose="02020603050405020304" pitchFamily="18" charset="0"/>
                <a:cs typeface="Times New Roman" panose="02020603050405020304" pitchFamily="18" charset="0"/>
              </a:rPr>
              <a:t>.</a:t>
            </a:r>
            <a:endParaRPr lang="tr-TR" sz="3200" dirty="0">
              <a:ln w="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827379"/>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4609403"/>
          </a:xfrm>
          <a:prstGeom prst="rect">
            <a:avLst/>
          </a:prstGeom>
          <a:noFill/>
        </p:spPr>
        <p:txBody>
          <a:bodyPr wrap="square" rtlCol="0">
            <a:spAutoFit/>
          </a:bodyPr>
          <a:lstStyle/>
          <a:p>
            <a:pPr algn="just">
              <a:lnSpc>
                <a:spcPct val="114000"/>
              </a:lnSpc>
            </a:pPr>
            <a:r>
              <a:rPr lang="tr-TR" sz="3200" dirty="0" smtClean="0">
                <a:ln w="0"/>
                <a:latin typeface="Times New Roman" panose="02020603050405020304" pitchFamily="18" charset="0"/>
                <a:cs typeface="Times New Roman" panose="02020603050405020304" pitchFamily="18" charset="0"/>
              </a:rPr>
              <a:t>Yedek </a:t>
            </a:r>
            <a:r>
              <a:rPr lang="tr-TR" sz="3200" dirty="0">
                <a:ln w="0"/>
                <a:latin typeface="Times New Roman" panose="02020603050405020304" pitchFamily="18" charset="0"/>
                <a:cs typeface="Times New Roman" panose="02020603050405020304" pitchFamily="18" charset="0"/>
              </a:rPr>
              <a:t>salonda sınava </a:t>
            </a:r>
            <a:r>
              <a:rPr lang="tr-TR" sz="3200" dirty="0" smtClean="0">
                <a:ln w="0"/>
                <a:latin typeface="Times New Roman" panose="02020603050405020304" pitchFamily="18" charset="0"/>
                <a:cs typeface="Times New Roman" panose="02020603050405020304" pitchFamily="18" charset="0"/>
              </a:rPr>
              <a:t>alınması;</a:t>
            </a:r>
          </a:p>
          <a:p>
            <a:pPr marL="457200" indent="-457200" algn="just">
              <a:lnSpc>
                <a:spcPct val="114000"/>
              </a:lnSpc>
              <a:buFont typeface="Arial" panose="020B0604020202020204" pitchFamily="34" charset="0"/>
              <a:buChar char="•"/>
            </a:pPr>
            <a:r>
              <a:rPr lang="tr-TR" sz="3200" u="sng" dirty="0" smtClean="0">
                <a:ln w="0"/>
                <a:solidFill>
                  <a:srgbClr val="FF0000"/>
                </a:solidFill>
                <a:latin typeface="Times New Roman" panose="02020603050405020304" pitchFamily="18" charset="0"/>
                <a:cs typeface="Times New Roman" panose="02020603050405020304" pitchFamily="18" charset="0"/>
              </a:rPr>
              <a:t>Uygun </a:t>
            </a:r>
            <a:r>
              <a:rPr lang="tr-TR" sz="3200" u="sng" dirty="0">
                <a:ln w="0"/>
                <a:solidFill>
                  <a:srgbClr val="FF0000"/>
                </a:solidFill>
                <a:latin typeface="Times New Roman" panose="02020603050405020304" pitchFamily="18" charset="0"/>
                <a:cs typeface="Times New Roman" panose="02020603050405020304" pitchFamily="18" charset="0"/>
              </a:rPr>
              <a:t>görülmeyen </a:t>
            </a:r>
            <a:r>
              <a:rPr lang="tr-TR" sz="3200" dirty="0">
                <a:ln w="0"/>
                <a:latin typeface="Times New Roman" panose="02020603050405020304" pitchFamily="18" charset="0"/>
                <a:cs typeface="Times New Roman" panose="02020603050405020304" pitchFamily="18" charset="0"/>
              </a:rPr>
              <a:t>öğrencilerin yedek başvuruları modül üzerinden </a:t>
            </a:r>
            <a:r>
              <a:rPr lang="tr-TR" sz="3200" dirty="0">
                <a:ln w="0"/>
                <a:solidFill>
                  <a:srgbClr val="FF0000"/>
                </a:solidFill>
                <a:latin typeface="Times New Roman" panose="02020603050405020304" pitchFamily="18" charset="0"/>
                <a:cs typeface="Times New Roman" panose="02020603050405020304" pitchFamily="18" charset="0"/>
              </a:rPr>
              <a:t>ÖDSGM tarafından </a:t>
            </a:r>
            <a:r>
              <a:rPr lang="tr-TR" sz="3200" u="sng" dirty="0" smtClean="0">
                <a:ln w="0"/>
                <a:solidFill>
                  <a:srgbClr val="FF0000"/>
                </a:solidFill>
                <a:latin typeface="Times New Roman" panose="02020603050405020304" pitchFamily="18" charset="0"/>
                <a:cs typeface="Times New Roman" panose="02020603050405020304" pitchFamily="18" charset="0"/>
              </a:rPr>
              <a:t>reddedilecek</a:t>
            </a:r>
            <a:r>
              <a:rPr lang="tr-TR" sz="3200" dirty="0" smtClean="0">
                <a:ln w="0"/>
                <a:latin typeface="Times New Roman" panose="02020603050405020304" pitchFamily="18" charset="0"/>
                <a:cs typeface="Times New Roman" panose="02020603050405020304" pitchFamily="18" charset="0"/>
              </a:rPr>
              <a:t>,</a:t>
            </a:r>
          </a:p>
          <a:p>
            <a:pPr marL="457200" indent="-457200" algn="just">
              <a:lnSpc>
                <a:spcPct val="114000"/>
              </a:lnSpc>
              <a:buFont typeface="Arial" panose="020B0604020202020204" pitchFamily="34" charset="0"/>
              <a:buChar char="•"/>
            </a:pPr>
            <a:r>
              <a:rPr lang="tr-TR" sz="3200" dirty="0" smtClean="0">
                <a:ln w="0"/>
                <a:latin typeface="Times New Roman" panose="02020603050405020304" pitchFamily="18" charset="0"/>
                <a:cs typeface="Times New Roman" panose="02020603050405020304" pitchFamily="18" charset="0"/>
              </a:rPr>
              <a:t>Uygun </a:t>
            </a:r>
            <a:r>
              <a:rPr lang="tr-TR" sz="3200" dirty="0">
                <a:ln w="0"/>
                <a:latin typeface="Times New Roman" panose="02020603050405020304" pitchFamily="18" charset="0"/>
                <a:cs typeface="Times New Roman" panose="02020603050405020304" pitchFamily="18" charset="0"/>
              </a:rPr>
              <a:t>görülen öğrenciler için oluşturulan liste bölge sınav yürütme komisyonu tarafından</a:t>
            </a:r>
            <a:r>
              <a:rPr lang="tr-TR" sz="3200" dirty="0">
                <a:ln w="0"/>
                <a:solidFill>
                  <a:srgbClr val="FF0000"/>
                </a:solidFill>
                <a:latin typeface="Times New Roman" panose="02020603050405020304" pitchFamily="18" charset="0"/>
                <a:cs typeface="Times New Roman" panose="02020603050405020304" pitchFamily="18" charset="0"/>
              </a:rPr>
              <a:t> </a:t>
            </a:r>
            <a:r>
              <a:rPr lang="tr-TR" sz="3200" dirty="0">
                <a:ln w="0"/>
                <a:latin typeface="Times New Roman" panose="02020603050405020304" pitchFamily="18" charset="0"/>
                <a:cs typeface="Times New Roman" panose="02020603050405020304" pitchFamily="18" charset="0"/>
              </a:rPr>
              <a:t>onaylanmış ve MEBBİS bina modülünden yedek işlemleri yapılmış aday </a:t>
            </a:r>
            <a:r>
              <a:rPr lang="tr-TR" sz="3200" dirty="0" smtClean="0">
                <a:ln w="0"/>
                <a:latin typeface="Times New Roman" panose="02020603050405020304" pitchFamily="18" charset="0"/>
                <a:cs typeface="Times New Roman" panose="02020603050405020304" pitchFamily="18" charset="0"/>
              </a:rPr>
              <a:t>bilgileri, </a:t>
            </a:r>
            <a:r>
              <a:rPr lang="tr-TR" sz="3200" dirty="0">
                <a:ln w="0"/>
                <a:latin typeface="Times New Roman" panose="02020603050405020304" pitchFamily="18" charset="0"/>
                <a:cs typeface="Times New Roman" panose="02020603050405020304" pitchFamily="18" charset="0"/>
              </a:rPr>
              <a:t>sınav saatinden </a:t>
            </a:r>
            <a:r>
              <a:rPr lang="tr-TR" sz="3200" dirty="0" smtClean="0">
                <a:ln w="0"/>
                <a:solidFill>
                  <a:srgbClr val="FF0000"/>
                </a:solidFill>
                <a:latin typeface="Times New Roman" panose="02020603050405020304" pitchFamily="18" charset="0"/>
                <a:cs typeface="Times New Roman" panose="02020603050405020304" pitchFamily="18" charset="0"/>
              </a:rPr>
              <a:t>en </a:t>
            </a:r>
            <a:r>
              <a:rPr lang="tr-TR" sz="3200" dirty="0">
                <a:ln w="0"/>
                <a:solidFill>
                  <a:srgbClr val="FF0000"/>
                </a:solidFill>
                <a:latin typeface="Times New Roman" panose="02020603050405020304" pitchFamily="18" charset="0"/>
                <a:cs typeface="Times New Roman" panose="02020603050405020304" pitchFamily="18" charset="0"/>
              </a:rPr>
              <a:t>geç 1 (bir) saat önce </a:t>
            </a:r>
            <a:r>
              <a:rPr lang="tr-TR" sz="3200" dirty="0">
                <a:ln w="0"/>
                <a:latin typeface="Times New Roman" panose="02020603050405020304" pitchFamily="18" charset="0"/>
                <a:cs typeface="Times New Roman" panose="02020603050405020304" pitchFamily="18" charset="0"/>
              </a:rPr>
              <a:t>ilgili bina sınav komisyonuna bildirilecektir</a:t>
            </a:r>
            <a:r>
              <a:rPr lang="tr-TR" sz="3200" dirty="0" smtClean="0">
                <a:ln w="0"/>
                <a:latin typeface="Times New Roman" panose="02020603050405020304" pitchFamily="18" charset="0"/>
                <a:cs typeface="Times New Roman" panose="02020603050405020304" pitchFamily="18" charset="0"/>
              </a:rPr>
              <a:t>.</a:t>
            </a:r>
            <a:endParaRPr lang="tr-TR" sz="3200" dirty="0">
              <a:ln w="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870619"/>
      </p:ext>
    </p:extLst>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2568973"/>
          </a:xfrm>
          <a:prstGeom prst="rect">
            <a:avLst/>
          </a:prstGeom>
          <a:noFill/>
        </p:spPr>
        <p:txBody>
          <a:bodyPr wrap="square" rtlCol="0">
            <a:spAutoFit/>
          </a:bodyPr>
          <a:lstStyle/>
          <a:p>
            <a:pPr algn="just">
              <a:lnSpc>
                <a:spcPct val="114000"/>
              </a:lnSpc>
            </a:pPr>
            <a:r>
              <a:rPr lang="tr-TR" sz="3600" dirty="0">
                <a:ln w="0"/>
                <a:latin typeface="Times New Roman" panose="02020603050405020304" pitchFamily="18" charset="0"/>
                <a:cs typeface="Times New Roman" panose="02020603050405020304" pitchFamily="18" charset="0"/>
              </a:rPr>
              <a:t>	Bina sınav komisyonu, yedek salonda sınava alınacak öğrenci listesinin bir örneğini okulun giriş kısmına, bir örneğini de yedek salon girişine asarak ilan edecektir.</a:t>
            </a:r>
          </a:p>
        </p:txBody>
      </p:sp>
    </p:spTree>
    <p:extLst>
      <p:ext uri="{BB962C8B-B14F-4D97-AF65-F5344CB8AC3E}">
        <p14:creationId xmlns:p14="http://schemas.microsoft.com/office/powerpoint/2010/main" val="326235740"/>
      </p:ext>
    </p:extLst>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3250249"/>
          </a:xfrm>
          <a:prstGeom prst="rect">
            <a:avLst/>
          </a:prstGeom>
          <a:noFill/>
        </p:spPr>
        <p:txBody>
          <a:bodyPr wrap="square" rtlCol="0">
            <a:spAutoFit/>
          </a:bodyPr>
          <a:lstStyle/>
          <a:p>
            <a:pPr algn="just">
              <a:lnSpc>
                <a:spcPct val="114000"/>
              </a:lnSpc>
            </a:pPr>
            <a:r>
              <a:rPr lang="tr-TR" sz="3600" dirty="0">
                <a:ln w="0"/>
                <a:latin typeface="Times New Roman" panose="02020603050405020304" pitchFamily="18" charset="0"/>
                <a:cs typeface="Times New Roman" panose="02020603050405020304" pitchFamily="18" charset="0"/>
              </a:rPr>
              <a:t>	Sınavlarda, yedek sınav evrakı ile sınava alınacak öğrencilerin hangi Açık Öğretim </a:t>
            </a:r>
            <a:r>
              <a:rPr lang="tr-TR" sz="3600" dirty="0" smtClean="0">
                <a:ln w="0"/>
                <a:latin typeface="Times New Roman" panose="02020603050405020304" pitchFamily="18" charset="0"/>
                <a:cs typeface="Times New Roman" panose="02020603050405020304" pitchFamily="18" charset="0"/>
              </a:rPr>
              <a:t>Kurumunun </a:t>
            </a:r>
            <a:r>
              <a:rPr lang="tr-TR" sz="3600" i="1" dirty="0" smtClean="0">
                <a:ln w="0"/>
                <a:latin typeface="Times New Roman" panose="02020603050405020304" pitchFamily="18" charset="0"/>
                <a:cs typeface="Times New Roman" panose="02020603050405020304" pitchFamily="18" charset="0"/>
              </a:rPr>
              <a:t>(Açık Lise veya Açık Ortaokul)</a:t>
            </a:r>
            <a:r>
              <a:rPr lang="tr-TR" sz="3600" dirty="0" smtClean="0">
                <a:ln w="0"/>
                <a:latin typeface="Times New Roman" panose="02020603050405020304" pitchFamily="18" charset="0"/>
                <a:cs typeface="Times New Roman" panose="02020603050405020304" pitchFamily="18" charset="0"/>
              </a:rPr>
              <a:t> </a:t>
            </a:r>
            <a:r>
              <a:rPr lang="tr-TR" sz="3600" dirty="0">
                <a:ln w="0"/>
                <a:latin typeface="Times New Roman" panose="02020603050405020304" pitchFamily="18" charset="0"/>
                <a:cs typeface="Times New Roman" panose="02020603050405020304" pitchFamily="18" charset="0"/>
              </a:rPr>
              <a:t>öğrencisi olduğuna dikkat edilip, yedek sınav güvenlik poşeti buna göre  açılarak kullanılmalıdır.</a:t>
            </a:r>
          </a:p>
        </p:txBody>
      </p:sp>
    </p:spTree>
    <p:extLst>
      <p:ext uri="{BB962C8B-B14F-4D97-AF65-F5344CB8AC3E}">
        <p14:creationId xmlns:p14="http://schemas.microsoft.com/office/powerpoint/2010/main" val="2551003439"/>
      </p:ext>
    </p:extLst>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5095306"/>
          </a:xfrm>
          <a:prstGeom prst="rect">
            <a:avLst/>
          </a:prstGeom>
          <a:noFill/>
        </p:spPr>
        <p:txBody>
          <a:bodyPr wrap="square" rtlCol="0">
            <a:spAutoFit/>
          </a:bodyPr>
          <a:lstStyle/>
          <a:p>
            <a:pPr algn="just">
              <a:lnSpc>
                <a:spcPct val="114000"/>
              </a:lnSpc>
            </a:pPr>
            <a:r>
              <a:rPr lang="tr-TR" sz="3600" dirty="0">
                <a:ln w="0"/>
                <a:latin typeface="Times New Roman" panose="02020603050405020304" pitchFamily="18" charset="0"/>
                <a:cs typeface="Times New Roman" panose="02020603050405020304" pitchFamily="18" charset="0"/>
              </a:rPr>
              <a:t>	Öğrenciler yedek salonda sınava alınmışlar ise, cevap kâğıdı üzerinde bulunan ADAY BİLGİLERİ, T.C. KİMLİK NO ve seçtiği derslerin DERS KODLARI bölümünün sınav giriş belgesindeki bilgilere göre tam olarak yazılıp kodlanması ve </a:t>
            </a:r>
            <a:r>
              <a:rPr lang="tr-TR" sz="3600" u="sng" dirty="0">
                <a:ln w="0"/>
                <a:latin typeface="Times New Roman" panose="02020603050405020304" pitchFamily="18" charset="0"/>
                <a:cs typeface="Times New Roman" panose="02020603050405020304" pitchFamily="18" charset="0"/>
              </a:rPr>
              <a:t>salon görevlileri tarafından kontrol edilmesi </a:t>
            </a:r>
            <a:r>
              <a:rPr lang="tr-TR" sz="3600" dirty="0">
                <a:ln w="0"/>
                <a:latin typeface="Times New Roman" panose="02020603050405020304" pitchFamily="18" charset="0"/>
                <a:cs typeface="Times New Roman" panose="02020603050405020304" pitchFamily="18" charset="0"/>
              </a:rPr>
              <a:t>gerekmektedir.</a:t>
            </a:r>
          </a:p>
          <a:p>
            <a:pPr algn="just">
              <a:lnSpc>
                <a:spcPct val="114000"/>
              </a:lnSpc>
            </a:pPr>
            <a:r>
              <a:rPr lang="tr-TR" sz="3600" dirty="0">
                <a:ln w="0"/>
                <a:solidFill>
                  <a:srgbClr val="FF0000"/>
                </a:solidFill>
                <a:latin typeface="Times New Roman" panose="02020603050405020304" pitchFamily="18" charset="0"/>
                <a:cs typeface="Times New Roman" panose="02020603050405020304" pitchFamily="18" charset="0"/>
              </a:rPr>
              <a:t>	Bu kodlamayı yapmayan öğrencilerin cevap kağıtları değerlendirmeye alınmayacaktır.</a:t>
            </a:r>
          </a:p>
        </p:txBody>
      </p:sp>
    </p:spTree>
    <p:extLst>
      <p:ext uri="{BB962C8B-B14F-4D97-AF65-F5344CB8AC3E}">
        <p14:creationId xmlns:p14="http://schemas.microsoft.com/office/powerpoint/2010/main" val="3012786978"/>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8" name="Metin kutusu 7"/>
          <p:cNvSpPr txBox="1"/>
          <p:nvPr/>
        </p:nvSpPr>
        <p:spPr>
          <a:xfrm>
            <a:off x="1171673" y="1873432"/>
            <a:ext cx="10071342" cy="3108543"/>
          </a:xfrm>
          <a:prstGeom prst="rect">
            <a:avLst/>
          </a:prstGeom>
          <a:noFill/>
        </p:spPr>
        <p:txBody>
          <a:bodyPr wrap="square" rtlCol="0">
            <a:spAutoFit/>
          </a:bodyPr>
          <a:lstStyle/>
          <a:p>
            <a:pPr algn="ctr">
              <a:lnSpc>
                <a:spcPct val="150000"/>
              </a:lnSpc>
            </a:pPr>
            <a:r>
              <a:rPr lang="tr-TR" sz="2800" u="sng" dirty="0">
                <a:ln w="0"/>
                <a:latin typeface="Times New Roman" panose="02020603050405020304" pitchFamily="18" charset="0"/>
                <a:cs typeface="Times New Roman" panose="02020603050405020304" pitchFamily="18" charset="0"/>
              </a:rPr>
              <a:t>25 Temmuz 2020 </a:t>
            </a:r>
            <a:r>
              <a:rPr lang="tr-TR" sz="2800" u="sng" dirty="0" smtClean="0">
                <a:ln w="0"/>
                <a:latin typeface="Times New Roman" panose="02020603050405020304" pitchFamily="18" charset="0"/>
                <a:cs typeface="Times New Roman" panose="02020603050405020304" pitchFamily="18" charset="0"/>
              </a:rPr>
              <a:t>(</a:t>
            </a:r>
            <a:r>
              <a:rPr lang="tr-TR" sz="2800" u="sng" dirty="0">
                <a:ln w="0"/>
                <a:latin typeface="Times New Roman" panose="02020603050405020304" pitchFamily="18" charset="0"/>
                <a:cs typeface="Times New Roman" panose="02020603050405020304" pitchFamily="18" charset="0"/>
              </a:rPr>
              <a:t>Cumartesi</a:t>
            </a:r>
            <a:r>
              <a:rPr lang="tr-TR" sz="2800" u="sng" dirty="0" smtClean="0">
                <a:ln w="0"/>
                <a:latin typeface="Times New Roman" panose="02020603050405020304" pitchFamily="18" charset="0"/>
                <a:cs typeface="Times New Roman" panose="02020603050405020304" pitchFamily="18" charset="0"/>
              </a:rPr>
              <a:t>) günü </a:t>
            </a:r>
            <a:endParaRPr lang="tr-TR" sz="2800" u="sng" dirty="0">
              <a:ln w="0"/>
              <a:latin typeface="Times New Roman" panose="02020603050405020304" pitchFamily="18" charset="0"/>
              <a:cs typeface="Times New Roman" panose="02020603050405020304" pitchFamily="18" charset="0"/>
            </a:endParaRPr>
          </a:p>
          <a:p>
            <a:pPr algn="ctr"/>
            <a:r>
              <a:rPr lang="tr-TR" sz="2800" b="1" dirty="0" smtClean="0">
                <a:ln w="0"/>
                <a:solidFill>
                  <a:srgbClr val="FF0000"/>
                </a:solidFill>
                <a:latin typeface="Times New Roman" panose="02020603050405020304" pitchFamily="18" charset="0"/>
                <a:cs typeface="Times New Roman" panose="02020603050405020304" pitchFamily="18" charset="0"/>
              </a:rPr>
              <a:t> 1</a:t>
            </a:r>
            <a:r>
              <a:rPr lang="tr-TR" sz="2800" b="1" dirty="0">
                <a:ln w="0"/>
                <a:solidFill>
                  <a:srgbClr val="FF0000"/>
                </a:solidFill>
                <a:latin typeface="Times New Roman" panose="02020603050405020304" pitchFamily="18" charset="0"/>
                <a:cs typeface="Times New Roman" panose="02020603050405020304" pitchFamily="18" charset="0"/>
              </a:rPr>
              <a:t>. Oturum için en geç 07.30’da,</a:t>
            </a:r>
          </a:p>
          <a:p>
            <a:pPr algn="ctr"/>
            <a:r>
              <a:rPr lang="tr-TR" sz="2800" b="1" dirty="0" smtClean="0">
                <a:ln w="0"/>
                <a:solidFill>
                  <a:srgbClr val="FF0000"/>
                </a:solidFill>
                <a:latin typeface="Times New Roman" panose="02020603050405020304" pitchFamily="18" charset="0"/>
                <a:cs typeface="Times New Roman" panose="02020603050405020304" pitchFamily="18" charset="0"/>
              </a:rPr>
              <a:t>2</a:t>
            </a:r>
            <a:r>
              <a:rPr lang="tr-TR" sz="2800" b="1" dirty="0">
                <a:ln w="0"/>
                <a:solidFill>
                  <a:srgbClr val="FF0000"/>
                </a:solidFill>
                <a:latin typeface="Times New Roman" panose="02020603050405020304" pitchFamily="18" charset="0"/>
                <a:cs typeface="Times New Roman" panose="02020603050405020304" pitchFamily="18" charset="0"/>
              </a:rPr>
              <a:t>. Oturum için en geç </a:t>
            </a:r>
            <a:r>
              <a:rPr lang="tr-TR" sz="2800" b="1" dirty="0" smtClean="0">
                <a:ln w="0"/>
                <a:solidFill>
                  <a:srgbClr val="FF0000"/>
                </a:solidFill>
                <a:latin typeface="Times New Roman" panose="02020603050405020304" pitchFamily="18" charset="0"/>
                <a:cs typeface="Times New Roman" panose="02020603050405020304" pitchFamily="18" charset="0"/>
              </a:rPr>
              <a:t>12.00’de</a:t>
            </a:r>
          </a:p>
          <a:p>
            <a:pPr algn="ctr"/>
            <a:endParaRPr lang="tr-TR" sz="2800" b="1" dirty="0">
              <a:ln w="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tr-TR" sz="2800" u="sng" dirty="0" smtClean="0">
                <a:ln w="0"/>
                <a:latin typeface="Times New Roman" panose="02020603050405020304" pitchFamily="18" charset="0"/>
                <a:cs typeface="Times New Roman" panose="02020603050405020304" pitchFamily="18" charset="0"/>
              </a:rPr>
              <a:t>26 </a:t>
            </a:r>
            <a:r>
              <a:rPr lang="tr-TR" sz="2800" u="sng" dirty="0">
                <a:ln w="0"/>
                <a:latin typeface="Times New Roman" panose="02020603050405020304" pitchFamily="18" charset="0"/>
                <a:cs typeface="Times New Roman" panose="02020603050405020304" pitchFamily="18" charset="0"/>
              </a:rPr>
              <a:t>Temmuz 2020(Pazar</a:t>
            </a:r>
            <a:r>
              <a:rPr lang="tr-TR" sz="2800" u="sng" dirty="0" smtClean="0">
                <a:ln w="0"/>
                <a:latin typeface="Times New Roman" panose="02020603050405020304" pitchFamily="18" charset="0"/>
                <a:cs typeface="Times New Roman" panose="02020603050405020304" pitchFamily="18" charset="0"/>
              </a:rPr>
              <a:t>) günü </a:t>
            </a:r>
            <a:endParaRPr lang="tr-TR" sz="2800" u="sng" dirty="0">
              <a:ln w="0"/>
              <a:latin typeface="Times New Roman" panose="02020603050405020304" pitchFamily="18" charset="0"/>
              <a:cs typeface="Times New Roman" panose="02020603050405020304" pitchFamily="18" charset="0"/>
            </a:endParaRPr>
          </a:p>
          <a:p>
            <a:pPr algn="ctr"/>
            <a:r>
              <a:rPr lang="tr-TR" sz="2800" b="1" dirty="0" smtClean="0">
                <a:ln w="0"/>
                <a:solidFill>
                  <a:srgbClr val="FF0000"/>
                </a:solidFill>
                <a:latin typeface="Times New Roman" panose="02020603050405020304" pitchFamily="18" charset="0"/>
                <a:cs typeface="Times New Roman" panose="02020603050405020304" pitchFamily="18" charset="0"/>
              </a:rPr>
              <a:t>3</a:t>
            </a:r>
            <a:r>
              <a:rPr lang="tr-TR" sz="2800" b="1" dirty="0">
                <a:ln w="0"/>
                <a:solidFill>
                  <a:srgbClr val="FF0000"/>
                </a:solidFill>
                <a:latin typeface="Times New Roman" panose="02020603050405020304" pitchFamily="18" charset="0"/>
                <a:cs typeface="Times New Roman" panose="02020603050405020304" pitchFamily="18" charset="0"/>
              </a:rPr>
              <a:t>. Oturum için en geç </a:t>
            </a:r>
            <a:r>
              <a:rPr lang="tr-TR" sz="2800" b="1" dirty="0" smtClean="0">
                <a:ln w="0"/>
                <a:solidFill>
                  <a:srgbClr val="FF0000"/>
                </a:solidFill>
                <a:latin typeface="Times New Roman" panose="02020603050405020304" pitchFamily="18" charset="0"/>
                <a:cs typeface="Times New Roman" panose="02020603050405020304" pitchFamily="18" charset="0"/>
              </a:rPr>
              <a:t>07.30’da</a:t>
            </a:r>
            <a:endParaRPr lang="tr-TR" sz="2800" b="1" dirty="0">
              <a:ln w="0"/>
              <a:solidFill>
                <a:srgbClr val="FF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1171674" y="661762"/>
            <a:ext cx="10106966" cy="584775"/>
          </a:xfrm>
          <a:prstGeom prst="rect">
            <a:avLst/>
          </a:prstGeom>
        </p:spPr>
        <p:txBody>
          <a:bodyPr wrap="square">
            <a:spAutoFit/>
          </a:bodyPr>
          <a:lstStyle/>
          <a:p>
            <a:pPr algn="ctr"/>
            <a:r>
              <a:rPr lang="tr-TR" sz="3200" dirty="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Açıköğretim Kurumları </a:t>
            </a:r>
            <a:r>
              <a:rPr lang="tr-TR" sz="3200" dirty="0" smtClean="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Sınavı</a:t>
            </a:r>
            <a:endParaRPr lang="tr-TR" sz="3200" dirty="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Metin kutusu 5"/>
          <p:cNvSpPr txBox="1"/>
          <p:nvPr/>
        </p:nvSpPr>
        <p:spPr>
          <a:xfrm>
            <a:off x="929168" y="1167395"/>
            <a:ext cx="10554270" cy="661207"/>
          </a:xfrm>
          <a:prstGeom prst="rect">
            <a:avLst/>
          </a:prstGeom>
          <a:noFill/>
        </p:spPr>
        <p:txBody>
          <a:bodyPr wrap="square" rtlCol="0">
            <a:spAutoFit/>
          </a:bodyPr>
          <a:lstStyle/>
          <a:p>
            <a:pPr algn="ctr">
              <a:lnSpc>
                <a:spcPct val="150000"/>
              </a:lnSpc>
            </a:pPr>
            <a:r>
              <a:rPr lang="tr-TR" sz="2800"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İlçe Sınav Yürütme Kurulu Üyeleri</a:t>
            </a:r>
            <a:r>
              <a:rPr lang="tr-TR" sz="2800" dirty="0"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tr-TR" sz="2800"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etin kutusu 6"/>
          <p:cNvSpPr txBox="1"/>
          <p:nvPr/>
        </p:nvSpPr>
        <p:spPr>
          <a:xfrm>
            <a:off x="1207298" y="5157138"/>
            <a:ext cx="10071342" cy="1307537"/>
          </a:xfrm>
          <a:prstGeom prst="rect">
            <a:avLst/>
          </a:prstGeom>
          <a:noFill/>
        </p:spPr>
        <p:txBody>
          <a:bodyPr wrap="square" rtlCol="0">
            <a:spAutoFit/>
          </a:bodyPr>
          <a:lstStyle/>
          <a:p>
            <a:pPr algn="just">
              <a:lnSpc>
                <a:spcPct val="150000"/>
              </a:lnSpc>
            </a:pPr>
            <a:r>
              <a:rPr lang="tr-TR" sz="2800" b="1" dirty="0">
                <a:ln w="0"/>
                <a:solidFill>
                  <a:srgbClr val="FF0000"/>
                </a:solidFill>
                <a:latin typeface="Times New Roman" panose="02020603050405020304" pitchFamily="18" charset="0"/>
                <a:cs typeface="Times New Roman" panose="02020603050405020304" pitchFamily="18" charset="0"/>
              </a:rPr>
              <a:t>	</a:t>
            </a:r>
            <a:r>
              <a:rPr lang="tr-TR" sz="2800" dirty="0" smtClean="0">
                <a:ln w="0"/>
                <a:latin typeface="Times New Roman" panose="02020603050405020304" pitchFamily="18" charset="0"/>
                <a:cs typeface="Times New Roman" panose="02020603050405020304" pitchFamily="18" charset="0"/>
              </a:rPr>
              <a:t>İl </a:t>
            </a:r>
            <a:r>
              <a:rPr lang="tr-TR" sz="2800" dirty="0">
                <a:ln w="0"/>
                <a:latin typeface="Times New Roman" panose="02020603050405020304" pitchFamily="18" charset="0"/>
                <a:cs typeface="Times New Roman" panose="02020603050405020304" pitchFamily="18" charset="0"/>
              </a:rPr>
              <a:t>Milli Eğitim Müdürlüğünde hazır bulunacaklar, sınav evraklarının sınav merkezlerine sevkiyatına nezaret edeceklerdir</a:t>
            </a:r>
            <a:r>
              <a:rPr lang="tr-TR" sz="2800" dirty="0" smtClean="0">
                <a:ln w="0"/>
                <a:latin typeface="Times New Roman" panose="02020603050405020304" pitchFamily="18" charset="0"/>
                <a:cs typeface="Times New Roman" panose="02020603050405020304" pitchFamily="18" charset="0"/>
              </a:rPr>
              <a:t>.</a:t>
            </a:r>
            <a:endParaRPr lang="tr-TR" sz="2800" dirty="0">
              <a:ln w="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481693"/>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2618666"/>
          </a:xfrm>
          <a:prstGeom prst="rect">
            <a:avLst/>
          </a:prstGeom>
          <a:noFill/>
        </p:spPr>
        <p:txBody>
          <a:bodyPr wrap="square" rtlCol="0">
            <a:spAutoFit/>
          </a:bodyPr>
          <a:lstStyle/>
          <a:p>
            <a:pPr algn="just">
              <a:lnSpc>
                <a:spcPct val="114000"/>
              </a:lnSpc>
            </a:pPr>
            <a:r>
              <a:rPr lang="tr-TR" sz="3600" dirty="0">
                <a:ln w="0"/>
                <a:latin typeface="Times New Roman" panose="02020603050405020304" pitchFamily="18" charset="0"/>
                <a:cs typeface="Times New Roman" panose="02020603050405020304" pitchFamily="18" charset="0"/>
              </a:rPr>
              <a:t>	Yedek salonda sınava alınan öğrencilerin geçerli kimlik belgesi </a:t>
            </a:r>
            <a:r>
              <a:rPr lang="tr-TR" sz="2800" i="1" dirty="0">
                <a:ln w="0"/>
                <a:latin typeface="Times New Roman" panose="02020603050405020304" pitchFamily="18" charset="0"/>
                <a:cs typeface="Times New Roman" panose="02020603050405020304" pitchFamily="18" charset="0"/>
              </a:rPr>
              <a:t>(T.C. kimlik numaralı nüfus cüzdanı, geçerlik süresi devam eden pasaport veya sürücü belgesi)</a:t>
            </a:r>
            <a:r>
              <a:rPr lang="tr-TR" sz="3600" i="1" dirty="0">
                <a:ln w="0"/>
                <a:latin typeface="Times New Roman" panose="02020603050405020304" pitchFamily="18" charset="0"/>
                <a:cs typeface="Times New Roman" panose="02020603050405020304" pitchFamily="18" charset="0"/>
              </a:rPr>
              <a:t> </a:t>
            </a:r>
            <a:r>
              <a:rPr lang="tr-TR" sz="3600" dirty="0">
                <a:ln w="0"/>
                <a:latin typeface="Times New Roman" panose="02020603050405020304" pitchFamily="18" charset="0"/>
                <a:cs typeface="Times New Roman" panose="02020603050405020304" pitchFamily="18" charset="0"/>
              </a:rPr>
              <a:t>fotokopileri salon öğrenci yoklama listesine eklenecektir</a:t>
            </a:r>
            <a:r>
              <a:rPr lang="tr-TR" sz="3600" dirty="0" smtClean="0">
                <a:ln w="0"/>
                <a:latin typeface="Times New Roman" panose="02020603050405020304" pitchFamily="18" charset="0"/>
                <a:cs typeface="Times New Roman" panose="02020603050405020304" pitchFamily="18" charset="0"/>
              </a:rPr>
              <a:t>.</a:t>
            </a:r>
            <a:endParaRPr lang="tr-TR" sz="3600" dirty="0">
              <a:ln w="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51238" y="4015295"/>
            <a:ext cx="364730" cy="20397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87850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childTnLst>
                                    <p:anim calcmode="discrete" valueType="str">
                                      <p:cBhvr>
                                        <p:cTn id="6" dur="3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4940139" cy="578882"/>
          </a:xfrm>
          <a:prstGeom prst="roundRect">
            <a:avLst/>
          </a:prstGeom>
          <a:solidFill>
            <a:srgbClr val="00FF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Tek Kişilik Salonda Sınav</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4124206"/>
          </a:xfrm>
          <a:prstGeom prst="rect">
            <a:avLst/>
          </a:prstGeom>
          <a:noFill/>
        </p:spPr>
        <p:txBody>
          <a:bodyPr wrap="square" rtlCol="0">
            <a:spAutoFit/>
          </a:bodyPr>
          <a:lstStyle/>
          <a:p>
            <a:pPr algn="just">
              <a:spcAft>
                <a:spcPts val="1200"/>
              </a:spcAft>
            </a:pPr>
            <a:r>
              <a:rPr lang="tr-TR" sz="3600" dirty="0">
                <a:ln w="0"/>
                <a:latin typeface="Times New Roman" panose="02020603050405020304" pitchFamily="18" charset="0"/>
                <a:cs typeface="Times New Roman" panose="02020603050405020304" pitchFamily="18" charset="0"/>
              </a:rPr>
              <a:t>	</a:t>
            </a:r>
            <a:r>
              <a:rPr lang="tr-TR" sz="3600" u="sng" dirty="0">
                <a:ln w="0"/>
                <a:solidFill>
                  <a:srgbClr val="FF0000"/>
                </a:solidFill>
                <a:latin typeface="Times New Roman" panose="02020603050405020304" pitchFamily="18" charset="0"/>
                <a:cs typeface="Times New Roman" panose="02020603050405020304" pitchFamily="18" charset="0"/>
              </a:rPr>
              <a:t>Tek kişilik salonda öğrenci sınava gelmedi ise</a:t>
            </a:r>
            <a:r>
              <a:rPr lang="tr-TR" sz="3600" dirty="0">
                <a:ln w="0"/>
                <a:solidFill>
                  <a:srgbClr val="FF0000"/>
                </a:solidFill>
                <a:latin typeface="Times New Roman" panose="02020603050405020304" pitchFamily="18" charset="0"/>
                <a:cs typeface="Times New Roman" panose="02020603050405020304" pitchFamily="18" charset="0"/>
              </a:rPr>
              <a:t> </a:t>
            </a:r>
            <a:r>
              <a:rPr lang="tr-TR" sz="3600" dirty="0">
                <a:ln w="0"/>
                <a:latin typeface="Times New Roman" panose="02020603050405020304" pitchFamily="18" charset="0"/>
                <a:cs typeface="Times New Roman" panose="02020603050405020304" pitchFamily="18" charset="0"/>
              </a:rPr>
              <a:t>sınav evrakının bulunduğu </a:t>
            </a:r>
            <a:r>
              <a:rPr lang="tr-TR" sz="3600" u="sng" dirty="0">
                <a:ln w="0"/>
                <a:solidFill>
                  <a:srgbClr val="FF0000"/>
                </a:solidFill>
                <a:latin typeface="Times New Roman" panose="02020603050405020304" pitchFamily="18" charset="0"/>
                <a:cs typeface="Times New Roman" panose="02020603050405020304" pitchFamily="18" charset="0"/>
              </a:rPr>
              <a:t>sınav güvenlik poşeti açılmaz</a:t>
            </a:r>
            <a:r>
              <a:rPr lang="tr-TR" sz="3600" dirty="0">
                <a:ln w="0"/>
                <a:latin typeface="Times New Roman" panose="02020603050405020304" pitchFamily="18" charset="0"/>
                <a:cs typeface="Times New Roman" panose="02020603050405020304" pitchFamily="18" charset="0"/>
              </a:rPr>
              <a:t>. Salon görevlilerince tutanak düzenlenecek ve bu tutanak bina sınav komisyonu tarafından da imzalanacaktır.</a:t>
            </a:r>
          </a:p>
          <a:p>
            <a:pPr algn="just">
              <a:spcAft>
                <a:spcPts val="1200"/>
              </a:spcAft>
            </a:pPr>
            <a:r>
              <a:rPr lang="tr-TR" sz="3600" dirty="0">
                <a:ln w="0"/>
                <a:latin typeface="Times New Roman" panose="02020603050405020304" pitchFamily="18" charset="0"/>
                <a:cs typeface="Times New Roman" panose="02020603050405020304" pitchFamily="18" charset="0"/>
              </a:rPr>
              <a:t>	Bu husus özellikle tek kişilik salonda görevli salon görevlilerine bildirilir.</a:t>
            </a:r>
          </a:p>
        </p:txBody>
      </p:sp>
    </p:spTree>
    <p:extLst>
      <p:ext uri="{BB962C8B-B14F-4D97-AF65-F5344CB8AC3E}">
        <p14:creationId xmlns:p14="http://schemas.microsoft.com/office/powerpoint/2010/main" val="8964138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771412" cy="578882"/>
          </a:xfrm>
          <a:prstGeom prst="roundRect">
            <a:avLst/>
          </a:prstGeom>
          <a:solidFill>
            <a:srgbClr val="FF0066"/>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Gözetmenlerin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4278094"/>
          </a:xfrm>
          <a:prstGeom prst="rect">
            <a:avLst/>
          </a:prstGeom>
          <a:noFill/>
        </p:spPr>
        <p:txBody>
          <a:bodyPr wrap="square" rtlCol="0">
            <a:spAutoFit/>
          </a:bodyPr>
          <a:lstStyle/>
          <a:p>
            <a:pPr marL="457200" indent="-457200" algn="just">
              <a:spcAft>
                <a:spcPts val="1200"/>
              </a:spcAft>
              <a:buFont typeface="Wingdings" panose="05000000000000000000" pitchFamily="2" charset="2"/>
              <a:buChar char="§"/>
            </a:pPr>
            <a:r>
              <a:rPr lang="tr-TR" sz="3600" dirty="0">
                <a:ln w="0"/>
                <a:latin typeface="Times New Roman" panose="02020603050405020304" pitchFamily="18" charset="0"/>
                <a:cs typeface="Times New Roman" panose="02020603050405020304" pitchFamily="18" charset="0"/>
              </a:rPr>
              <a:t>Sınav salonlarında görevli öğretmenlerle bina sınav komisyonu arasındaki irtibatı sağlar.</a:t>
            </a:r>
          </a:p>
          <a:p>
            <a:pPr marL="457200" indent="-457200" algn="just">
              <a:spcAft>
                <a:spcPts val="1200"/>
              </a:spcAft>
              <a:buFont typeface="Wingdings" panose="05000000000000000000" pitchFamily="2" charset="2"/>
              <a:buChar char="§"/>
            </a:pPr>
            <a:r>
              <a:rPr lang="tr-TR" sz="3600" dirty="0">
                <a:ln w="0"/>
                <a:latin typeface="Times New Roman" panose="02020603050405020304" pitchFamily="18" charset="0"/>
                <a:cs typeface="Times New Roman" panose="02020603050405020304" pitchFamily="18" charset="0"/>
              </a:rPr>
              <a:t>Sağlık durumu nedeniyle tuvalet ihtiyacı olan öğrencilere refakat eder (</a:t>
            </a:r>
            <a:r>
              <a:rPr lang="tr-TR" sz="3600" i="1" dirty="0">
                <a:ln w="0"/>
                <a:solidFill>
                  <a:srgbClr val="FF0000"/>
                </a:solidFill>
                <a:latin typeface="Times New Roman" panose="02020603050405020304" pitchFamily="18" charset="0"/>
                <a:cs typeface="Times New Roman" panose="02020603050405020304" pitchFamily="18" charset="0"/>
              </a:rPr>
              <a:t>sağlık kurulu raporu ibraz edilecektir</a:t>
            </a:r>
            <a:r>
              <a:rPr lang="tr-TR" sz="3600" dirty="0">
                <a:ln w="0"/>
                <a:latin typeface="Times New Roman" panose="02020603050405020304" pitchFamily="18" charset="0"/>
                <a:cs typeface="Times New Roman" panose="02020603050405020304" pitchFamily="18" charset="0"/>
              </a:rPr>
              <a:t>).</a:t>
            </a:r>
          </a:p>
          <a:p>
            <a:pPr marL="457200" indent="-457200" algn="just">
              <a:spcAft>
                <a:spcPts val="1200"/>
              </a:spcAft>
              <a:buFont typeface="Wingdings" panose="05000000000000000000" pitchFamily="2" charset="2"/>
              <a:buChar char="§"/>
            </a:pPr>
            <a:r>
              <a:rPr lang="tr-TR" sz="3600" dirty="0">
                <a:ln w="0"/>
                <a:latin typeface="Times New Roman" panose="02020603050405020304" pitchFamily="18" charset="0"/>
                <a:cs typeface="Times New Roman" panose="02020603050405020304" pitchFamily="18" charset="0"/>
              </a:rPr>
              <a:t>Görevli bulundukları katlarda sınav görevi bulunmayan kişilerin bina dışına çıkmalarını sağlar.</a:t>
            </a:r>
          </a:p>
        </p:txBody>
      </p:sp>
    </p:spTree>
    <p:extLst>
      <p:ext uri="{BB962C8B-B14F-4D97-AF65-F5344CB8AC3E}">
        <p14:creationId xmlns:p14="http://schemas.microsoft.com/office/powerpoint/2010/main" val="15026887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1" y="327438"/>
            <a:ext cx="9049001" cy="578882"/>
          </a:xfrm>
          <a:prstGeom prst="roundRect">
            <a:avLst/>
          </a:prstGeom>
          <a:solidFill>
            <a:srgbClr val="00B0F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a:t>
            </a: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ve </a:t>
            </a: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Kapatılması </a:t>
            </a:r>
          </a:p>
        </p:txBody>
      </p:sp>
      <p:sp>
        <p:nvSpPr>
          <p:cNvPr id="2" name="Metin kutusu 1"/>
          <p:cNvSpPr txBox="1"/>
          <p:nvPr/>
        </p:nvSpPr>
        <p:spPr>
          <a:xfrm>
            <a:off x="783770" y="1073136"/>
            <a:ext cx="10580916" cy="1987082"/>
          </a:xfrm>
          <a:prstGeom prst="rect">
            <a:avLst/>
          </a:prstGeom>
          <a:noFill/>
        </p:spPr>
        <p:txBody>
          <a:bodyPr wrap="square" rtlCol="0">
            <a:spAutoFit/>
          </a:bodyPr>
          <a:lstStyle/>
          <a:p>
            <a:pPr algn="just">
              <a:lnSpc>
                <a:spcPct val="114000"/>
              </a:lnSpc>
              <a:spcAft>
                <a:spcPts val="1200"/>
              </a:spcAft>
            </a:pPr>
            <a:r>
              <a:rPr lang="tr-TR" sz="3600" dirty="0">
                <a:ln w="0"/>
                <a:latin typeface="Times New Roman" panose="02020603050405020304" pitchFamily="18" charset="0"/>
                <a:cs typeface="Times New Roman" panose="02020603050405020304" pitchFamily="18" charset="0"/>
              </a:rPr>
              <a:t>	</a:t>
            </a:r>
            <a:r>
              <a:rPr lang="tr-TR" sz="3600" dirty="0" smtClean="0">
                <a:ln w="0"/>
                <a:latin typeface="Times New Roman" panose="02020603050405020304" pitchFamily="18" charset="0"/>
                <a:cs typeface="Times New Roman" panose="02020603050405020304" pitchFamily="18" charset="0"/>
              </a:rPr>
              <a:t>Kullanılan sınav </a:t>
            </a:r>
            <a:r>
              <a:rPr lang="tr-TR" sz="3600" dirty="0">
                <a:ln w="0"/>
                <a:latin typeface="Times New Roman" panose="02020603050405020304" pitchFamily="18" charset="0"/>
                <a:cs typeface="Times New Roman" panose="02020603050405020304" pitchFamily="18" charset="0"/>
              </a:rPr>
              <a:t>evrakı, bina sınav komisyonundan alınan </a:t>
            </a:r>
            <a:r>
              <a:rPr lang="tr-TR" sz="3600" b="1" dirty="0" smtClean="0">
                <a:ln w="0"/>
                <a:solidFill>
                  <a:srgbClr val="FF0000"/>
                </a:solidFill>
                <a:latin typeface="Times New Roman" panose="02020603050405020304" pitchFamily="18" charset="0"/>
                <a:cs typeface="Times New Roman" panose="02020603050405020304" pitchFamily="18" charset="0"/>
              </a:rPr>
              <a:t>sınav poşetinin içinden çıkan  sınav </a:t>
            </a:r>
            <a:r>
              <a:rPr lang="tr-TR" sz="3600" b="1" dirty="0">
                <a:ln w="0"/>
                <a:solidFill>
                  <a:srgbClr val="FF0000"/>
                </a:solidFill>
                <a:latin typeface="Times New Roman" panose="02020603050405020304" pitchFamily="18" charset="0"/>
                <a:cs typeface="Times New Roman" panose="02020603050405020304" pitchFamily="18" charset="0"/>
              </a:rPr>
              <a:t>evrakı dönüş zarfları ile</a:t>
            </a:r>
            <a:r>
              <a:rPr lang="tr-TR" sz="3600" dirty="0" smtClean="0">
                <a:ln w="0"/>
                <a:solidFill>
                  <a:srgbClr val="FF0000"/>
                </a:solidFill>
                <a:latin typeface="Times New Roman" panose="02020603050405020304" pitchFamily="18" charset="0"/>
                <a:cs typeface="Times New Roman" panose="02020603050405020304" pitchFamily="18" charset="0"/>
              </a:rPr>
              <a:t> </a:t>
            </a:r>
            <a:r>
              <a:rPr lang="tr-TR" sz="3600" dirty="0">
                <a:ln w="0"/>
                <a:latin typeface="Times New Roman" panose="02020603050405020304" pitchFamily="18" charset="0"/>
                <a:cs typeface="Times New Roman" panose="02020603050405020304" pitchFamily="18" charset="0"/>
              </a:rPr>
              <a:t>teslim </a:t>
            </a:r>
            <a:r>
              <a:rPr lang="tr-TR" sz="3600" dirty="0" smtClean="0">
                <a:ln w="0"/>
                <a:latin typeface="Times New Roman" panose="02020603050405020304" pitchFamily="18" charset="0"/>
                <a:cs typeface="Times New Roman" panose="02020603050405020304" pitchFamily="18" charset="0"/>
              </a:rPr>
              <a:t>edilecektir. </a:t>
            </a:r>
            <a:endParaRPr lang="tr-TR" sz="3600" dirty="0">
              <a:ln w="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1054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00B0F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Başlamadan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843145" y="1417402"/>
            <a:ext cx="10580916" cy="3970318"/>
          </a:xfrm>
          <a:prstGeom prst="rect">
            <a:avLst/>
          </a:prstGeom>
          <a:noFill/>
        </p:spPr>
        <p:txBody>
          <a:bodyPr wrap="square" rtlCol="0">
            <a:spAutoFit/>
          </a:bodyPr>
          <a:lstStyle/>
          <a:p>
            <a:pPr algn="just"/>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Salon görevlileri;</a:t>
            </a:r>
          </a:p>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başlamadan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en geç 1 (bir) saat önce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yerinde hazır bulunur. Bina sınav komisyon başkanının yapacağı </a:t>
            </a:r>
            <a:r>
              <a:rPr lang="tr-TR" sz="3600" u="sng"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toplantıya muhakkak katılır</a:t>
            </a:r>
            <a:r>
              <a:rPr lang="tr-TR" sz="3600"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p>
          <a:p>
            <a:pPr algn="just"/>
            <a:endPar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a:p>
            <a:pPr algn="just"/>
            <a:r>
              <a:rPr lang="tr-TR" sz="3600" dirty="0" smtClean="0">
                <a:ln w="0"/>
                <a:solidFill>
                  <a:srgbClr val="FF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Salon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başkanı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ise görevli olduğu salona ait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evrakını</a:t>
            </a:r>
            <a:r>
              <a:rPr lang="tr-TR" sz="3600" dirty="0">
                <a:ln w="0"/>
                <a:solidFill>
                  <a:srgbClr val="FF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imza karşılığı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teslim alır</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endPar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876998"/>
      </p:ext>
    </p:extLst>
  </p:cSld>
  <p:clrMapOvr>
    <a:masterClrMapping/>
  </p:clrMapOvr>
  <p:transition spd="slow">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00B0F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Başlamadan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4756173" y="1381894"/>
            <a:ext cx="6608513" cy="2408095"/>
          </a:xfrm>
          <a:prstGeom prst="rect">
            <a:avLst/>
          </a:prstGeom>
          <a:noFill/>
        </p:spPr>
        <p:txBody>
          <a:bodyPr wrap="square" rtlCol="0">
            <a:spAutoFit/>
          </a:bodyPr>
          <a:lstStyle/>
          <a:p>
            <a:pPr algn="just">
              <a:lnSpc>
                <a:spcPct val="114000"/>
              </a:lnSpc>
              <a:spcAft>
                <a:spcPts val="1200"/>
              </a:spcAft>
            </a:pPr>
            <a:r>
              <a:rPr lang="tr-TR" sz="3300" dirty="0">
                <a:ln w="0"/>
                <a:latin typeface="Times New Roman" panose="02020603050405020304" pitchFamily="18" charset="0"/>
                <a:cs typeface="Times New Roman" panose="02020603050405020304" pitchFamily="18" charset="0"/>
              </a:rPr>
              <a:t>	Öğretmen kürsüsünün önünden başlamak üzere oturma planına göre «S» şeklinde adayların masalarına sıra numaraları yazılır.</a:t>
            </a:r>
          </a:p>
        </p:txBody>
      </p:sp>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1" r="57337"/>
          <a:stretch/>
        </p:blipFill>
        <p:spPr>
          <a:xfrm>
            <a:off x="1142335" y="1229813"/>
            <a:ext cx="1055187" cy="1220237"/>
          </a:xfrm>
          <a:prstGeom prst="rect">
            <a:avLst/>
          </a:prstGeom>
          <a:effectLst>
            <a:outerShdw blurRad="50800" dist="38100" algn="l" rotWithShape="0">
              <a:prstClr val="black">
                <a:alpha val="40000"/>
              </a:prstClr>
            </a:outerShdw>
          </a:effectLst>
        </p:spPr>
      </p:pic>
      <p:grpSp>
        <p:nvGrpSpPr>
          <p:cNvPr id="7" name="Grup 6"/>
          <p:cNvGrpSpPr/>
          <p:nvPr/>
        </p:nvGrpSpPr>
        <p:grpSpPr>
          <a:xfrm>
            <a:off x="1239406" y="2450050"/>
            <a:ext cx="861045" cy="646331"/>
            <a:chOff x="1120653" y="2919491"/>
            <a:chExt cx="861045" cy="646331"/>
          </a:xfrm>
        </p:grpSpPr>
        <p:pic>
          <p:nvPicPr>
            <p:cNvPr id="8" name="Resim 7"/>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9" name="Dikdörtgen 8"/>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0" name="Grup 9"/>
          <p:cNvGrpSpPr/>
          <p:nvPr/>
        </p:nvGrpSpPr>
        <p:grpSpPr>
          <a:xfrm>
            <a:off x="1239406" y="3107758"/>
            <a:ext cx="861045" cy="646331"/>
            <a:chOff x="1120653" y="2919491"/>
            <a:chExt cx="861045" cy="646331"/>
          </a:xfrm>
        </p:grpSpPr>
        <p:pic>
          <p:nvPicPr>
            <p:cNvPr id="11" name="Resim 10"/>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2" name="Dikdörtgen 11"/>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3" name="Grup 12"/>
          <p:cNvGrpSpPr/>
          <p:nvPr/>
        </p:nvGrpSpPr>
        <p:grpSpPr>
          <a:xfrm>
            <a:off x="1239406" y="3799402"/>
            <a:ext cx="861045" cy="646331"/>
            <a:chOff x="1120653" y="2919491"/>
            <a:chExt cx="861045" cy="646331"/>
          </a:xfrm>
        </p:grpSpPr>
        <p:pic>
          <p:nvPicPr>
            <p:cNvPr id="14" name="Resim 13"/>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5" name="Dikdörtgen 14"/>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3</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6" name="Grup 15"/>
          <p:cNvGrpSpPr/>
          <p:nvPr/>
        </p:nvGrpSpPr>
        <p:grpSpPr>
          <a:xfrm>
            <a:off x="1239406" y="4480053"/>
            <a:ext cx="861045" cy="646331"/>
            <a:chOff x="1120653" y="2919491"/>
            <a:chExt cx="861045" cy="646331"/>
          </a:xfrm>
        </p:grpSpPr>
        <p:pic>
          <p:nvPicPr>
            <p:cNvPr id="17" name="Resim 16"/>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8" name="Dikdörtgen 17"/>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4</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9" name="Grup 18"/>
          <p:cNvGrpSpPr/>
          <p:nvPr/>
        </p:nvGrpSpPr>
        <p:grpSpPr>
          <a:xfrm>
            <a:off x="2264978" y="2450050"/>
            <a:ext cx="861045" cy="646331"/>
            <a:chOff x="1120653" y="2919491"/>
            <a:chExt cx="861045" cy="646331"/>
          </a:xfrm>
        </p:grpSpPr>
        <p:pic>
          <p:nvPicPr>
            <p:cNvPr id="20" name="Resim 19"/>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1" name="Dikdörtgen 20"/>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8</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2" name="Grup 21"/>
          <p:cNvGrpSpPr/>
          <p:nvPr/>
        </p:nvGrpSpPr>
        <p:grpSpPr>
          <a:xfrm>
            <a:off x="2264978" y="3107758"/>
            <a:ext cx="861045" cy="646331"/>
            <a:chOff x="1120653" y="2919491"/>
            <a:chExt cx="861045" cy="646331"/>
          </a:xfrm>
        </p:grpSpPr>
        <p:pic>
          <p:nvPicPr>
            <p:cNvPr id="23" name="Resim 22"/>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4" name="Dikdörtgen 23"/>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7</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5" name="Grup 24"/>
          <p:cNvGrpSpPr/>
          <p:nvPr/>
        </p:nvGrpSpPr>
        <p:grpSpPr>
          <a:xfrm>
            <a:off x="2264978" y="3799402"/>
            <a:ext cx="861045" cy="646331"/>
            <a:chOff x="1120653" y="2919491"/>
            <a:chExt cx="861045" cy="646331"/>
          </a:xfrm>
        </p:grpSpPr>
        <p:pic>
          <p:nvPicPr>
            <p:cNvPr id="26" name="Resim 25"/>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7" name="Dikdörtgen 26"/>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6</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8" name="Grup 27"/>
          <p:cNvGrpSpPr/>
          <p:nvPr/>
        </p:nvGrpSpPr>
        <p:grpSpPr>
          <a:xfrm>
            <a:off x="2264978" y="4480053"/>
            <a:ext cx="861045" cy="646331"/>
            <a:chOff x="1120653" y="2919491"/>
            <a:chExt cx="861045" cy="646331"/>
          </a:xfrm>
        </p:grpSpPr>
        <p:pic>
          <p:nvPicPr>
            <p:cNvPr id="29" name="Resim 28"/>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0" name="Dikdörtgen 29"/>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5</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1" name="Grup 30"/>
          <p:cNvGrpSpPr/>
          <p:nvPr/>
        </p:nvGrpSpPr>
        <p:grpSpPr>
          <a:xfrm>
            <a:off x="3289405" y="2450050"/>
            <a:ext cx="861045" cy="646331"/>
            <a:chOff x="1120653" y="2919491"/>
            <a:chExt cx="861045" cy="646331"/>
          </a:xfrm>
        </p:grpSpPr>
        <p:pic>
          <p:nvPicPr>
            <p:cNvPr id="32" name="Resim 31"/>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3" name="Dikdörtgen 3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9</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4" name="Grup 33"/>
          <p:cNvGrpSpPr/>
          <p:nvPr/>
        </p:nvGrpSpPr>
        <p:grpSpPr>
          <a:xfrm>
            <a:off x="3289405" y="3107758"/>
            <a:ext cx="861045" cy="646331"/>
            <a:chOff x="1120653" y="2919491"/>
            <a:chExt cx="861045" cy="646331"/>
          </a:xfrm>
        </p:grpSpPr>
        <p:pic>
          <p:nvPicPr>
            <p:cNvPr id="35" name="Resim 34"/>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6" name="Dikdörtgen 35"/>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10</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7" name="Grup 36"/>
          <p:cNvGrpSpPr/>
          <p:nvPr/>
        </p:nvGrpSpPr>
        <p:grpSpPr>
          <a:xfrm>
            <a:off x="3289405" y="3799402"/>
            <a:ext cx="861045" cy="646331"/>
            <a:chOff x="1120653" y="2919491"/>
            <a:chExt cx="861045" cy="646331"/>
          </a:xfrm>
        </p:grpSpPr>
        <p:pic>
          <p:nvPicPr>
            <p:cNvPr id="38" name="Resim 37"/>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9" name="Dikdörtgen 38"/>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0" name="Grup 39"/>
          <p:cNvGrpSpPr/>
          <p:nvPr/>
        </p:nvGrpSpPr>
        <p:grpSpPr>
          <a:xfrm>
            <a:off x="3289405" y="4480053"/>
            <a:ext cx="861045" cy="646331"/>
            <a:chOff x="1120653" y="2919491"/>
            <a:chExt cx="861045" cy="646331"/>
          </a:xfrm>
        </p:grpSpPr>
        <p:pic>
          <p:nvPicPr>
            <p:cNvPr id="41" name="Resim 40"/>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2" name="Dikdörtgen 41"/>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pic>
        <p:nvPicPr>
          <p:cNvPr id="43" name="Resim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440683" y="2539763"/>
            <a:ext cx="2450269" cy="2500011"/>
          </a:xfrm>
          <a:prstGeom prst="rect">
            <a:avLst/>
          </a:prstGeom>
        </p:spPr>
      </p:pic>
    </p:spTree>
    <p:extLst>
      <p:ext uri="{BB962C8B-B14F-4D97-AF65-F5344CB8AC3E}">
        <p14:creationId xmlns:p14="http://schemas.microsoft.com/office/powerpoint/2010/main" val="22911345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30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50" fill="hold"/>
                                        <p:tgtEl>
                                          <p:spTgt spid="7"/>
                                        </p:tgtEl>
                                        <p:attrNameLst>
                                          <p:attrName>ppt_w</p:attrName>
                                        </p:attrNameLst>
                                      </p:cBhvr>
                                      <p:tavLst>
                                        <p:tav tm="0">
                                          <p:val>
                                            <p:fltVal val="0"/>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animEffect transition="in" filter="fade">
                                      <p:cBhvr>
                                        <p:cTn id="16" dur="250"/>
                                        <p:tgtEl>
                                          <p:spTgt spid="7"/>
                                        </p:tgtEl>
                                      </p:cBhvr>
                                    </p:animEffect>
                                  </p:childTnLst>
                                </p:cTn>
                              </p:par>
                            </p:childTnLst>
                          </p:cTn>
                        </p:par>
                        <p:par>
                          <p:cTn id="17" fill="hold">
                            <p:stCondLst>
                              <p:cond delay="325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250" fill="hold"/>
                                        <p:tgtEl>
                                          <p:spTgt spid="10"/>
                                        </p:tgtEl>
                                        <p:attrNameLst>
                                          <p:attrName>ppt_w</p:attrName>
                                        </p:attrNameLst>
                                      </p:cBhvr>
                                      <p:tavLst>
                                        <p:tav tm="0">
                                          <p:val>
                                            <p:fltVal val="0"/>
                                          </p:val>
                                        </p:tav>
                                        <p:tav tm="100000">
                                          <p:val>
                                            <p:strVal val="#ppt_w"/>
                                          </p:val>
                                        </p:tav>
                                      </p:tavLst>
                                    </p:anim>
                                    <p:anim calcmode="lin" valueType="num">
                                      <p:cBhvr>
                                        <p:cTn id="21" dur="250" fill="hold"/>
                                        <p:tgtEl>
                                          <p:spTgt spid="10"/>
                                        </p:tgtEl>
                                        <p:attrNameLst>
                                          <p:attrName>ppt_h</p:attrName>
                                        </p:attrNameLst>
                                      </p:cBhvr>
                                      <p:tavLst>
                                        <p:tav tm="0">
                                          <p:val>
                                            <p:fltVal val="0"/>
                                          </p:val>
                                        </p:tav>
                                        <p:tav tm="100000">
                                          <p:val>
                                            <p:strVal val="#ppt_h"/>
                                          </p:val>
                                        </p:tav>
                                      </p:tavLst>
                                    </p:anim>
                                    <p:animEffect transition="in" filter="fade">
                                      <p:cBhvr>
                                        <p:cTn id="22" dur="250"/>
                                        <p:tgtEl>
                                          <p:spTgt spid="10"/>
                                        </p:tgtEl>
                                      </p:cBhvr>
                                    </p:animEffect>
                                  </p:childTnLst>
                                </p:cTn>
                              </p:par>
                            </p:childTnLst>
                          </p:cTn>
                        </p:par>
                        <p:par>
                          <p:cTn id="23" fill="hold">
                            <p:stCondLst>
                              <p:cond delay="3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250" fill="hold"/>
                                        <p:tgtEl>
                                          <p:spTgt spid="13"/>
                                        </p:tgtEl>
                                        <p:attrNameLst>
                                          <p:attrName>ppt_w</p:attrName>
                                        </p:attrNameLst>
                                      </p:cBhvr>
                                      <p:tavLst>
                                        <p:tav tm="0">
                                          <p:val>
                                            <p:fltVal val="0"/>
                                          </p:val>
                                        </p:tav>
                                        <p:tav tm="100000">
                                          <p:val>
                                            <p:strVal val="#ppt_w"/>
                                          </p:val>
                                        </p:tav>
                                      </p:tavLst>
                                    </p:anim>
                                    <p:anim calcmode="lin" valueType="num">
                                      <p:cBhvr>
                                        <p:cTn id="27" dur="250" fill="hold"/>
                                        <p:tgtEl>
                                          <p:spTgt spid="13"/>
                                        </p:tgtEl>
                                        <p:attrNameLst>
                                          <p:attrName>ppt_h</p:attrName>
                                        </p:attrNameLst>
                                      </p:cBhvr>
                                      <p:tavLst>
                                        <p:tav tm="0">
                                          <p:val>
                                            <p:fltVal val="0"/>
                                          </p:val>
                                        </p:tav>
                                        <p:tav tm="100000">
                                          <p:val>
                                            <p:strVal val="#ppt_h"/>
                                          </p:val>
                                        </p:tav>
                                      </p:tavLst>
                                    </p:anim>
                                    <p:animEffect transition="in" filter="fade">
                                      <p:cBhvr>
                                        <p:cTn id="28" dur="250"/>
                                        <p:tgtEl>
                                          <p:spTgt spid="13"/>
                                        </p:tgtEl>
                                      </p:cBhvr>
                                    </p:animEffect>
                                  </p:childTnLst>
                                </p:cTn>
                              </p:par>
                            </p:childTnLst>
                          </p:cTn>
                        </p:par>
                        <p:par>
                          <p:cTn id="29" fill="hold">
                            <p:stCondLst>
                              <p:cond delay="3750"/>
                            </p:stCondLst>
                            <p:childTnLst>
                              <p:par>
                                <p:cTn id="30" presetID="5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250" fill="hold"/>
                                        <p:tgtEl>
                                          <p:spTgt spid="16"/>
                                        </p:tgtEl>
                                        <p:attrNameLst>
                                          <p:attrName>ppt_w</p:attrName>
                                        </p:attrNameLst>
                                      </p:cBhvr>
                                      <p:tavLst>
                                        <p:tav tm="0">
                                          <p:val>
                                            <p:fltVal val="0"/>
                                          </p:val>
                                        </p:tav>
                                        <p:tav tm="100000">
                                          <p:val>
                                            <p:strVal val="#ppt_w"/>
                                          </p:val>
                                        </p:tav>
                                      </p:tavLst>
                                    </p:anim>
                                    <p:anim calcmode="lin" valueType="num">
                                      <p:cBhvr>
                                        <p:cTn id="33" dur="250" fill="hold"/>
                                        <p:tgtEl>
                                          <p:spTgt spid="16"/>
                                        </p:tgtEl>
                                        <p:attrNameLst>
                                          <p:attrName>ppt_h</p:attrName>
                                        </p:attrNameLst>
                                      </p:cBhvr>
                                      <p:tavLst>
                                        <p:tav tm="0">
                                          <p:val>
                                            <p:fltVal val="0"/>
                                          </p:val>
                                        </p:tav>
                                        <p:tav tm="100000">
                                          <p:val>
                                            <p:strVal val="#ppt_h"/>
                                          </p:val>
                                        </p:tav>
                                      </p:tavLst>
                                    </p:anim>
                                    <p:animEffect transition="in" filter="fade">
                                      <p:cBhvr>
                                        <p:cTn id="34" dur="250"/>
                                        <p:tgtEl>
                                          <p:spTgt spid="16"/>
                                        </p:tgtEl>
                                      </p:cBhvr>
                                    </p:animEffect>
                                  </p:childTnLst>
                                </p:cTn>
                              </p:par>
                            </p:childTnLst>
                          </p:cTn>
                        </p:par>
                        <p:par>
                          <p:cTn id="35" fill="hold">
                            <p:stCondLst>
                              <p:cond delay="4000"/>
                            </p:stCondLst>
                            <p:childTnLst>
                              <p:par>
                                <p:cTn id="36" presetID="53" presetClass="entr" presetSubtype="16"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250" fill="hold"/>
                                        <p:tgtEl>
                                          <p:spTgt spid="28"/>
                                        </p:tgtEl>
                                        <p:attrNameLst>
                                          <p:attrName>ppt_w</p:attrName>
                                        </p:attrNameLst>
                                      </p:cBhvr>
                                      <p:tavLst>
                                        <p:tav tm="0">
                                          <p:val>
                                            <p:fltVal val="0"/>
                                          </p:val>
                                        </p:tav>
                                        <p:tav tm="100000">
                                          <p:val>
                                            <p:strVal val="#ppt_w"/>
                                          </p:val>
                                        </p:tav>
                                      </p:tavLst>
                                    </p:anim>
                                    <p:anim calcmode="lin" valueType="num">
                                      <p:cBhvr>
                                        <p:cTn id="39" dur="250" fill="hold"/>
                                        <p:tgtEl>
                                          <p:spTgt spid="28"/>
                                        </p:tgtEl>
                                        <p:attrNameLst>
                                          <p:attrName>ppt_h</p:attrName>
                                        </p:attrNameLst>
                                      </p:cBhvr>
                                      <p:tavLst>
                                        <p:tav tm="0">
                                          <p:val>
                                            <p:fltVal val="0"/>
                                          </p:val>
                                        </p:tav>
                                        <p:tav tm="100000">
                                          <p:val>
                                            <p:strVal val="#ppt_h"/>
                                          </p:val>
                                        </p:tav>
                                      </p:tavLst>
                                    </p:anim>
                                    <p:animEffect transition="in" filter="fade">
                                      <p:cBhvr>
                                        <p:cTn id="40" dur="250"/>
                                        <p:tgtEl>
                                          <p:spTgt spid="28"/>
                                        </p:tgtEl>
                                      </p:cBhvr>
                                    </p:animEffect>
                                  </p:childTnLst>
                                </p:cTn>
                              </p:par>
                            </p:childTnLst>
                          </p:cTn>
                        </p:par>
                        <p:par>
                          <p:cTn id="41" fill="hold">
                            <p:stCondLst>
                              <p:cond delay="4250"/>
                            </p:stCondLst>
                            <p:childTnLst>
                              <p:par>
                                <p:cTn id="42" presetID="53" presetClass="entr" presetSubtype="16"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250" fill="hold"/>
                                        <p:tgtEl>
                                          <p:spTgt spid="25"/>
                                        </p:tgtEl>
                                        <p:attrNameLst>
                                          <p:attrName>ppt_w</p:attrName>
                                        </p:attrNameLst>
                                      </p:cBhvr>
                                      <p:tavLst>
                                        <p:tav tm="0">
                                          <p:val>
                                            <p:fltVal val="0"/>
                                          </p:val>
                                        </p:tav>
                                        <p:tav tm="100000">
                                          <p:val>
                                            <p:strVal val="#ppt_w"/>
                                          </p:val>
                                        </p:tav>
                                      </p:tavLst>
                                    </p:anim>
                                    <p:anim calcmode="lin" valueType="num">
                                      <p:cBhvr>
                                        <p:cTn id="45" dur="250" fill="hold"/>
                                        <p:tgtEl>
                                          <p:spTgt spid="25"/>
                                        </p:tgtEl>
                                        <p:attrNameLst>
                                          <p:attrName>ppt_h</p:attrName>
                                        </p:attrNameLst>
                                      </p:cBhvr>
                                      <p:tavLst>
                                        <p:tav tm="0">
                                          <p:val>
                                            <p:fltVal val="0"/>
                                          </p:val>
                                        </p:tav>
                                        <p:tav tm="100000">
                                          <p:val>
                                            <p:strVal val="#ppt_h"/>
                                          </p:val>
                                        </p:tav>
                                      </p:tavLst>
                                    </p:anim>
                                    <p:animEffect transition="in" filter="fade">
                                      <p:cBhvr>
                                        <p:cTn id="46" dur="250"/>
                                        <p:tgtEl>
                                          <p:spTgt spid="25"/>
                                        </p:tgtEl>
                                      </p:cBhvr>
                                    </p:animEffect>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250" fill="hold"/>
                                        <p:tgtEl>
                                          <p:spTgt spid="22"/>
                                        </p:tgtEl>
                                        <p:attrNameLst>
                                          <p:attrName>ppt_w</p:attrName>
                                        </p:attrNameLst>
                                      </p:cBhvr>
                                      <p:tavLst>
                                        <p:tav tm="0">
                                          <p:val>
                                            <p:fltVal val="0"/>
                                          </p:val>
                                        </p:tav>
                                        <p:tav tm="100000">
                                          <p:val>
                                            <p:strVal val="#ppt_w"/>
                                          </p:val>
                                        </p:tav>
                                      </p:tavLst>
                                    </p:anim>
                                    <p:anim calcmode="lin" valueType="num">
                                      <p:cBhvr>
                                        <p:cTn id="51" dur="250" fill="hold"/>
                                        <p:tgtEl>
                                          <p:spTgt spid="22"/>
                                        </p:tgtEl>
                                        <p:attrNameLst>
                                          <p:attrName>ppt_h</p:attrName>
                                        </p:attrNameLst>
                                      </p:cBhvr>
                                      <p:tavLst>
                                        <p:tav tm="0">
                                          <p:val>
                                            <p:fltVal val="0"/>
                                          </p:val>
                                        </p:tav>
                                        <p:tav tm="100000">
                                          <p:val>
                                            <p:strVal val="#ppt_h"/>
                                          </p:val>
                                        </p:tav>
                                      </p:tavLst>
                                    </p:anim>
                                    <p:animEffect transition="in" filter="fade">
                                      <p:cBhvr>
                                        <p:cTn id="52" dur="250"/>
                                        <p:tgtEl>
                                          <p:spTgt spid="22"/>
                                        </p:tgtEl>
                                      </p:cBhvr>
                                    </p:animEffect>
                                  </p:childTnLst>
                                </p:cTn>
                              </p:par>
                            </p:childTnLst>
                          </p:cTn>
                        </p:par>
                        <p:par>
                          <p:cTn id="53" fill="hold">
                            <p:stCondLst>
                              <p:cond delay="4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250" fill="hold"/>
                                        <p:tgtEl>
                                          <p:spTgt spid="19"/>
                                        </p:tgtEl>
                                        <p:attrNameLst>
                                          <p:attrName>ppt_w</p:attrName>
                                        </p:attrNameLst>
                                      </p:cBhvr>
                                      <p:tavLst>
                                        <p:tav tm="0">
                                          <p:val>
                                            <p:fltVal val="0"/>
                                          </p:val>
                                        </p:tav>
                                        <p:tav tm="100000">
                                          <p:val>
                                            <p:strVal val="#ppt_w"/>
                                          </p:val>
                                        </p:tav>
                                      </p:tavLst>
                                    </p:anim>
                                    <p:anim calcmode="lin" valueType="num">
                                      <p:cBhvr>
                                        <p:cTn id="57" dur="250" fill="hold"/>
                                        <p:tgtEl>
                                          <p:spTgt spid="19"/>
                                        </p:tgtEl>
                                        <p:attrNameLst>
                                          <p:attrName>ppt_h</p:attrName>
                                        </p:attrNameLst>
                                      </p:cBhvr>
                                      <p:tavLst>
                                        <p:tav tm="0">
                                          <p:val>
                                            <p:fltVal val="0"/>
                                          </p:val>
                                        </p:tav>
                                        <p:tav tm="100000">
                                          <p:val>
                                            <p:strVal val="#ppt_h"/>
                                          </p:val>
                                        </p:tav>
                                      </p:tavLst>
                                    </p:anim>
                                    <p:animEffect transition="in" filter="fade">
                                      <p:cBhvr>
                                        <p:cTn id="58" dur="250"/>
                                        <p:tgtEl>
                                          <p:spTgt spid="19"/>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250" fill="hold"/>
                                        <p:tgtEl>
                                          <p:spTgt spid="31"/>
                                        </p:tgtEl>
                                        <p:attrNameLst>
                                          <p:attrName>ppt_w</p:attrName>
                                        </p:attrNameLst>
                                      </p:cBhvr>
                                      <p:tavLst>
                                        <p:tav tm="0">
                                          <p:val>
                                            <p:fltVal val="0"/>
                                          </p:val>
                                        </p:tav>
                                        <p:tav tm="100000">
                                          <p:val>
                                            <p:strVal val="#ppt_w"/>
                                          </p:val>
                                        </p:tav>
                                      </p:tavLst>
                                    </p:anim>
                                    <p:anim calcmode="lin" valueType="num">
                                      <p:cBhvr>
                                        <p:cTn id="63" dur="250" fill="hold"/>
                                        <p:tgtEl>
                                          <p:spTgt spid="31"/>
                                        </p:tgtEl>
                                        <p:attrNameLst>
                                          <p:attrName>ppt_h</p:attrName>
                                        </p:attrNameLst>
                                      </p:cBhvr>
                                      <p:tavLst>
                                        <p:tav tm="0">
                                          <p:val>
                                            <p:fltVal val="0"/>
                                          </p:val>
                                        </p:tav>
                                        <p:tav tm="100000">
                                          <p:val>
                                            <p:strVal val="#ppt_h"/>
                                          </p:val>
                                        </p:tav>
                                      </p:tavLst>
                                    </p:anim>
                                    <p:animEffect transition="in" filter="fade">
                                      <p:cBhvr>
                                        <p:cTn id="64" dur="250"/>
                                        <p:tgtEl>
                                          <p:spTgt spid="31"/>
                                        </p:tgtEl>
                                      </p:cBhvr>
                                    </p:animEffect>
                                  </p:childTnLst>
                                </p:cTn>
                              </p:par>
                            </p:childTnLst>
                          </p:cTn>
                        </p:par>
                        <p:par>
                          <p:cTn id="65" fill="hold">
                            <p:stCondLst>
                              <p:cond delay="5250"/>
                            </p:stCondLst>
                            <p:childTnLst>
                              <p:par>
                                <p:cTn id="66" presetID="53" presetClass="entr" presetSubtype="16" fill="hold" nodeType="after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p:cTn id="68" dur="250" fill="hold"/>
                                        <p:tgtEl>
                                          <p:spTgt spid="34"/>
                                        </p:tgtEl>
                                        <p:attrNameLst>
                                          <p:attrName>ppt_w</p:attrName>
                                        </p:attrNameLst>
                                      </p:cBhvr>
                                      <p:tavLst>
                                        <p:tav tm="0">
                                          <p:val>
                                            <p:fltVal val="0"/>
                                          </p:val>
                                        </p:tav>
                                        <p:tav tm="100000">
                                          <p:val>
                                            <p:strVal val="#ppt_w"/>
                                          </p:val>
                                        </p:tav>
                                      </p:tavLst>
                                    </p:anim>
                                    <p:anim calcmode="lin" valueType="num">
                                      <p:cBhvr>
                                        <p:cTn id="69" dur="250" fill="hold"/>
                                        <p:tgtEl>
                                          <p:spTgt spid="34"/>
                                        </p:tgtEl>
                                        <p:attrNameLst>
                                          <p:attrName>ppt_h</p:attrName>
                                        </p:attrNameLst>
                                      </p:cBhvr>
                                      <p:tavLst>
                                        <p:tav tm="0">
                                          <p:val>
                                            <p:fltVal val="0"/>
                                          </p:val>
                                        </p:tav>
                                        <p:tav tm="100000">
                                          <p:val>
                                            <p:strVal val="#ppt_h"/>
                                          </p:val>
                                        </p:tav>
                                      </p:tavLst>
                                    </p:anim>
                                    <p:animEffect transition="in" filter="fade">
                                      <p:cBhvr>
                                        <p:cTn id="70" dur="250"/>
                                        <p:tgtEl>
                                          <p:spTgt spid="34"/>
                                        </p:tgtEl>
                                      </p:cBhvr>
                                    </p:animEffect>
                                  </p:childTnLst>
                                </p:cTn>
                              </p:par>
                            </p:childTnLst>
                          </p:cTn>
                        </p:par>
                        <p:par>
                          <p:cTn id="71" fill="hold">
                            <p:stCondLst>
                              <p:cond delay="5500"/>
                            </p:stCondLst>
                            <p:childTnLst>
                              <p:par>
                                <p:cTn id="72" presetID="53" presetClass="entr" presetSubtype="16"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p:cTn id="74" dur="250" fill="hold"/>
                                        <p:tgtEl>
                                          <p:spTgt spid="37"/>
                                        </p:tgtEl>
                                        <p:attrNameLst>
                                          <p:attrName>ppt_w</p:attrName>
                                        </p:attrNameLst>
                                      </p:cBhvr>
                                      <p:tavLst>
                                        <p:tav tm="0">
                                          <p:val>
                                            <p:fltVal val="0"/>
                                          </p:val>
                                        </p:tav>
                                        <p:tav tm="100000">
                                          <p:val>
                                            <p:strVal val="#ppt_w"/>
                                          </p:val>
                                        </p:tav>
                                      </p:tavLst>
                                    </p:anim>
                                    <p:anim calcmode="lin" valueType="num">
                                      <p:cBhvr>
                                        <p:cTn id="75" dur="250" fill="hold"/>
                                        <p:tgtEl>
                                          <p:spTgt spid="37"/>
                                        </p:tgtEl>
                                        <p:attrNameLst>
                                          <p:attrName>ppt_h</p:attrName>
                                        </p:attrNameLst>
                                      </p:cBhvr>
                                      <p:tavLst>
                                        <p:tav tm="0">
                                          <p:val>
                                            <p:fltVal val="0"/>
                                          </p:val>
                                        </p:tav>
                                        <p:tav tm="100000">
                                          <p:val>
                                            <p:strVal val="#ppt_h"/>
                                          </p:val>
                                        </p:tav>
                                      </p:tavLst>
                                    </p:anim>
                                    <p:animEffect transition="in" filter="fade">
                                      <p:cBhvr>
                                        <p:cTn id="76" dur="250"/>
                                        <p:tgtEl>
                                          <p:spTgt spid="37"/>
                                        </p:tgtEl>
                                      </p:cBhvr>
                                    </p:animEffect>
                                  </p:childTnLst>
                                </p:cTn>
                              </p:par>
                            </p:childTnLst>
                          </p:cTn>
                        </p:par>
                        <p:par>
                          <p:cTn id="77" fill="hold">
                            <p:stCondLst>
                              <p:cond delay="5750"/>
                            </p:stCondLst>
                            <p:childTnLst>
                              <p:par>
                                <p:cTn id="78" presetID="53" presetClass="entr" presetSubtype="16" fill="hold" nodeType="afterEffect">
                                  <p:stCondLst>
                                    <p:cond delay="0"/>
                                  </p:stCondLst>
                                  <p:childTnLst>
                                    <p:set>
                                      <p:cBhvr>
                                        <p:cTn id="79" dur="1" fill="hold">
                                          <p:stCondLst>
                                            <p:cond delay="0"/>
                                          </p:stCondLst>
                                        </p:cTn>
                                        <p:tgtEl>
                                          <p:spTgt spid="40"/>
                                        </p:tgtEl>
                                        <p:attrNameLst>
                                          <p:attrName>style.visibility</p:attrName>
                                        </p:attrNameLst>
                                      </p:cBhvr>
                                      <p:to>
                                        <p:strVal val="visible"/>
                                      </p:to>
                                    </p:set>
                                    <p:anim calcmode="lin" valueType="num">
                                      <p:cBhvr>
                                        <p:cTn id="80" dur="250" fill="hold"/>
                                        <p:tgtEl>
                                          <p:spTgt spid="40"/>
                                        </p:tgtEl>
                                        <p:attrNameLst>
                                          <p:attrName>ppt_w</p:attrName>
                                        </p:attrNameLst>
                                      </p:cBhvr>
                                      <p:tavLst>
                                        <p:tav tm="0">
                                          <p:val>
                                            <p:fltVal val="0"/>
                                          </p:val>
                                        </p:tav>
                                        <p:tav tm="100000">
                                          <p:val>
                                            <p:strVal val="#ppt_w"/>
                                          </p:val>
                                        </p:tav>
                                      </p:tavLst>
                                    </p:anim>
                                    <p:anim calcmode="lin" valueType="num">
                                      <p:cBhvr>
                                        <p:cTn id="81" dur="250" fill="hold"/>
                                        <p:tgtEl>
                                          <p:spTgt spid="40"/>
                                        </p:tgtEl>
                                        <p:attrNameLst>
                                          <p:attrName>ppt_h</p:attrName>
                                        </p:attrNameLst>
                                      </p:cBhvr>
                                      <p:tavLst>
                                        <p:tav tm="0">
                                          <p:val>
                                            <p:fltVal val="0"/>
                                          </p:val>
                                        </p:tav>
                                        <p:tav tm="100000">
                                          <p:val>
                                            <p:strVal val="#ppt_h"/>
                                          </p:val>
                                        </p:tav>
                                      </p:tavLst>
                                    </p:anim>
                                    <p:animEffect transition="in" filter="fade">
                                      <p:cBhvr>
                                        <p:cTn id="82" dur="250"/>
                                        <p:tgtEl>
                                          <p:spTgt spid="40"/>
                                        </p:tgtEl>
                                      </p:cBhvr>
                                    </p:animEffect>
                                  </p:childTnLst>
                                </p:cTn>
                              </p:par>
                            </p:childTnLst>
                          </p:cTn>
                        </p:par>
                        <p:par>
                          <p:cTn id="83" fill="hold">
                            <p:stCondLst>
                              <p:cond delay="6000"/>
                            </p:stCondLst>
                            <p:childTnLst>
                              <p:par>
                                <p:cTn id="84" presetID="22" presetClass="entr" presetSubtype="8" fill="hold"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left)">
                                      <p:cBhvr>
                                        <p:cTn id="86" dur="3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00B0F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Başlamadan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985653" y="1381894"/>
            <a:ext cx="10379034" cy="4524315"/>
          </a:xfrm>
          <a:prstGeom prst="rect">
            <a:avLst/>
          </a:prstGeom>
          <a:noFill/>
        </p:spPr>
        <p:txBody>
          <a:bodyPr wrap="square" rtlCol="0">
            <a:spAutoFit/>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Sınavın başlama ve bitiş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saatleri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tahtaya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yazılır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ve öğrencilere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ilk 30 dakika ve son 15 dakika</a:t>
            </a:r>
            <a:r>
              <a:rPr lang="tr-TR" sz="3600" dirty="0">
                <a:ln w="0"/>
                <a:solidFill>
                  <a:srgbClr val="FF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içinde kimsenin </a:t>
            </a:r>
            <a:r>
              <a:rPr lang="tr-TR" sz="3600" u="sng"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dışarı </a:t>
            </a:r>
            <a:r>
              <a:rPr lang="tr-TR" sz="3600" u="sng"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çıkamayacağı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duyurulur.</a:t>
            </a:r>
          </a:p>
          <a:p>
            <a:pPr algn="just"/>
            <a:endPar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Öğrenciler salona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kimlikleri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kontrol edilerek alınır. Kendi yerlerine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oturmaları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sağlanır.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Kimlik kartı </a:t>
            </a:r>
            <a:r>
              <a:rPr lang="tr-TR" sz="2800" i="1"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(nüfus cüzdanı, pasaport, </a:t>
            </a:r>
            <a:r>
              <a:rPr lang="tr-TR" sz="2800" i="1"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sürücü belgesi)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olmayan öğrenci sınava </a:t>
            </a:r>
            <a:r>
              <a:rPr lang="tr-TR" sz="3600" u="sng"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kesinlikle alınmaz</a:t>
            </a:r>
            <a:r>
              <a:rPr lang="tr-TR" sz="3600"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endPar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1669806"/>
      </p:ext>
    </p:extLst>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00B0F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Başlamadan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985653" y="1381894"/>
            <a:ext cx="10379034" cy="3724096"/>
          </a:xfrm>
          <a:prstGeom prst="rect">
            <a:avLst/>
          </a:prstGeom>
          <a:noFill/>
        </p:spPr>
        <p:txBody>
          <a:bodyPr wrap="square" rtlCol="0">
            <a:spAutoFit/>
          </a:bodyPr>
          <a:lstStyle/>
          <a:p>
            <a:pPr algn="just">
              <a:spcAft>
                <a:spcPts val="1200"/>
              </a:spcAft>
            </a:pP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evrak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poşeti öğrencilerin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önünde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açılarak</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eksik olup olmadığını kontrol edilir.</a:t>
            </a:r>
          </a:p>
          <a:p>
            <a:pPr algn="just">
              <a:spcAft>
                <a:spcPts val="1200"/>
              </a:spcAft>
            </a:pP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Sınav başlamadan önce soru kitapçıklarının açılmayacağını duyurulur.</a:t>
            </a:r>
          </a:p>
          <a:p>
            <a:pPr algn="just">
              <a:spcAft>
                <a:spcPts val="1200"/>
              </a:spcAft>
            </a:pP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Soru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kitapçıklarının ön yüzüne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ad, </a:t>
            </a:r>
            <a:r>
              <a:rPr lang="tr-TR" sz="3600" dirty="0" err="1">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soyad</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TC. Kimlik numaralarını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yazmaları söylenir.</a:t>
            </a:r>
          </a:p>
        </p:txBody>
      </p:sp>
    </p:spTree>
    <p:extLst>
      <p:ext uri="{BB962C8B-B14F-4D97-AF65-F5344CB8AC3E}">
        <p14:creationId xmlns:p14="http://schemas.microsoft.com/office/powerpoint/2010/main" val="1430252459"/>
      </p:ext>
    </p:extLst>
  </p:cSld>
  <p:clrMapOvr>
    <a:masterClrMapping/>
  </p:clrMapOvr>
  <p:transition spd="slow">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7829" y="1825625"/>
            <a:ext cx="11059885" cy="4351338"/>
          </a:xfrm>
        </p:spPr>
        <p:txBody>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Öğrencinin kendine ait cevap kâğıdında yer alan bilgilerini kontrol ettirir ve cevap kâğıdında yer alan imza bölümünü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öğrenciye kurşun kalem ile imzalatır</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p>
          <a:p>
            <a:endParaRPr lang="tr-TR" dirty="0"/>
          </a:p>
        </p:txBody>
      </p:sp>
      <p:sp>
        <p:nvSpPr>
          <p:cNvPr id="4" name="Slayt Numarası Yer Tutucusu 3"/>
          <p:cNvSpPr>
            <a:spLocks noGrp="1"/>
          </p:cNvSpPr>
          <p:nvPr>
            <p:ph type="sldNum" sz="quarter" idx="12"/>
          </p:nvPr>
        </p:nvSpPr>
        <p:spPr/>
        <p:txBody>
          <a:bodyPr/>
          <a:lstStyle/>
          <a:p>
            <a:fld id="{07BA4387-5B25-43A8-BC95-FD417D7D2F56}" type="slidenum">
              <a:rPr lang="tr-TR" smtClean="0"/>
              <a:t>58</a:t>
            </a:fld>
            <a:endParaRPr lang="tr-TR"/>
          </a:p>
        </p:txBody>
      </p:sp>
      <p:sp>
        <p:nvSpPr>
          <p:cNvPr id="5" name="Yuvarlatılmış Dikdörtgen 4"/>
          <p:cNvSpPr/>
          <p:nvPr/>
        </p:nvSpPr>
        <p:spPr>
          <a:xfrm>
            <a:off x="391882" y="327438"/>
            <a:ext cx="5890166" cy="578882"/>
          </a:xfrm>
          <a:prstGeom prst="roundRect">
            <a:avLst/>
          </a:prstGeom>
          <a:solidFill>
            <a:srgbClr val="00B0F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Başlamadan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857248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00B0F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Başlamadan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4432516" y="1381894"/>
            <a:ext cx="6932172" cy="4031873"/>
          </a:xfrm>
          <a:prstGeom prst="rect">
            <a:avLst/>
          </a:prstGeom>
          <a:noFill/>
        </p:spPr>
        <p:txBody>
          <a:bodyPr wrap="square" rtlCol="0">
            <a:spAutoFit/>
          </a:bodyPr>
          <a:lstStyle/>
          <a:p>
            <a:pPr algn="just"/>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Sözlük, hesap makinesi, çağrı cihazı cep telefonu, telsiz, radyo gibi elektronik iletişim araçları ile sınav giriş belgelerinde yazılı olan salona getirilmesi </a:t>
            </a:r>
            <a:r>
              <a:rPr lang="tr-TR" sz="32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yasaklanmış eşyası olanlar varsa </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sınavlarının iptali için </a:t>
            </a:r>
            <a:r>
              <a:rPr lang="tr-TR" sz="32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tutanak düzenlenir </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ve cevap kâğıdına </a:t>
            </a:r>
            <a:r>
              <a:rPr lang="tr-TR" sz="32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sınavın iptali ile ilgili kutucuk kodlanır.</a:t>
            </a:r>
          </a:p>
        </p:txBody>
      </p:sp>
      <p:pic>
        <p:nvPicPr>
          <p:cNvPr id="6" name="Picture 6" descr="tabanca png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9745" y="2381583"/>
            <a:ext cx="2332349" cy="15272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esap+makinesi+png ile ilgili gö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l="17676" r="17075"/>
          <a:stretch/>
        </p:blipFill>
        <p:spPr bwMode="auto">
          <a:xfrm rot="2518121">
            <a:off x="1744096" y="3071572"/>
            <a:ext cx="1584669" cy="1681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yüzük filetype:png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l="22553" t="15320" r="20069" b="12560"/>
          <a:stretch/>
        </p:blipFill>
        <p:spPr bwMode="auto">
          <a:xfrm>
            <a:off x="3008764" y="2717801"/>
            <a:ext cx="1571342" cy="19750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sözlük ile ilgili görsel sonuc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546" y="2837003"/>
            <a:ext cx="2009509" cy="2009509"/>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6098" y="2009201"/>
            <a:ext cx="2862770" cy="2862770"/>
          </a:xfrm>
          <a:prstGeom prst="rect">
            <a:avLst/>
          </a:prstGeom>
        </p:spPr>
      </p:pic>
    </p:spTree>
    <p:extLst>
      <p:ext uri="{BB962C8B-B14F-4D97-AF65-F5344CB8AC3E}">
        <p14:creationId xmlns:p14="http://schemas.microsoft.com/office/powerpoint/2010/main" val="3816845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35" presetClass="emph" presetSubtype="0" repeatCount="indefinite" fill="hold" nodeType="withEffect">
                                  <p:stCondLst>
                                    <p:cond delay="0"/>
                                  </p:stCondLst>
                                  <p:childTnLst>
                                    <p:anim calcmode="discrete" valueType="str">
                                      <p:cBhvr>
                                        <p:cTn id="32" dur="2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3" y="327438"/>
            <a:ext cx="3372595" cy="646986"/>
          </a:xfrm>
          <a:prstGeom prst="roundRect">
            <a:avLst/>
          </a:prstGeom>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32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Hususlar</a:t>
            </a:r>
            <a:endPar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3493264"/>
          </a:xfrm>
          <a:prstGeom prst="rect">
            <a:avLst/>
          </a:prstGeom>
          <a:noFill/>
        </p:spPr>
        <p:txBody>
          <a:bodyPr wrap="square" rtlCol="0">
            <a:spAutoFit/>
          </a:bodyPr>
          <a:lstStyle/>
          <a:p>
            <a:pPr indent="534988" algn="just">
              <a:spcAft>
                <a:spcPts val="600"/>
              </a:spcAft>
            </a:pPr>
            <a:r>
              <a:rPr lang="tr-TR" sz="3600" dirty="0">
                <a:latin typeface="Times New Roman" panose="02020603050405020304" pitchFamily="18" charset="0"/>
                <a:cs typeface="Times New Roman" panose="02020603050405020304" pitchFamily="18" charset="0"/>
              </a:rPr>
              <a:t>Sınav yapılacak okulda okul müdürünün başkanlığında müdür baş yardımcısı ve müdür yardımcısından </a:t>
            </a:r>
            <a:r>
              <a:rPr lang="tr-TR" sz="3600" dirty="0" smtClean="0">
                <a:latin typeface="Times New Roman" panose="02020603050405020304" pitchFamily="18" charset="0"/>
                <a:cs typeface="Times New Roman" panose="02020603050405020304" pitchFamily="18" charset="0"/>
              </a:rPr>
              <a:t>oluşan </a:t>
            </a:r>
            <a:r>
              <a:rPr lang="tr-TR" sz="3600" b="1" dirty="0" smtClean="0">
                <a:solidFill>
                  <a:srgbClr val="FF0000"/>
                </a:solidFill>
                <a:latin typeface="Times New Roman" panose="02020603050405020304" pitchFamily="18" charset="0"/>
                <a:cs typeface="Times New Roman" panose="02020603050405020304" pitchFamily="18" charset="0"/>
              </a:rPr>
              <a:t>3 </a:t>
            </a:r>
            <a:r>
              <a:rPr lang="tr-TR" sz="3600" b="1" dirty="0">
                <a:solidFill>
                  <a:srgbClr val="FF0000"/>
                </a:solidFill>
                <a:latin typeface="Times New Roman" panose="02020603050405020304" pitchFamily="18" charset="0"/>
                <a:cs typeface="Times New Roman" panose="02020603050405020304" pitchFamily="18" charset="0"/>
              </a:rPr>
              <a:t>kişilik "Bina Sınav Komisyonu"</a:t>
            </a:r>
            <a:r>
              <a:rPr lang="tr-TR" sz="3600" dirty="0">
                <a:latin typeface="Times New Roman" panose="02020603050405020304" pitchFamily="18" charset="0"/>
                <a:cs typeface="Times New Roman" panose="02020603050405020304" pitchFamily="18" charset="0"/>
              </a:rPr>
              <a:t> oluşturulacaktır. </a:t>
            </a:r>
          </a:p>
          <a:p>
            <a:pPr indent="534988" algn="just">
              <a:spcAft>
                <a:spcPts val="600"/>
              </a:spcAft>
            </a:pPr>
            <a:r>
              <a:rPr lang="tr-TR" sz="3600" dirty="0">
                <a:latin typeface="Times New Roman" panose="02020603050405020304" pitchFamily="18" charset="0"/>
                <a:cs typeface="Times New Roman" panose="02020603050405020304" pitchFamily="18" charset="0"/>
              </a:rPr>
              <a:t>Yeterli sayıda müdür yardımcısı yoksa okulda bulunan öğretmenlerden de komisyon oluşturulabilir.</a:t>
            </a:r>
          </a:p>
        </p:txBody>
      </p:sp>
    </p:spTree>
    <p:extLst>
      <p:ext uri="{BB962C8B-B14F-4D97-AF65-F5344CB8AC3E}">
        <p14:creationId xmlns:p14="http://schemas.microsoft.com/office/powerpoint/2010/main" val="8233279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00B0F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Başlamadan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502229" y="2201182"/>
            <a:ext cx="9559638" cy="1569660"/>
          </a:xfrm>
          <a:prstGeom prst="rect">
            <a:avLst/>
          </a:prstGeom>
          <a:noFill/>
        </p:spPr>
        <p:txBody>
          <a:bodyPr wrap="square" rtlCol="0">
            <a:spAutoFit/>
          </a:bodyPr>
          <a:lstStyle/>
          <a:p>
            <a:pPr algn="just"/>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Öğrencilerin sınavda verdikleri </a:t>
            </a:r>
            <a:r>
              <a:rPr lang="tr-TR" sz="3200" dirty="0">
                <a:ln w="0"/>
                <a:solidFill>
                  <a:srgbClr val="FF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cevapları almaları yasaktır.</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Bu kurala uymayanların sınavlarının geçersiz olacağı duyurulur.</a:t>
            </a: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655" y="3643147"/>
            <a:ext cx="483895" cy="27061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88164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500"/>
                                  </p:stCondLst>
                                  <p:childTnLst>
                                    <p:anim calcmode="discrete" valueType="str">
                                      <p:cBhvr>
                                        <p:cTn id="6" dur="3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chemeClr val="accent4">
              <a:lumMod val="60000"/>
              <a:lumOff val="40000"/>
            </a:schemeClr>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Süresince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80655" y="1488663"/>
            <a:ext cx="10117775" cy="2708434"/>
          </a:xfrm>
          <a:prstGeom prst="rect">
            <a:avLst/>
          </a:prstGeom>
          <a:noFill/>
        </p:spPr>
        <p:txBody>
          <a:bodyPr wrap="square" rtlCol="0">
            <a:spAutoFit/>
          </a:bodyPr>
          <a:lstStyle/>
          <a:p>
            <a:pPr algn="just"/>
            <a:r>
              <a:rPr lang="tr-TR" sz="34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Sağlık sebepleri dışında öğrencinin </a:t>
            </a:r>
            <a:r>
              <a:rPr lang="tr-TR" sz="3400" dirty="0">
                <a:ln w="0"/>
                <a:solidFill>
                  <a:srgbClr val="FF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dışarı çıkmasına izin verilmez,</a:t>
            </a:r>
            <a:r>
              <a:rPr lang="tr-TR" sz="34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zorunlu durumda koridorlarda görevli yedek gözetmen nezaretinde çıkmasına müsaade edilir. Geri dönünce </a:t>
            </a:r>
            <a:r>
              <a:rPr lang="tr-TR" sz="34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ek </a:t>
            </a:r>
            <a:r>
              <a:rPr lang="tr-TR" sz="34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süre verilmez. </a:t>
            </a:r>
            <a:r>
              <a:rPr lang="tr-TR" sz="3400" u="sng" dirty="0">
                <a:ln w="0"/>
                <a:solidFill>
                  <a:srgbClr val="FF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Salon dışına hiçbir evrakın çıkmasına izin verilmez.</a:t>
            </a:r>
          </a:p>
        </p:txBody>
      </p:sp>
    </p:spTree>
    <p:extLst>
      <p:ext uri="{BB962C8B-B14F-4D97-AF65-F5344CB8AC3E}">
        <p14:creationId xmlns:p14="http://schemas.microsoft.com/office/powerpoint/2010/main" val="24892040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chemeClr val="accent4">
              <a:lumMod val="60000"/>
              <a:lumOff val="40000"/>
            </a:schemeClr>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Süresince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74715" y="1760788"/>
            <a:ext cx="10117775" cy="1567993"/>
          </a:xfrm>
          <a:prstGeom prst="rect">
            <a:avLst/>
          </a:prstGeom>
          <a:noFill/>
        </p:spPr>
        <p:txBody>
          <a:bodyPr wrap="square" rtlCol="0">
            <a:spAutoFit/>
          </a:bodyPr>
          <a:lstStyle/>
          <a:p>
            <a:pPr algn="just">
              <a:lnSpc>
                <a:spcPct val="150000"/>
              </a:lnSpc>
            </a:pPr>
            <a:r>
              <a:rPr lang="tr-TR" sz="34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Cevap kâğıdında öğrencinin imzasının olup olmadığı ve cevapları kodladığını kontrol edilir</a:t>
            </a:r>
            <a:r>
              <a:rPr lang="tr-TR" sz="34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0578339"/>
      </p:ext>
    </p:extLst>
  </p:cSld>
  <p:clrMapOvr>
    <a:masterClrMapping/>
  </p:clrMapOvr>
  <p:transition spd="slow">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chemeClr val="accent4">
              <a:lumMod val="60000"/>
              <a:lumOff val="40000"/>
            </a:schemeClr>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Süresince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74715" y="1048268"/>
            <a:ext cx="10117775" cy="4016484"/>
          </a:xfrm>
          <a:prstGeom prst="rect">
            <a:avLst/>
          </a:prstGeom>
          <a:noFill/>
        </p:spPr>
        <p:txBody>
          <a:bodyPr wrap="square" rtlCol="0">
            <a:spAutoFit/>
          </a:bodyPr>
          <a:lstStyle/>
          <a:p>
            <a:pPr algn="just">
              <a:lnSpc>
                <a:spcPct val="150000"/>
              </a:lnSpc>
            </a:pPr>
            <a:r>
              <a:rPr lang="tr-TR" sz="34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Kopya çekmeye teşebbüs eden öğrenci uyarılır, kopya çektiği belirlenen öğrenciyle ilgili tutanak düzenlenir, cevap kâğıdında kopya ile ilgili kutucuk işaretlenir ve bütün evraklarla birlikte dönüşüm poşetine yerleştirir</a:t>
            </a:r>
            <a:r>
              <a:rPr lang="tr-TR" sz="34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endParaRPr lang="tr-TR" sz="34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5501164"/>
      </p:ext>
    </p:extLst>
  </p:cSld>
  <p:clrMapOvr>
    <a:masterClrMapping/>
  </p:clrMapOvr>
  <p:transition spd="slow">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chemeClr val="accent4">
              <a:lumMod val="60000"/>
              <a:lumOff val="40000"/>
            </a:schemeClr>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Süresince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74715" y="1653910"/>
            <a:ext cx="10117775" cy="2539157"/>
          </a:xfrm>
          <a:prstGeom prst="rect">
            <a:avLst/>
          </a:prstGeom>
          <a:noFill/>
        </p:spPr>
        <p:txBody>
          <a:bodyPr wrap="square" rtlCol="0">
            <a:spAutoFit/>
          </a:bodyPr>
          <a:lstStyle/>
          <a:p>
            <a:pPr algn="just">
              <a:spcAft>
                <a:spcPts val="600"/>
              </a:spcAft>
            </a:pP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bitimine</a:t>
            </a:r>
          </a:p>
          <a:p>
            <a:pPr algn="just">
              <a:spcAft>
                <a:spcPts val="600"/>
              </a:spcAft>
            </a:pP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15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dakika kala “15 DAKİKANIZ KALDI” ve </a:t>
            </a:r>
          </a:p>
          <a:p>
            <a:pPr algn="just">
              <a:spcAft>
                <a:spcPts val="600"/>
              </a:spcAft>
            </a:pP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5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dakika kala “5 DAKİKANIZ KALDI”</a:t>
            </a:r>
          </a:p>
          <a:p>
            <a:pPr algn="just">
              <a:spcAft>
                <a:spcPts val="600"/>
              </a:spcAft>
            </a:pP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şekline öğrenciler uyarılır.</a:t>
            </a:r>
          </a:p>
        </p:txBody>
      </p:sp>
    </p:spTree>
    <p:extLst>
      <p:ext uri="{BB962C8B-B14F-4D97-AF65-F5344CB8AC3E}">
        <p14:creationId xmlns:p14="http://schemas.microsoft.com/office/powerpoint/2010/main" val="1789288455"/>
      </p:ext>
    </p:extLst>
  </p:cSld>
  <p:clrMapOvr>
    <a:masterClrMapping/>
  </p:clrMapOvr>
  <p:transition spd="slow">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chemeClr val="accent4">
              <a:lumMod val="60000"/>
              <a:lumOff val="40000"/>
            </a:schemeClr>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Süresince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74715" y="1653910"/>
            <a:ext cx="10117775" cy="3970318"/>
          </a:xfrm>
          <a:prstGeom prst="rect">
            <a:avLst/>
          </a:prstGeom>
          <a:noFill/>
        </p:spPr>
        <p:txBody>
          <a:bodyPr wrap="square" rtlCol="0">
            <a:spAutoFit/>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Öğrenciye ait cevap kâğıdının salon başkanı ve gözetmen tarafından kontrol edildiğine dair bölümü evraklar teslim alınırken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silinmez kalemle görevliler tarafından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imzalanır</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p>
          <a:p>
            <a:pPr algn="just"/>
            <a:endPar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a:p>
            <a:pPr marL="903288" algn="just"/>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devam ederken bu işlemler kesinlikle yapılmaz</a:t>
            </a:r>
            <a:endPar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619" y="4341207"/>
            <a:ext cx="363100" cy="20306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83243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500"/>
                                  </p:stCondLst>
                                  <p:childTnLst>
                                    <p:anim calcmode="discrete" valueType="str">
                                      <p:cBhvr>
                                        <p:cTn id="6" dur="3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chemeClr val="accent4">
              <a:lumMod val="60000"/>
              <a:lumOff val="40000"/>
            </a:schemeClr>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Süresince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74715" y="1653910"/>
            <a:ext cx="10218719" cy="2385268"/>
          </a:xfrm>
          <a:prstGeom prst="rect">
            <a:avLst/>
          </a:prstGeom>
          <a:noFill/>
        </p:spPr>
        <p:txBody>
          <a:bodyPr wrap="square" rtlCol="0">
            <a:spAutoFit/>
          </a:bodyPr>
          <a:lstStyle/>
          <a:p>
            <a:pPr algn="just">
              <a:spcAft>
                <a:spcPts val="600"/>
              </a:spcAft>
            </a:pP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Sınav süresi bittiğinde sınav durdurulur.</a:t>
            </a:r>
          </a:p>
          <a:p>
            <a:pPr algn="just">
              <a:spcAft>
                <a:spcPts val="600"/>
              </a:spcAft>
            </a:pP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Cevap kâğıtları ve soru kitapçıkları öğrencilerin önünden toplanır.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Salon yoklama listesinden karşılaştırılarak eksik olup olmadığı kontrol edilir</a:t>
            </a:r>
            <a:r>
              <a:rPr lang="tr-TR" sz="3600"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endPar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169387"/>
      </p:ext>
    </p:extLst>
  </p:cSld>
  <p:clrMapOvr>
    <a:masterClrMapping/>
  </p:clrMapOvr>
  <p:transition spd="slow">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chemeClr val="accent4">
              <a:lumMod val="60000"/>
              <a:lumOff val="40000"/>
            </a:schemeClr>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Süresince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74715" y="1653910"/>
            <a:ext cx="10218719" cy="1200329"/>
          </a:xfrm>
          <a:prstGeom prst="rect">
            <a:avLst/>
          </a:prstGeom>
          <a:noFill/>
        </p:spPr>
        <p:txBody>
          <a:bodyPr wrap="square" rtlCol="0">
            <a:spAutoFit/>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a:ln w="0"/>
                <a:solidFill>
                  <a:srgbClr val="00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Salon yoklama öğrenci listesi, sınav evrakını teslim eden </a:t>
            </a:r>
            <a:r>
              <a:rPr lang="tr-TR" sz="3600">
                <a:ln w="0"/>
                <a:solidFill>
                  <a:srgbClr val="00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öğrenciye </a:t>
            </a:r>
            <a:r>
              <a:rPr lang="tr-TR" sz="3600" smtClean="0">
                <a:ln w="0"/>
                <a:solidFill>
                  <a:srgbClr val="00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kurşun</a:t>
            </a:r>
            <a:r>
              <a:rPr lang="tr-TR" sz="3600" smtClean="0">
                <a:ln w="0"/>
                <a:solidFill>
                  <a:srgbClr val="00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a:ln w="0"/>
                <a:solidFill>
                  <a:srgbClr val="00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kalemle imzalatılır.</a:t>
            </a:r>
          </a:p>
        </p:txBody>
      </p:sp>
      <p:sp>
        <p:nvSpPr>
          <p:cNvPr id="6" name="Metin kutusu 5"/>
          <p:cNvSpPr txBox="1"/>
          <p:nvPr/>
        </p:nvSpPr>
        <p:spPr>
          <a:xfrm>
            <a:off x="1888177" y="4393836"/>
            <a:ext cx="9405257" cy="1200329"/>
          </a:xfrm>
          <a:prstGeom prst="rect">
            <a:avLst/>
          </a:prstGeom>
          <a:noFill/>
        </p:spPr>
        <p:txBody>
          <a:bodyPr wrap="square" rtlCol="0">
            <a:spAutoFit/>
          </a:bodyPr>
          <a:lstStyle/>
          <a:p>
            <a:pPr marL="712788" indent="-84138"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devam ederken bu işlemler kesinlikle yapılmaz.</a:t>
            </a: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627" y="3978694"/>
            <a:ext cx="363100" cy="20306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80398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500"/>
                                  </p:stCondLst>
                                  <p:childTnLst>
                                    <p:anim calcmode="discrete" valueType="str">
                                      <p:cBhvr>
                                        <p:cTn id="6" dur="3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07570" y="672703"/>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Bitiminde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74715" y="1653910"/>
            <a:ext cx="10218719" cy="1754326"/>
          </a:xfrm>
          <a:prstGeom prst="rect">
            <a:avLst/>
          </a:prstGeom>
          <a:noFill/>
        </p:spPr>
        <p:txBody>
          <a:bodyPr wrap="square" rtlCol="0">
            <a:spAutoFit/>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Sınav esnasında hazırlanan tüm tutanaklar, cevap kâğıtları ve salon öğrenci yoklama listesi </a:t>
            </a:r>
            <a:r>
              <a:rPr lang="tr-TR" sz="3600" b="1" dirty="0">
                <a:ln w="0"/>
                <a:solidFill>
                  <a:srgbClr val="FF0066"/>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evrakı dönüş zarfları</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içine yerleştirilir.</a:t>
            </a:r>
          </a:p>
        </p:txBody>
      </p:sp>
    </p:spTree>
    <p:extLst>
      <p:ext uri="{BB962C8B-B14F-4D97-AF65-F5344CB8AC3E}">
        <p14:creationId xmlns:p14="http://schemas.microsoft.com/office/powerpoint/2010/main" val="28334058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Bitiminde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74715" y="1653910"/>
            <a:ext cx="10218719" cy="1754326"/>
          </a:xfrm>
          <a:prstGeom prst="rect">
            <a:avLst/>
          </a:prstGeom>
          <a:noFill/>
        </p:spPr>
        <p:txBody>
          <a:bodyPr wrap="square" rtlCol="0">
            <a:spAutoFit/>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Açıköğretim Kurumları Sınavında; Sınav giriş belgeleri </a:t>
            </a:r>
            <a:r>
              <a:rPr lang="tr-TR" sz="3600" u="sng"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toplanmayacak</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ve soru kitapçıkları </a:t>
            </a:r>
            <a:r>
              <a:rPr lang="tr-TR" sz="3600" b="1" dirty="0">
                <a:ln w="0"/>
                <a:solidFill>
                  <a:srgbClr val="FF0066"/>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evrakı dönüş </a:t>
            </a:r>
            <a:r>
              <a:rPr lang="tr-TR" sz="3600" b="1" dirty="0" smtClean="0">
                <a:ln w="0"/>
                <a:solidFill>
                  <a:srgbClr val="FF0066"/>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zarflarına</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u="sng"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konulmayacaktır</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endPar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667879"/>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61322"/>
            <a:ext cx="10699667" cy="5984433"/>
          </a:xfrm>
          <a:prstGeom prst="roundRect">
            <a:avLst>
              <a:gd name="adj" fmla="val 337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8" name="Metin kutusu 7"/>
          <p:cNvSpPr txBox="1"/>
          <p:nvPr/>
        </p:nvSpPr>
        <p:spPr>
          <a:xfrm>
            <a:off x="1171673" y="2336570"/>
            <a:ext cx="10071342" cy="3539430"/>
          </a:xfrm>
          <a:prstGeom prst="rect">
            <a:avLst/>
          </a:prstGeom>
          <a:noFill/>
        </p:spPr>
        <p:txBody>
          <a:bodyPr wrap="square" rtlCol="0">
            <a:spAutoFit/>
          </a:bodyPr>
          <a:lstStyle/>
          <a:p>
            <a:pPr algn="ctr">
              <a:lnSpc>
                <a:spcPct val="150000"/>
              </a:lnSpc>
            </a:pPr>
            <a:r>
              <a:rPr lang="tr-TR" sz="2800" u="sng" dirty="0">
                <a:ln w="0"/>
                <a:latin typeface="Times New Roman" panose="02020603050405020304" pitchFamily="18" charset="0"/>
                <a:cs typeface="Times New Roman" panose="02020603050405020304" pitchFamily="18" charset="0"/>
              </a:rPr>
              <a:t>25 Temmuz </a:t>
            </a:r>
            <a:r>
              <a:rPr lang="tr-TR" sz="2800" u="sng" dirty="0" smtClean="0">
                <a:ln w="0"/>
                <a:latin typeface="Times New Roman" panose="02020603050405020304" pitchFamily="18" charset="0"/>
                <a:cs typeface="Times New Roman" panose="02020603050405020304" pitchFamily="18" charset="0"/>
              </a:rPr>
              <a:t>2020 (</a:t>
            </a:r>
            <a:r>
              <a:rPr lang="tr-TR" sz="2800" u="sng" dirty="0">
                <a:ln w="0"/>
                <a:latin typeface="Times New Roman" panose="02020603050405020304" pitchFamily="18" charset="0"/>
                <a:cs typeface="Times New Roman" panose="02020603050405020304" pitchFamily="18" charset="0"/>
              </a:rPr>
              <a:t>Cumartesi</a:t>
            </a:r>
            <a:r>
              <a:rPr lang="tr-TR" sz="2800" u="sng" dirty="0" smtClean="0">
                <a:ln w="0"/>
                <a:latin typeface="Times New Roman" panose="02020603050405020304" pitchFamily="18" charset="0"/>
                <a:cs typeface="Times New Roman" panose="02020603050405020304" pitchFamily="18" charset="0"/>
              </a:rPr>
              <a:t>) günü </a:t>
            </a:r>
            <a:endParaRPr lang="tr-TR" sz="2800" u="sng" dirty="0">
              <a:ln w="0"/>
              <a:latin typeface="Times New Roman" panose="02020603050405020304" pitchFamily="18" charset="0"/>
              <a:cs typeface="Times New Roman" panose="02020603050405020304" pitchFamily="18" charset="0"/>
            </a:endParaRPr>
          </a:p>
          <a:p>
            <a:pPr algn="ctr"/>
            <a:endParaRPr lang="tr-TR" sz="2800" b="1" dirty="0" smtClean="0">
              <a:ln w="0"/>
              <a:solidFill>
                <a:srgbClr val="FF0000"/>
              </a:solidFill>
              <a:latin typeface="Times New Roman" panose="02020603050405020304" pitchFamily="18" charset="0"/>
              <a:cs typeface="Times New Roman" panose="02020603050405020304" pitchFamily="18" charset="0"/>
            </a:endParaRPr>
          </a:p>
          <a:p>
            <a:pPr algn="ctr"/>
            <a:r>
              <a:rPr lang="tr-TR" sz="2800" b="1" dirty="0" smtClean="0">
                <a:ln w="0"/>
                <a:solidFill>
                  <a:srgbClr val="FF0000"/>
                </a:solidFill>
                <a:latin typeface="Times New Roman" panose="02020603050405020304" pitchFamily="18" charset="0"/>
                <a:cs typeface="Times New Roman" panose="02020603050405020304" pitchFamily="18" charset="0"/>
              </a:rPr>
              <a:t>En </a:t>
            </a:r>
            <a:r>
              <a:rPr lang="tr-TR" sz="2800" b="1" dirty="0">
                <a:ln w="0"/>
                <a:solidFill>
                  <a:srgbClr val="FF0000"/>
                </a:solidFill>
                <a:latin typeface="Times New Roman" panose="02020603050405020304" pitchFamily="18" charset="0"/>
                <a:cs typeface="Times New Roman" panose="02020603050405020304" pitchFamily="18" charset="0"/>
              </a:rPr>
              <a:t>geç </a:t>
            </a:r>
            <a:r>
              <a:rPr lang="tr-TR" sz="2800" b="1" dirty="0" smtClean="0">
                <a:ln w="0"/>
                <a:solidFill>
                  <a:srgbClr val="FF0000"/>
                </a:solidFill>
                <a:latin typeface="Times New Roman" panose="02020603050405020304" pitchFamily="18" charset="0"/>
                <a:cs typeface="Times New Roman" panose="02020603050405020304" pitchFamily="18" charset="0"/>
              </a:rPr>
              <a:t>08.00’de,</a:t>
            </a:r>
            <a:endParaRPr lang="tr-TR" sz="2800" b="1" dirty="0">
              <a:ln w="0"/>
              <a:solidFill>
                <a:srgbClr val="FF0000"/>
              </a:solidFill>
              <a:latin typeface="Times New Roman" panose="02020603050405020304" pitchFamily="18" charset="0"/>
              <a:cs typeface="Times New Roman" panose="02020603050405020304" pitchFamily="18" charset="0"/>
            </a:endParaRPr>
          </a:p>
          <a:p>
            <a:pPr algn="ctr"/>
            <a:endParaRPr lang="tr-TR" sz="2800" b="1" dirty="0">
              <a:ln w="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tr-TR" sz="2800" u="sng" dirty="0" smtClean="0">
                <a:ln w="0"/>
                <a:latin typeface="Times New Roman" panose="02020603050405020304" pitchFamily="18" charset="0"/>
                <a:cs typeface="Times New Roman" panose="02020603050405020304" pitchFamily="18" charset="0"/>
              </a:rPr>
              <a:t>26 </a:t>
            </a:r>
            <a:r>
              <a:rPr lang="tr-TR" sz="2800" u="sng" dirty="0">
                <a:ln w="0"/>
                <a:latin typeface="Times New Roman" panose="02020603050405020304" pitchFamily="18" charset="0"/>
                <a:cs typeface="Times New Roman" panose="02020603050405020304" pitchFamily="18" charset="0"/>
              </a:rPr>
              <a:t>Temmuz 2020 Pazar günü </a:t>
            </a:r>
          </a:p>
          <a:p>
            <a:pPr algn="ctr"/>
            <a:r>
              <a:rPr lang="tr-TR" sz="2800" b="1" dirty="0" smtClean="0">
                <a:ln w="0"/>
                <a:solidFill>
                  <a:srgbClr val="FF0000"/>
                </a:solidFill>
                <a:latin typeface="Times New Roman" panose="02020603050405020304" pitchFamily="18" charset="0"/>
                <a:cs typeface="Times New Roman" panose="02020603050405020304" pitchFamily="18" charset="0"/>
              </a:rPr>
              <a:t>En </a:t>
            </a:r>
            <a:r>
              <a:rPr lang="tr-TR" sz="2800" b="1" dirty="0">
                <a:ln w="0"/>
                <a:solidFill>
                  <a:srgbClr val="FF0000"/>
                </a:solidFill>
                <a:latin typeface="Times New Roman" panose="02020603050405020304" pitchFamily="18" charset="0"/>
                <a:cs typeface="Times New Roman" panose="02020603050405020304" pitchFamily="18" charset="0"/>
              </a:rPr>
              <a:t>geç </a:t>
            </a:r>
            <a:r>
              <a:rPr lang="tr-TR" sz="2800" b="1" dirty="0" smtClean="0">
                <a:ln w="0"/>
                <a:solidFill>
                  <a:srgbClr val="FF0000"/>
                </a:solidFill>
                <a:latin typeface="Times New Roman" panose="02020603050405020304" pitchFamily="18" charset="0"/>
                <a:cs typeface="Times New Roman" panose="02020603050405020304" pitchFamily="18" charset="0"/>
              </a:rPr>
              <a:t>08.00’de</a:t>
            </a:r>
            <a:endParaRPr lang="tr-TR" sz="2800" b="1" dirty="0">
              <a:ln w="0"/>
              <a:solidFill>
                <a:srgbClr val="FF0000"/>
              </a:solidFill>
              <a:latin typeface="Times New Roman" panose="02020603050405020304" pitchFamily="18" charset="0"/>
              <a:cs typeface="Times New Roman" panose="02020603050405020304" pitchFamily="18" charset="0"/>
            </a:endParaRPr>
          </a:p>
          <a:p>
            <a:pPr algn="ctr"/>
            <a:endParaRPr lang="tr-TR" sz="2800" b="1" dirty="0">
              <a:ln w="0"/>
              <a:solidFill>
                <a:srgbClr val="FF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1171674" y="1124900"/>
            <a:ext cx="10106966" cy="584775"/>
          </a:xfrm>
          <a:prstGeom prst="rect">
            <a:avLst/>
          </a:prstGeom>
        </p:spPr>
        <p:txBody>
          <a:bodyPr wrap="square">
            <a:spAutoFit/>
          </a:bodyPr>
          <a:lstStyle/>
          <a:p>
            <a:pPr algn="ctr"/>
            <a:r>
              <a:rPr lang="tr-TR" sz="3200" dirty="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Açıköğretim Kurumları </a:t>
            </a:r>
            <a:r>
              <a:rPr lang="tr-TR" sz="3200" dirty="0" smtClean="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Sınavı</a:t>
            </a:r>
            <a:endParaRPr lang="tr-TR" sz="3200" dirty="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Metin kutusu 5"/>
          <p:cNvSpPr txBox="1"/>
          <p:nvPr/>
        </p:nvSpPr>
        <p:spPr>
          <a:xfrm>
            <a:off x="929168" y="1630533"/>
            <a:ext cx="10554270" cy="661207"/>
          </a:xfrm>
          <a:prstGeom prst="rect">
            <a:avLst/>
          </a:prstGeom>
          <a:noFill/>
        </p:spPr>
        <p:txBody>
          <a:bodyPr wrap="square" rtlCol="0">
            <a:spAutoFit/>
          </a:bodyPr>
          <a:lstStyle/>
          <a:p>
            <a:pPr algn="ctr">
              <a:lnSpc>
                <a:spcPct val="150000"/>
              </a:lnSpc>
            </a:pPr>
            <a:r>
              <a:rPr lang="tr-TR" sz="2800"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Bina Sınav Komisyon Başkanı ve </a:t>
            </a:r>
            <a:r>
              <a:rPr lang="tr-TR" sz="2800" dirty="0"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Üyeleri;</a:t>
            </a:r>
            <a:endParaRPr lang="tr-TR" sz="2800"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etin kutusu 6"/>
          <p:cNvSpPr txBox="1"/>
          <p:nvPr/>
        </p:nvSpPr>
        <p:spPr>
          <a:xfrm>
            <a:off x="783769" y="5620276"/>
            <a:ext cx="10699668" cy="661207"/>
          </a:xfrm>
          <a:prstGeom prst="rect">
            <a:avLst/>
          </a:prstGeom>
          <a:noFill/>
        </p:spPr>
        <p:txBody>
          <a:bodyPr wrap="square" rtlCol="0">
            <a:spAutoFit/>
          </a:bodyPr>
          <a:lstStyle/>
          <a:p>
            <a:pPr algn="ctr">
              <a:lnSpc>
                <a:spcPct val="150000"/>
              </a:lnSpc>
            </a:pPr>
            <a:r>
              <a:rPr lang="tr-TR" sz="2800" dirty="0" smtClean="0">
                <a:ln w="0"/>
                <a:latin typeface="Times New Roman" panose="02020603050405020304" pitchFamily="18" charset="0"/>
                <a:cs typeface="Times New Roman" panose="02020603050405020304" pitchFamily="18" charset="0"/>
              </a:rPr>
              <a:t>Okullarında hazır bulunacaklardır.</a:t>
            </a:r>
            <a:endParaRPr lang="tr-TR" sz="2800" dirty="0">
              <a:ln w="0"/>
              <a:latin typeface="Times New Roman" panose="02020603050405020304" pitchFamily="18" charset="0"/>
              <a:cs typeface="Times New Roman" panose="02020603050405020304" pitchFamily="18" charset="0"/>
            </a:endParaRPr>
          </a:p>
        </p:txBody>
      </p:sp>
      <p:sp>
        <p:nvSpPr>
          <p:cNvPr id="9" name="Yuvarlatılmış Dikdörtgen 8"/>
          <p:cNvSpPr/>
          <p:nvPr/>
        </p:nvSpPr>
        <p:spPr>
          <a:xfrm>
            <a:off x="391883" y="327438"/>
            <a:ext cx="3372595" cy="646986"/>
          </a:xfrm>
          <a:prstGeom prst="roundRect">
            <a:avLst/>
          </a:prstGeom>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Hususlar</a:t>
            </a:r>
          </a:p>
        </p:txBody>
      </p:sp>
    </p:spTree>
    <p:extLst>
      <p:ext uri="{BB962C8B-B14F-4D97-AF65-F5344CB8AC3E}">
        <p14:creationId xmlns:p14="http://schemas.microsoft.com/office/powerpoint/2010/main" val="3046707819"/>
      </p:ext>
    </p:extLst>
  </p:cSld>
  <p:clrMapOvr>
    <a:masterClrMapping/>
  </p:clrMapOvr>
  <p:transition spd="slow">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Bitiminde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74715" y="1653910"/>
            <a:ext cx="10218719" cy="1754326"/>
          </a:xfrm>
          <a:prstGeom prst="rect">
            <a:avLst/>
          </a:prstGeom>
          <a:noFill/>
        </p:spPr>
        <p:txBody>
          <a:bodyPr wrap="square" rtlCol="0">
            <a:spAutoFit/>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Ağzı kapalı </a:t>
            </a:r>
            <a:r>
              <a:rPr lang="tr-TR" sz="3600" b="1" dirty="0">
                <a:ln w="0"/>
                <a:solidFill>
                  <a:srgbClr val="FF0066"/>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evrakı dönüş zarfları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ve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soru kitapçıkları imza karşılığı bina sınav komisyon başkanına teslim edilir.</a:t>
            </a:r>
          </a:p>
        </p:txBody>
      </p:sp>
    </p:spTree>
    <p:extLst>
      <p:ext uri="{BB962C8B-B14F-4D97-AF65-F5344CB8AC3E}">
        <p14:creationId xmlns:p14="http://schemas.microsoft.com/office/powerpoint/2010/main" val="218111709"/>
      </p:ext>
    </p:extLst>
  </p:cSld>
  <p:clrMapOvr>
    <a:masterClrMapping/>
  </p:clrMapOvr>
  <p:transition spd="slow">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Bitiminde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2351314" y="1653910"/>
            <a:ext cx="8942120" cy="2862322"/>
          </a:xfrm>
          <a:prstGeom prst="rect">
            <a:avLst/>
          </a:prstGeom>
          <a:noFill/>
        </p:spPr>
        <p:txBody>
          <a:bodyPr wrap="square" rtlCol="0">
            <a:spAutoFit/>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Sınav salonunda unutulan, sınav evrak kutusuna konulmayan cevap kâğıtları Genel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Müdürlük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tarafından işleme alınmayacak ve yasal sorumluluk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Salon Başkanı ve Gözetmene</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ait olacaktır.</a:t>
            </a: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049" y="1962763"/>
            <a:ext cx="456987" cy="20306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24375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500"/>
                                  </p:stCondLst>
                                  <p:childTnLst>
                                    <p:anim calcmode="discrete" valueType="str">
                                      <p:cBhvr>
                                        <p:cTn id="6" dur="3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468084" y="646986"/>
            <a:ext cx="10699667" cy="5984433"/>
          </a:xfrm>
          <a:prstGeom prst="roundRect">
            <a:avLst>
              <a:gd name="adj" fmla="val 3372"/>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solidFill>
                <a:prstClr val="black"/>
              </a:solidFill>
            </a:endParaRPr>
          </a:p>
        </p:txBody>
      </p:sp>
      <p:sp>
        <p:nvSpPr>
          <p:cNvPr id="2" name="Metin kutusu 1"/>
          <p:cNvSpPr txBox="1"/>
          <p:nvPr/>
        </p:nvSpPr>
        <p:spPr>
          <a:xfrm>
            <a:off x="468084" y="1077118"/>
            <a:ext cx="10699667" cy="5262979"/>
          </a:xfrm>
          <a:prstGeom prst="rect">
            <a:avLst/>
          </a:prstGeom>
          <a:noFill/>
        </p:spPr>
        <p:txBody>
          <a:bodyPr wrap="square" rtlCol="0">
            <a:spAutoFit/>
          </a:bodyPr>
          <a:lstStyle/>
          <a:p>
            <a:pPr algn="just"/>
            <a:r>
              <a:rPr lang="tr-TR" sz="2800" b="1" dirty="0">
                <a:solidFill>
                  <a:srgbClr val="FF0000"/>
                </a:solidFill>
                <a:latin typeface="Times New Roman" panose="02020603050405020304" pitchFamily="18" charset="0"/>
                <a:cs typeface="Times New Roman" panose="02020603050405020304" pitchFamily="18" charset="0"/>
              </a:rPr>
              <a:t>Engelli </a:t>
            </a:r>
            <a:r>
              <a:rPr lang="tr-TR" sz="2800" b="1" dirty="0" smtClean="0">
                <a:solidFill>
                  <a:srgbClr val="FF0000"/>
                </a:solidFill>
                <a:latin typeface="Times New Roman" panose="02020603050405020304" pitchFamily="18" charset="0"/>
                <a:cs typeface="Times New Roman" panose="02020603050405020304" pitchFamily="18" charset="0"/>
              </a:rPr>
              <a:t>Adaylara</a:t>
            </a:r>
            <a:r>
              <a:rPr lang="tr-TR" sz="2800" b="1" dirty="0">
                <a:solidFill>
                  <a:srgbClr val="FF0000"/>
                </a:solidFill>
                <a:latin typeface="Times New Roman" panose="02020603050405020304" pitchFamily="18" charset="0"/>
                <a:cs typeface="Times New Roman" panose="02020603050405020304" pitchFamily="18" charset="0"/>
              </a:rPr>
              <a:t>;</a:t>
            </a:r>
            <a:r>
              <a:rPr lang="tr-TR" sz="2800" b="1" dirty="0" smtClean="0">
                <a:solidFill>
                  <a:srgbClr val="FF0000"/>
                </a:solidFill>
                <a:latin typeface="Times New Roman" panose="02020603050405020304" pitchFamily="18" charset="0"/>
                <a:cs typeface="Times New Roman" panose="02020603050405020304" pitchFamily="18" charset="0"/>
              </a:rPr>
              <a:t> </a:t>
            </a:r>
          </a:p>
          <a:p>
            <a:pPr defTabSz="631825">
              <a:tabLst>
                <a:tab pos="719138" algn="l"/>
              </a:tabLst>
            </a:pPr>
            <a:r>
              <a:rPr lang="tr-TR" sz="2000" dirty="0" smtClean="0">
                <a:solidFill>
                  <a:prstClr val="black"/>
                </a:solidFill>
              </a:rPr>
              <a:t>	</a:t>
            </a:r>
            <a:r>
              <a:rPr lang="tr-TR" sz="2200" dirty="0" err="1" smtClean="0">
                <a:solidFill>
                  <a:prstClr val="black"/>
                </a:solidFill>
              </a:rPr>
              <a:t>Açıköğretim</a:t>
            </a:r>
            <a:r>
              <a:rPr lang="tr-TR" sz="2200" dirty="0" smtClean="0">
                <a:solidFill>
                  <a:prstClr val="black"/>
                </a:solidFill>
              </a:rPr>
              <a:t> </a:t>
            </a:r>
            <a:r>
              <a:rPr lang="tr-TR" sz="2200" dirty="0">
                <a:solidFill>
                  <a:prstClr val="black"/>
                </a:solidFill>
              </a:rPr>
              <a:t>Kurumları, İlköğretim ve Ortaöğretim Kurumları Bursluluk Sınavı (İOKBS), Sınavla Öğrenci Alacak Ortaöğretim Kurumlarına İlişkin Merkezi Sınavı (LGS</a:t>
            </a:r>
            <a:r>
              <a:rPr lang="tr-TR" sz="2200" dirty="0" smtClean="0">
                <a:solidFill>
                  <a:prstClr val="black"/>
                </a:solidFill>
              </a:rPr>
              <a:t>), MEB </a:t>
            </a:r>
            <a:r>
              <a:rPr lang="tr-TR" sz="2200" dirty="0">
                <a:solidFill>
                  <a:prstClr val="black"/>
                </a:solidFill>
              </a:rPr>
              <a:t>Adaylık Kaldırma </a:t>
            </a:r>
            <a:r>
              <a:rPr lang="tr-TR" sz="2200" dirty="0" smtClean="0">
                <a:solidFill>
                  <a:prstClr val="black"/>
                </a:solidFill>
              </a:rPr>
              <a:t>Sınavı ile MEB Görevde Yükselme ve Unvan değişikliği sınavlarında</a:t>
            </a:r>
            <a:r>
              <a:rPr lang="tr-TR" sz="2200" dirty="0">
                <a:solidFill>
                  <a:prstClr val="black"/>
                </a:solidFill>
              </a:rPr>
              <a:t>; </a:t>
            </a:r>
            <a:r>
              <a:rPr lang="tr-TR" sz="2200" dirty="0">
                <a:solidFill>
                  <a:srgbClr val="FF0000"/>
                </a:solidFill>
              </a:rPr>
              <a:t>Yardımcı Engelli Gözetmenlere ücret ödemesi </a:t>
            </a:r>
            <a:r>
              <a:rPr lang="tr-TR" sz="2200" dirty="0">
                <a:solidFill>
                  <a:prstClr val="black"/>
                </a:solidFill>
              </a:rPr>
              <a:t>ile ilgili </a:t>
            </a:r>
            <a:r>
              <a:rPr lang="tr-TR" sz="2200" dirty="0" smtClean="0">
                <a:solidFill>
                  <a:prstClr val="black"/>
                </a:solidFill>
              </a:rPr>
              <a:t>Bakanlığımıza </a:t>
            </a:r>
            <a:r>
              <a:rPr lang="tr-TR" sz="2200" dirty="0">
                <a:solidFill>
                  <a:prstClr val="black"/>
                </a:solidFill>
              </a:rPr>
              <a:t>gelen sorular ile ilgili olarak;</a:t>
            </a:r>
          </a:p>
          <a:p>
            <a:pPr marL="342900" indent="-342900" algn="just">
              <a:buFont typeface="Wingdings" panose="05000000000000000000" pitchFamily="2" charset="2"/>
              <a:buChar char="Ø"/>
            </a:pPr>
            <a:r>
              <a:rPr lang="tr-TR" sz="2200" dirty="0" smtClean="0">
                <a:solidFill>
                  <a:prstClr val="black"/>
                </a:solidFill>
              </a:rPr>
              <a:t>YARDIMCI </a:t>
            </a:r>
            <a:r>
              <a:rPr lang="tr-TR" sz="2200" dirty="0">
                <a:solidFill>
                  <a:prstClr val="black"/>
                </a:solidFill>
              </a:rPr>
              <a:t>ENGELLİ GÖZETMEN ücret ödemesi “Soruların okunması ve/veya adayların kodlama </a:t>
            </a:r>
            <a:r>
              <a:rPr lang="tr-TR" sz="2200" dirty="0" smtClean="0">
                <a:solidFill>
                  <a:prstClr val="black"/>
                </a:solidFill>
              </a:rPr>
              <a:t>  işlemleri </a:t>
            </a:r>
            <a:r>
              <a:rPr lang="tr-TR" sz="2200" dirty="0">
                <a:solidFill>
                  <a:prstClr val="black"/>
                </a:solidFill>
              </a:rPr>
              <a:t>için” </a:t>
            </a:r>
            <a:r>
              <a:rPr lang="tr-TR" sz="2200" b="1" u="sng" dirty="0">
                <a:solidFill>
                  <a:srgbClr val="FF0000"/>
                </a:solidFill>
              </a:rPr>
              <a:t>birebir </a:t>
            </a:r>
            <a:r>
              <a:rPr lang="tr-TR" sz="2200" dirty="0">
                <a:solidFill>
                  <a:prstClr val="black"/>
                </a:solidFill>
              </a:rPr>
              <a:t>görevlendirilen öğretmenlere yapılacaktır.</a:t>
            </a:r>
          </a:p>
          <a:p>
            <a:pPr marL="342900" indent="-342900" algn="just">
              <a:buFont typeface="Wingdings" panose="05000000000000000000" pitchFamily="2" charset="2"/>
              <a:buChar char="Ø"/>
            </a:pPr>
            <a:r>
              <a:rPr lang="tr-TR" sz="2200" dirty="0" smtClean="0">
                <a:solidFill>
                  <a:prstClr val="black"/>
                </a:solidFill>
              </a:rPr>
              <a:t>Bazı </a:t>
            </a:r>
            <a:r>
              <a:rPr lang="tr-TR" sz="2200" dirty="0">
                <a:solidFill>
                  <a:prstClr val="black"/>
                </a:solidFill>
              </a:rPr>
              <a:t>okullarda Engelli Sınav </a:t>
            </a:r>
            <a:r>
              <a:rPr lang="tr-TR" sz="2200" dirty="0" smtClean="0">
                <a:solidFill>
                  <a:prstClr val="black"/>
                </a:solidFill>
              </a:rPr>
              <a:t>Salonları </a:t>
            </a:r>
            <a:r>
              <a:rPr lang="tr-TR" sz="2200" dirty="0">
                <a:solidFill>
                  <a:prstClr val="black"/>
                </a:solidFill>
              </a:rPr>
              <a:t>olup, öğrenciler kendi kodlama işlemlerini kendileri gerçekleştiriyor ise bu öğretmenlere normal Salon Başkanı ve Gözetmen ücreti ödenecektir.</a:t>
            </a:r>
          </a:p>
          <a:p>
            <a:pPr marL="342900" indent="-342900">
              <a:buFont typeface="Wingdings" panose="05000000000000000000" pitchFamily="2" charset="2"/>
              <a:buChar char="Ø"/>
            </a:pPr>
            <a:r>
              <a:rPr lang="tr-TR" sz="2200" dirty="0" smtClean="0">
                <a:solidFill>
                  <a:prstClr val="black"/>
                </a:solidFill>
              </a:rPr>
              <a:t>Öğrencilerin </a:t>
            </a:r>
            <a:r>
              <a:rPr lang="tr-TR" sz="2200" dirty="0">
                <a:solidFill>
                  <a:prstClr val="black"/>
                </a:solidFill>
              </a:rPr>
              <a:t>evde sınava alınması durumunda ise aynı şekilde “Soruların okunması ve/veya adayların kodlama işlemi</a:t>
            </a:r>
            <a:r>
              <a:rPr lang="tr-TR" sz="2200" b="1" dirty="0">
                <a:solidFill>
                  <a:srgbClr val="FF0000"/>
                </a:solidFill>
              </a:rPr>
              <a:t>” </a:t>
            </a:r>
            <a:r>
              <a:rPr lang="tr-TR" sz="2200" b="1" u="sng" dirty="0">
                <a:solidFill>
                  <a:srgbClr val="FF0000"/>
                </a:solidFill>
              </a:rPr>
              <a:t>birebir</a:t>
            </a:r>
            <a:r>
              <a:rPr lang="tr-TR" sz="2200" b="1" dirty="0">
                <a:solidFill>
                  <a:srgbClr val="FF0000"/>
                </a:solidFill>
              </a:rPr>
              <a:t> </a:t>
            </a:r>
            <a:r>
              <a:rPr lang="tr-TR" sz="2200" dirty="0">
                <a:solidFill>
                  <a:prstClr val="black"/>
                </a:solidFill>
              </a:rPr>
              <a:t>yapılıyorsa </a:t>
            </a:r>
            <a:r>
              <a:rPr lang="tr-TR" sz="2200" dirty="0" smtClean="0">
                <a:solidFill>
                  <a:srgbClr val="FF0000"/>
                </a:solidFill>
              </a:rPr>
              <a:t>Yardımcı </a:t>
            </a:r>
            <a:r>
              <a:rPr lang="tr-TR" sz="2200" dirty="0">
                <a:solidFill>
                  <a:srgbClr val="FF0000"/>
                </a:solidFill>
              </a:rPr>
              <a:t>Engelli Gözetmen ücreti ödenebilir.</a:t>
            </a:r>
          </a:p>
          <a:p>
            <a:r>
              <a:rPr lang="tr-TR" sz="2200" dirty="0">
                <a:solidFill>
                  <a:prstClr val="black"/>
                </a:solidFill>
              </a:rPr>
              <a:t> </a:t>
            </a:r>
          </a:p>
          <a:p>
            <a:r>
              <a:rPr lang="tr-TR" sz="2200" dirty="0" smtClean="0">
                <a:solidFill>
                  <a:prstClr val="black"/>
                </a:solidFill>
              </a:rPr>
              <a:t>MEB-DÖSE</a:t>
            </a:r>
            <a:endParaRPr lang="tr-TR" sz="2200" dirty="0">
              <a:solidFill>
                <a:prstClr val="black"/>
              </a:solidFill>
            </a:endParaRPr>
          </a:p>
        </p:txBody>
      </p:sp>
      <p:sp>
        <p:nvSpPr>
          <p:cNvPr id="5" name="Yuvarlatılmış Dikdörtgen 4"/>
          <p:cNvSpPr/>
          <p:nvPr/>
        </p:nvSpPr>
        <p:spPr>
          <a:xfrm>
            <a:off x="478976" y="327438"/>
            <a:ext cx="5127167" cy="578882"/>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 Çok Önemli !</a:t>
            </a:r>
            <a:endParaRPr lang="tr-TR" sz="2800" dirty="0">
              <a:ln w="0"/>
              <a:solidFill>
                <a:prstClr val="white"/>
              </a:solidFill>
              <a:effectLst>
                <a:glow rad="101600">
                  <a:prstClr val="black">
                    <a:alpha val="60000"/>
                  </a:prstClr>
                </a:glow>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4081378999"/>
      </p:ext>
    </p:extLst>
  </p:cSld>
  <p:clrMapOvr>
    <a:masterClrMapping/>
  </p:clrMapOvr>
  <p:transition spd="slow">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2351314" y="327438"/>
            <a:ext cx="7576461" cy="578882"/>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Tüm Sınavlarla İlgili Genel Açıklamalar</a:t>
            </a:r>
          </a:p>
        </p:txBody>
      </p:sp>
      <p:sp>
        <p:nvSpPr>
          <p:cNvPr id="2" name="Metin kutusu 1"/>
          <p:cNvSpPr txBox="1"/>
          <p:nvPr/>
        </p:nvSpPr>
        <p:spPr>
          <a:xfrm>
            <a:off x="866899" y="1462518"/>
            <a:ext cx="10616538" cy="2862322"/>
          </a:xfrm>
          <a:prstGeom prst="rect">
            <a:avLst/>
          </a:prstGeom>
          <a:noFill/>
        </p:spPr>
        <p:txBody>
          <a:bodyPr wrap="square" rtlCol="0">
            <a:spAutoFit/>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Açıköğretim Kurumları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Sınavı ve Adaylık Kaldırma Sınavında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görev yapan salon başkanı ve gözetmenle ilgili bilgiler her sınav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sonunda </a:t>
            </a:r>
            <a:r>
              <a:rPr lang="tr-TR" sz="3600" i="1"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MEBBİS </a:t>
            </a:r>
            <a:r>
              <a:rPr lang="tr-TR" sz="3600" i="1"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İşlemleri Modülü/ Sınav Binası Görevli Bilgi Girişi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ekranından girilecek ve onaylanacaktır.</a:t>
            </a:r>
          </a:p>
        </p:txBody>
      </p:sp>
    </p:spTree>
    <p:extLst>
      <p:ext uri="{BB962C8B-B14F-4D97-AF65-F5344CB8AC3E}">
        <p14:creationId xmlns:p14="http://schemas.microsoft.com/office/powerpoint/2010/main" val="2639726888"/>
      </p:ext>
    </p:extLst>
  </p:cSld>
  <p:clrMapOvr>
    <a:masterClrMapping/>
  </p:clrMapOvr>
  <p:transition spd="slow">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2351314" y="327438"/>
            <a:ext cx="7576461" cy="1055608"/>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Adaylık Kaldırma </a:t>
            </a: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Sınavı İle İlgili </a:t>
            </a: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Açıklamalar</a:t>
            </a:r>
          </a:p>
        </p:txBody>
      </p:sp>
      <p:sp>
        <p:nvSpPr>
          <p:cNvPr id="2" name="Metin kutusu 1"/>
          <p:cNvSpPr txBox="1"/>
          <p:nvPr/>
        </p:nvSpPr>
        <p:spPr>
          <a:xfrm>
            <a:off x="866899" y="2000750"/>
            <a:ext cx="10616538" cy="2958502"/>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saat 14.00’te başlayacak ve 120 dakika sürecektir.</a:t>
            </a:r>
          </a:p>
          <a:p>
            <a:pPr marL="457200" indent="-457200" algn="just">
              <a:lnSpc>
                <a:spcPct val="150000"/>
              </a:lnSpc>
              <a:buFont typeface="Arial" panose="020B0604020202020204" pitchFamily="34" charset="0"/>
              <a:buChar char="•"/>
            </a:pP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Sınavda</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adaylara toplam 100 (yüz) adet çoktan </a:t>
            </a: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seçmeli      (5 </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seçenekli) sorular </a:t>
            </a: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sorulacaktır.</a:t>
            </a:r>
          </a:p>
          <a:p>
            <a:pPr marL="457200" indent="-457200" algn="just">
              <a:lnSpc>
                <a:spcPct val="150000"/>
              </a:lnSpc>
              <a:buFont typeface="Arial" panose="020B0604020202020204" pitchFamily="34" charset="0"/>
              <a:buChar char="•"/>
            </a:pP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Yanlış </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cevaplar doğru cevapları etkilemeyecektir</a:t>
            </a: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endPar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7791728"/>
      </p:ext>
    </p:extLst>
  </p:cSld>
  <p:clrMapOvr>
    <a:masterClrMapping/>
  </p:clrMapOvr>
  <p:transition spd="slow">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2351314" y="327438"/>
            <a:ext cx="7576461" cy="1055608"/>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Adaylık Kaldırma </a:t>
            </a: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Sınavı İle İlgili </a:t>
            </a: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Açıklamalar</a:t>
            </a:r>
          </a:p>
        </p:txBody>
      </p:sp>
      <p:sp>
        <p:nvSpPr>
          <p:cNvPr id="2" name="Metin kutusu 1"/>
          <p:cNvSpPr txBox="1"/>
          <p:nvPr/>
        </p:nvSpPr>
        <p:spPr>
          <a:xfrm>
            <a:off x="825334" y="1966312"/>
            <a:ext cx="10616538" cy="2958502"/>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Soru </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kitapçığının A ve B olmak üzere iki ayrı türü bulunmaktadır. Aday, A </a:t>
            </a: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kitapçığını kullanıyorsa </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cevap kâğıdındaki kitapçık türü bölümünün A yuvarlağını, </a:t>
            </a: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B kitapçığını kullanıyorsa </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B yuvarlağını </a:t>
            </a: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işaretleyecektir.</a:t>
            </a:r>
            <a:endPar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289916"/>
      </p:ext>
    </p:extLst>
  </p:cSld>
  <p:clrMapOvr>
    <a:masterClrMapping/>
  </p:clrMapOvr>
  <p:transition spd="slow">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825334" y="574731"/>
            <a:ext cx="10699667" cy="5984433"/>
          </a:xfrm>
          <a:prstGeom prst="roundRect">
            <a:avLst>
              <a:gd name="adj" fmla="val 3372"/>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2351314" y="327438"/>
            <a:ext cx="7576461" cy="1055608"/>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Adaylık Kaldırma </a:t>
            </a: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Sınavı İle İlgili </a:t>
            </a: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Açıklamalar</a:t>
            </a:r>
          </a:p>
        </p:txBody>
      </p:sp>
      <p:sp>
        <p:nvSpPr>
          <p:cNvPr id="2" name="Metin kutusu 1"/>
          <p:cNvSpPr txBox="1"/>
          <p:nvPr/>
        </p:nvSpPr>
        <p:spPr>
          <a:xfrm>
            <a:off x="866899" y="1867763"/>
            <a:ext cx="10616538" cy="2862322"/>
          </a:xfrm>
          <a:prstGeom prst="rect">
            <a:avLst/>
          </a:prstGeom>
          <a:noFill/>
        </p:spPr>
        <p:txBody>
          <a:bodyPr wrap="square" rtlCol="0">
            <a:spAutoFit/>
          </a:bodyPr>
          <a:lstStyle/>
          <a:p>
            <a:pPr algn="just"/>
            <a:r>
              <a:rPr lang="tr-TR" sz="3600" b="1" dirty="0">
                <a:solidFill>
                  <a:srgbClr val="FF0000"/>
                </a:solidFill>
                <a:latin typeface="Times New Roman" panose="02020603050405020304" pitchFamily="18" charset="0"/>
                <a:cs typeface="Times New Roman" panose="02020603050405020304" pitchFamily="18" charset="0"/>
              </a:rPr>
              <a:t>Engelli </a:t>
            </a:r>
            <a:r>
              <a:rPr lang="tr-TR" sz="3600" b="1" dirty="0" smtClean="0">
                <a:solidFill>
                  <a:srgbClr val="FF0000"/>
                </a:solidFill>
                <a:latin typeface="Times New Roman" panose="02020603050405020304" pitchFamily="18" charset="0"/>
                <a:cs typeface="Times New Roman" panose="02020603050405020304" pitchFamily="18" charset="0"/>
              </a:rPr>
              <a:t>Adaylara</a:t>
            </a:r>
            <a:r>
              <a:rPr lang="tr-TR" sz="3600" b="1" dirty="0">
                <a:solidFill>
                  <a:srgbClr val="FF0000"/>
                </a:solidFill>
                <a:latin typeface="Times New Roman" panose="02020603050405020304" pitchFamily="18" charset="0"/>
                <a:cs typeface="Times New Roman" panose="02020603050405020304" pitchFamily="18" charset="0"/>
              </a:rPr>
              <a:t>;</a:t>
            </a:r>
            <a:r>
              <a:rPr lang="tr-TR" sz="3600" b="1" dirty="0" smtClean="0">
                <a:solidFill>
                  <a:srgbClr val="FF0000"/>
                </a:solidFill>
                <a:latin typeface="Times New Roman" panose="02020603050405020304" pitchFamily="18" charset="0"/>
                <a:cs typeface="Times New Roman" panose="02020603050405020304" pitchFamily="18" charset="0"/>
              </a:rPr>
              <a:t> </a:t>
            </a:r>
          </a:p>
          <a:p>
            <a:pPr algn="just"/>
            <a:endParaRPr lang="tr-TR" sz="3600" b="1" dirty="0" smtClean="0">
              <a:solidFill>
                <a:srgbClr val="FF0000"/>
              </a:solidFill>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tr-TR" sz="3600" dirty="0" smtClean="0">
                <a:latin typeface="Times New Roman" panose="02020603050405020304" pitchFamily="18" charset="0"/>
                <a:cs typeface="Times New Roman" panose="02020603050405020304" pitchFamily="18" charset="0"/>
              </a:rPr>
              <a:t>Okuyucu kodlayıcı hizmeti alan aday/adaylar tek kişilik salona yerleştirilmiş olup </a:t>
            </a:r>
            <a:r>
              <a:rPr lang="tr-TR" sz="3600" dirty="0" smtClean="0">
                <a:solidFill>
                  <a:srgbClr val="FF0000"/>
                </a:solidFill>
                <a:latin typeface="Times New Roman" panose="02020603050405020304" pitchFamily="18" charset="0"/>
                <a:cs typeface="Times New Roman" panose="02020603050405020304" pitchFamily="18" charset="0"/>
              </a:rPr>
              <a:t>15 dakika ek süre </a:t>
            </a:r>
            <a:r>
              <a:rPr lang="tr-TR" sz="3600" dirty="0" smtClean="0">
                <a:latin typeface="Times New Roman" panose="02020603050405020304" pitchFamily="18" charset="0"/>
                <a:cs typeface="Times New Roman" panose="02020603050405020304" pitchFamily="18" charset="0"/>
              </a:rPr>
              <a:t>verilecektir</a:t>
            </a:r>
            <a:r>
              <a:rPr lang="tr-TR" sz="3200" dirty="0" smtClean="0"/>
              <a:t>.</a:t>
            </a:r>
            <a:endPar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807101"/>
      </p:ext>
    </p:extLst>
  </p:cSld>
  <p:clrMapOvr>
    <a:masterClrMapping/>
  </p:clrMapOvr>
  <p:transition spd="slow">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2351314" y="327438"/>
            <a:ext cx="7576461" cy="1055608"/>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Adaylık Kaldırma </a:t>
            </a: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Sınavı İle </a:t>
            </a: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İlgili Genel Açıklamalar</a:t>
            </a:r>
          </a:p>
        </p:txBody>
      </p:sp>
      <p:sp>
        <p:nvSpPr>
          <p:cNvPr id="2" name="Metin kutusu 1"/>
          <p:cNvSpPr txBox="1"/>
          <p:nvPr/>
        </p:nvSpPr>
        <p:spPr>
          <a:xfrm>
            <a:off x="866899" y="1462518"/>
            <a:ext cx="10616538" cy="3754874"/>
          </a:xfrm>
          <a:prstGeom prst="rect">
            <a:avLst/>
          </a:prstGeom>
          <a:noFill/>
        </p:spPr>
        <p:txBody>
          <a:bodyPr wrap="square" rtlCol="0">
            <a:spAutoFit/>
          </a:bodyPr>
          <a:lstStyle/>
          <a:p>
            <a:pPr indent="355600" algn="just">
              <a:spcAft>
                <a:spcPts val="1200"/>
              </a:spcAft>
            </a:pP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MEB. Adaylık Kaldırma Sınavında</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p>
          <a:p>
            <a:pPr marL="1085850" lvl="1" indent="-457200" algn="just">
              <a:buFont typeface="Arial" panose="020B0604020202020204" pitchFamily="34" charset="0"/>
              <a:buChar char="•"/>
            </a:pP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Bina sınav sorumluları (il temsilcisi),</a:t>
            </a:r>
          </a:p>
          <a:p>
            <a:pPr marL="1085850" lvl="1" indent="-457200" algn="just">
              <a:buFont typeface="Arial" panose="020B0604020202020204" pitchFamily="34" charset="0"/>
              <a:buChar char="•"/>
            </a:pP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Bina Sınav Komisyonu, </a:t>
            </a:r>
          </a:p>
          <a:p>
            <a:pPr marL="1085850" lvl="1" indent="-457200" algn="just">
              <a:buFont typeface="Arial" panose="020B0604020202020204" pitchFamily="34" charset="0"/>
              <a:buChar char="•"/>
            </a:pP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Salon Görevlileri (Yedekler dahil),</a:t>
            </a:r>
          </a:p>
          <a:p>
            <a:pPr marL="1085850" lvl="1" indent="-457200" algn="just">
              <a:buFont typeface="Arial" panose="020B0604020202020204" pitchFamily="34" charset="0"/>
              <a:buChar char="•"/>
            </a:pP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Emniyet personeli</a:t>
            </a:r>
          </a:p>
          <a:p>
            <a:pPr marL="1085850" lvl="1" indent="-457200" algn="just">
              <a:buFont typeface="Arial" panose="020B0604020202020204" pitchFamily="34" charset="0"/>
              <a:buChar char="•"/>
            </a:pP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Hizmetlilerin ücretleri</a:t>
            </a:r>
          </a:p>
          <a:p>
            <a:pPr marL="0" lvl="1" indent="355600" algn="just">
              <a:spcAft>
                <a:spcPts val="1200"/>
              </a:spcAft>
            </a:pPr>
            <a:r>
              <a:rPr lang="tr-TR" sz="32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MEBBİS, Merkezi Sınav Ücret</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200" dirty="0" err="1"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Modül’üne</a:t>
            </a: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işlenecektir.</a:t>
            </a:r>
          </a:p>
        </p:txBody>
      </p:sp>
    </p:spTree>
    <p:extLst>
      <p:ext uri="{BB962C8B-B14F-4D97-AF65-F5344CB8AC3E}">
        <p14:creationId xmlns:p14="http://schemas.microsoft.com/office/powerpoint/2010/main" val="3560929817"/>
      </p:ext>
    </p:extLst>
  </p:cSld>
  <p:clrMapOvr>
    <a:masterClrMapping/>
  </p:clrMapOvr>
  <p:transition spd="slow">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894114" y="163649"/>
            <a:ext cx="7576461" cy="1055608"/>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MEB. Adaylık Kaldırma </a:t>
            </a: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Sınavı İle İlgili </a:t>
            </a: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Açıklamalar</a:t>
            </a:r>
          </a:p>
        </p:txBody>
      </p:sp>
      <p:sp>
        <p:nvSpPr>
          <p:cNvPr id="2" name="Metin kutusu 1"/>
          <p:cNvSpPr txBox="1"/>
          <p:nvPr/>
        </p:nvSpPr>
        <p:spPr>
          <a:xfrm>
            <a:off x="866899" y="1462518"/>
            <a:ext cx="10616538" cy="646331"/>
          </a:xfrm>
          <a:prstGeom prst="rect">
            <a:avLst/>
          </a:prstGeom>
          <a:noFill/>
        </p:spPr>
        <p:txBody>
          <a:bodyPr wrap="square" rtlCol="0">
            <a:spAutoFit/>
          </a:bodyPr>
          <a:lstStyle/>
          <a:p>
            <a:pPr algn="just"/>
            <a:endParaRPr lang="tr-TR" sz="3600" i="1"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rotWithShape="1">
          <a:blip r:embed="rId3">
            <a:extLst>
              <a:ext uri="{28A0092B-C50C-407E-A947-70E740481C1C}">
                <a14:useLocalDpi xmlns:a14="http://schemas.microsoft.com/office/drawing/2010/main" val="0"/>
              </a:ext>
            </a:extLst>
          </a:blip>
          <a:srcRect b="14824"/>
          <a:stretch/>
        </p:blipFill>
        <p:spPr>
          <a:xfrm>
            <a:off x="3514583" y="1139348"/>
            <a:ext cx="4934936" cy="5645071"/>
          </a:xfrm>
          <a:prstGeom prst="rect">
            <a:avLst/>
          </a:prstGeom>
          <a:ln>
            <a:noFill/>
          </a:ln>
          <a:effectLst>
            <a:outerShdw blurRad="292100" dist="139700" dir="2700000" algn="tl" rotWithShape="0">
              <a:srgbClr val="333333">
                <a:alpha val="65000"/>
              </a:srgbClr>
            </a:outerShdw>
          </a:effectLst>
        </p:spPr>
      </p:pic>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25189" t="21977" r="53856" b="74261"/>
          <a:stretch/>
        </p:blipFill>
        <p:spPr>
          <a:xfrm>
            <a:off x="3514582" y="2595371"/>
            <a:ext cx="1196313" cy="288396"/>
          </a:xfrm>
          <a:prstGeom prst="rect">
            <a:avLst/>
          </a:prstGeom>
        </p:spPr>
      </p:pic>
      <p:sp>
        <p:nvSpPr>
          <p:cNvPr id="8" name="Oval 7"/>
          <p:cNvSpPr/>
          <p:nvPr/>
        </p:nvSpPr>
        <p:spPr>
          <a:xfrm>
            <a:off x="3326355" y="2739569"/>
            <a:ext cx="2769079" cy="791292"/>
          </a:xfrm>
          <a:prstGeom prst="ellipse">
            <a:avLst/>
          </a:prstGeom>
          <a:noFill/>
          <a:ln w="5715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99741724"/>
      </p:ext>
    </p:extLst>
  </p:cSld>
  <p:clrMapOvr>
    <a:masterClrMapping/>
  </p:clrMapOvr>
  <p:transition spd="slow">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2351314" y="327438"/>
            <a:ext cx="7576461" cy="1055608"/>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MEB. Adaylık Kaldırma Sınavı İle İlgili Genel Açıklamalar</a:t>
            </a:r>
          </a:p>
        </p:txBody>
      </p:sp>
      <p:sp>
        <p:nvSpPr>
          <p:cNvPr id="2" name="Metin kutusu 1"/>
          <p:cNvSpPr txBox="1"/>
          <p:nvPr/>
        </p:nvSpPr>
        <p:spPr>
          <a:xfrm>
            <a:off x="866899" y="1462518"/>
            <a:ext cx="10616538" cy="646331"/>
          </a:xfrm>
          <a:prstGeom prst="rect">
            <a:avLst/>
          </a:prstGeom>
          <a:noFill/>
        </p:spPr>
        <p:txBody>
          <a:bodyPr wrap="square" rtlCol="0">
            <a:spAutoFit/>
          </a:bodyPr>
          <a:lstStyle/>
          <a:p>
            <a:pPr algn="just"/>
            <a:endParaRPr lang="tr-TR" sz="3600" i="1"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t="7606" r="85188" b="41709"/>
          <a:stretch/>
        </p:blipFill>
        <p:spPr>
          <a:xfrm>
            <a:off x="387880" y="1785683"/>
            <a:ext cx="2718596" cy="477444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 name="Resim 9"/>
          <p:cNvPicPr>
            <a:picLocks noChangeAspect="1"/>
          </p:cNvPicPr>
          <p:nvPr/>
        </p:nvPicPr>
        <p:blipFill rotWithShape="1">
          <a:blip r:embed="rId3">
            <a:extLst>
              <a:ext uri="{28A0092B-C50C-407E-A947-70E740481C1C}">
                <a14:useLocalDpi xmlns:a14="http://schemas.microsoft.com/office/drawing/2010/main" val="0"/>
              </a:ext>
            </a:extLst>
          </a:blip>
          <a:srcRect l="80333" t="12366" r="-80" b="36687"/>
          <a:stretch/>
        </p:blipFill>
        <p:spPr>
          <a:xfrm>
            <a:off x="8895412" y="3009418"/>
            <a:ext cx="2783666" cy="368580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Oval 10"/>
          <p:cNvSpPr/>
          <p:nvPr/>
        </p:nvSpPr>
        <p:spPr>
          <a:xfrm>
            <a:off x="50483" y="4061030"/>
            <a:ext cx="2769079" cy="791292"/>
          </a:xfrm>
          <a:prstGeom prst="ellipse">
            <a:avLst/>
          </a:prstGeom>
          <a:noFill/>
          <a:ln w="5715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4"/>
          <a:stretch>
            <a:fillRect/>
          </a:stretch>
        </p:blipFill>
        <p:spPr>
          <a:xfrm>
            <a:off x="3463222" y="2279516"/>
            <a:ext cx="5615464" cy="3130683"/>
          </a:xfrm>
          <a:prstGeom prst="rect">
            <a:avLst/>
          </a:prstGeom>
        </p:spPr>
      </p:pic>
      <p:sp>
        <p:nvSpPr>
          <p:cNvPr id="13" name="Oval 12"/>
          <p:cNvSpPr/>
          <p:nvPr/>
        </p:nvSpPr>
        <p:spPr>
          <a:xfrm>
            <a:off x="3341889" y="4061030"/>
            <a:ext cx="5196777" cy="791292"/>
          </a:xfrm>
          <a:prstGeom prst="ellipse">
            <a:avLst/>
          </a:prstGeom>
          <a:noFill/>
          <a:ln w="5715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80026791"/>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3" y="327438"/>
            <a:ext cx="3372595" cy="646986"/>
          </a:xfrm>
          <a:prstGeom prst="roundRect">
            <a:avLst/>
          </a:prstGeom>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a:t>
            </a:r>
            <a:r>
              <a:rPr lang="tr-TR" sz="32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Hususlar</a:t>
            </a:r>
            <a:endPar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3416320"/>
          </a:xfrm>
          <a:prstGeom prst="rect">
            <a:avLst/>
          </a:prstGeom>
          <a:noFill/>
        </p:spPr>
        <p:txBody>
          <a:bodyPr wrap="square" rtlCol="0">
            <a:spAutoFit/>
          </a:bodyPr>
          <a:lstStyle/>
          <a:p>
            <a:pPr algn="just"/>
            <a:r>
              <a:rPr lang="tr-TR" sz="3600" dirty="0">
                <a:ln w="0"/>
                <a:latin typeface="Times New Roman" panose="02020603050405020304" pitchFamily="18" charset="0"/>
                <a:cs typeface="Times New Roman" panose="02020603050405020304" pitchFamily="18" charset="0"/>
              </a:rPr>
              <a:t>	- </a:t>
            </a:r>
            <a:r>
              <a:rPr lang="tr-TR" sz="3600" b="1" dirty="0">
                <a:ln w="0"/>
                <a:solidFill>
                  <a:srgbClr val="FF0000"/>
                </a:solidFill>
                <a:latin typeface="Times New Roman" panose="02020603050405020304" pitchFamily="18" charset="0"/>
                <a:cs typeface="Times New Roman" panose="02020603050405020304" pitchFamily="18" charset="0"/>
              </a:rPr>
              <a:t>Sınavda görev alan öğretmenler de emniyet mensuplarınca üst aramasına tabi tutulacaktır.</a:t>
            </a:r>
          </a:p>
          <a:p>
            <a:pPr algn="just"/>
            <a:endParaRPr lang="tr-TR" sz="3600" dirty="0">
              <a:ln w="0"/>
              <a:latin typeface="Times New Roman" panose="02020603050405020304" pitchFamily="18" charset="0"/>
              <a:cs typeface="Times New Roman" panose="02020603050405020304" pitchFamily="18" charset="0"/>
            </a:endParaRPr>
          </a:p>
          <a:p>
            <a:pPr algn="just"/>
            <a:r>
              <a:rPr lang="tr-TR" sz="3600" dirty="0">
                <a:ln w="0"/>
                <a:latin typeface="Times New Roman" panose="02020603050405020304" pitchFamily="18" charset="0"/>
                <a:cs typeface="Times New Roman" panose="02020603050405020304" pitchFamily="18" charset="0"/>
              </a:rPr>
              <a:t>	</a:t>
            </a:r>
            <a:r>
              <a:rPr lang="tr-TR" sz="3600" dirty="0" smtClean="0">
                <a:ln w="0"/>
                <a:latin typeface="Times New Roman" panose="02020603050405020304" pitchFamily="18" charset="0"/>
                <a:cs typeface="Times New Roman" panose="02020603050405020304" pitchFamily="18" charset="0"/>
              </a:rPr>
              <a:t>- Bayan </a:t>
            </a:r>
            <a:r>
              <a:rPr lang="tr-TR" sz="3600" dirty="0">
                <a:ln w="0"/>
                <a:latin typeface="Times New Roman" panose="02020603050405020304" pitchFamily="18" charset="0"/>
                <a:cs typeface="Times New Roman" panose="02020603050405020304" pitchFamily="18" charset="0"/>
              </a:rPr>
              <a:t>polis görevlendirilmeyen okullarda arama noktasında bayan öğretmenlerin yardımcı olmasının sağlanması gerekmektedir.</a:t>
            </a:r>
          </a:p>
        </p:txBody>
      </p:sp>
    </p:spTree>
    <p:extLst>
      <p:ext uri="{BB962C8B-B14F-4D97-AF65-F5344CB8AC3E}">
        <p14:creationId xmlns:p14="http://schemas.microsoft.com/office/powerpoint/2010/main" val="1244200299"/>
      </p:ext>
    </p:extLst>
  </p:cSld>
  <p:clrMapOvr>
    <a:masterClrMapping/>
  </p:clrMapOvr>
  <p:transition spd="slow">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2351314" y="327438"/>
            <a:ext cx="7576461" cy="578882"/>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Tüm Sınavlarla İlgili Genel Açıklamalar</a:t>
            </a:r>
          </a:p>
        </p:txBody>
      </p:sp>
      <p:sp>
        <p:nvSpPr>
          <p:cNvPr id="2" name="Metin kutusu 1"/>
          <p:cNvSpPr txBox="1"/>
          <p:nvPr/>
        </p:nvSpPr>
        <p:spPr>
          <a:xfrm>
            <a:off x="866899" y="1462518"/>
            <a:ext cx="10616538" cy="3416320"/>
          </a:xfrm>
          <a:prstGeom prst="rect">
            <a:avLst/>
          </a:prstGeom>
          <a:noFill/>
        </p:spPr>
        <p:txBody>
          <a:bodyPr wrap="square" rtlCol="0">
            <a:spAutoFit/>
          </a:bodyPr>
          <a:lstStyle/>
          <a:p>
            <a:pPr marL="457200" indent="-457200" algn="just">
              <a:spcAft>
                <a:spcPts val="1200"/>
              </a:spcAft>
              <a:buFont typeface="Wingdings" panose="05000000000000000000" pitchFamily="2" charset="2"/>
              <a:buChar char="§"/>
            </a:pP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MEB. Adaylık </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Kaldırma </a:t>
            </a: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Sınavında </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soru kitapçıkları toplanacak ve içerisinden çıkartıldığı </a:t>
            </a:r>
            <a:r>
              <a:rPr lang="tr-TR" sz="3200" b="1"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a:t>
            </a:r>
            <a:r>
              <a:rPr lang="tr-TR" sz="3200" b="1"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kutularına </a:t>
            </a: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tekrar </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konulacaktır</a:t>
            </a: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p>
          <a:p>
            <a:pPr marL="457200" indent="-457200" algn="just">
              <a:spcAft>
                <a:spcPts val="1200"/>
              </a:spcAft>
              <a:buFont typeface="Wingdings" panose="05000000000000000000" pitchFamily="2" charset="2"/>
              <a:buChar char="§"/>
            </a:pPr>
            <a:endPar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a:p>
            <a:pPr marL="457200" indent="-457200" algn="just">
              <a:spcAft>
                <a:spcPts val="1200"/>
              </a:spcAft>
              <a:buFont typeface="Wingdings" panose="05000000000000000000" pitchFamily="2" charset="2"/>
              <a:buChar char="§"/>
            </a:pPr>
            <a:r>
              <a:rPr lang="tr-TR" sz="3200" b="1" dirty="0" smtClean="0">
                <a:ln w="0"/>
                <a:solidFill>
                  <a:srgbClr val="FF0000"/>
                </a:solidFill>
                <a:latin typeface="Times New Roman" panose="02020603050405020304" pitchFamily="18" charset="0"/>
                <a:cs typeface="Times New Roman" panose="02020603050405020304" pitchFamily="18" charset="0"/>
              </a:rPr>
              <a:t>Sınav </a:t>
            </a:r>
            <a:r>
              <a:rPr lang="tr-TR" sz="3200" b="1" dirty="0">
                <a:ln w="0"/>
                <a:solidFill>
                  <a:srgbClr val="FF0000"/>
                </a:solidFill>
                <a:latin typeface="Times New Roman" panose="02020603050405020304" pitchFamily="18" charset="0"/>
                <a:cs typeface="Times New Roman" panose="02020603050405020304" pitchFamily="18" charset="0"/>
              </a:rPr>
              <a:t>evrakı dönüş zarfları </a:t>
            </a: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hangi </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kutusundan çıktıysa aynı kutuya tekrar </a:t>
            </a: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konulacaktır.</a:t>
            </a:r>
          </a:p>
        </p:txBody>
      </p:sp>
    </p:spTree>
    <p:extLst>
      <p:ext uri="{BB962C8B-B14F-4D97-AF65-F5344CB8AC3E}">
        <p14:creationId xmlns:p14="http://schemas.microsoft.com/office/powerpoint/2010/main" val="3335815558"/>
      </p:ext>
    </p:extLst>
  </p:cSld>
  <p:clrMapOvr>
    <a:masterClrMapping/>
  </p:clrMapOvr>
  <p:transition spd="slow">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2351314" y="327438"/>
            <a:ext cx="7576461" cy="578882"/>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Tüm Sınavlarla İlgili Genel Açıklamalar</a:t>
            </a:r>
          </a:p>
        </p:txBody>
      </p:sp>
      <p:sp>
        <p:nvSpPr>
          <p:cNvPr id="2" name="Metin kutusu 1"/>
          <p:cNvSpPr txBox="1"/>
          <p:nvPr/>
        </p:nvSpPr>
        <p:spPr>
          <a:xfrm>
            <a:off x="2679338" y="1863254"/>
            <a:ext cx="6908530" cy="2523768"/>
          </a:xfrm>
          <a:prstGeom prst="rect">
            <a:avLst/>
          </a:prstGeom>
          <a:noFill/>
        </p:spPr>
        <p:txBody>
          <a:bodyPr wrap="square" rtlCol="0">
            <a:spAutoFit/>
          </a:bodyPr>
          <a:lstStyle/>
          <a:p>
            <a:pPr algn="just">
              <a:spcAft>
                <a:spcPts val="1200"/>
              </a:spcAft>
            </a:pPr>
            <a:endPar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a:p>
            <a:pPr algn="just">
              <a:spcAft>
                <a:spcPts val="1200"/>
              </a:spcAft>
            </a:pP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MEB</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Adaylık </a:t>
            </a:r>
            <a:r>
              <a:rPr lang="tr-TR" sz="32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Kaldırma Sınavında;</a:t>
            </a:r>
          </a:p>
          <a:p>
            <a:pPr algn="just">
              <a:spcAft>
                <a:spcPts val="1200"/>
              </a:spcAft>
            </a:pPr>
            <a:r>
              <a:rPr lang="tr-TR" sz="3200" i="1"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Geri </a:t>
            </a:r>
            <a:r>
              <a:rPr lang="tr-TR" sz="3200" i="1"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dönüşüm kutusu </a:t>
            </a:r>
            <a:r>
              <a:rPr lang="tr-TR" sz="3200" i="1" u="sng"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olmayacak</a:t>
            </a:r>
            <a:r>
              <a:rPr lang="tr-TR" sz="3200" i="1"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endParaRPr lang="tr-TR" sz="3200" i="1"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a:p>
            <a:pPr algn="just">
              <a:spcAft>
                <a:spcPts val="1200"/>
              </a:spcAft>
            </a:pPr>
            <a:r>
              <a:rPr lang="tr-TR" sz="3200" i="1"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Sınav </a:t>
            </a:r>
            <a:r>
              <a:rPr lang="tr-TR" sz="3200" i="1"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giriş belgeleri </a:t>
            </a:r>
            <a:r>
              <a:rPr lang="tr-TR" sz="3200" i="1" u="sng"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toplanmayacaktır</a:t>
            </a:r>
            <a:r>
              <a:rPr lang="tr-TR" sz="3200" i="1"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13301407"/>
      </p:ext>
    </p:extLst>
  </p:cSld>
  <p:clrMapOvr>
    <a:masterClrMapping/>
  </p:clrMapOvr>
  <p:transition spd="slow">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2351314" y="327438"/>
            <a:ext cx="7576461" cy="578882"/>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Tüm Sınavlarla İlgili Genel Açıklamalar</a:t>
            </a:r>
          </a:p>
        </p:txBody>
      </p:sp>
      <p:sp>
        <p:nvSpPr>
          <p:cNvPr id="2" name="Metin kutusu 1"/>
          <p:cNvSpPr txBox="1"/>
          <p:nvPr/>
        </p:nvSpPr>
        <p:spPr>
          <a:xfrm>
            <a:off x="1902346" y="2016516"/>
            <a:ext cx="8462514" cy="1754326"/>
          </a:xfrm>
          <a:prstGeom prst="rect">
            <a:avLst/>
          </a:prstGeom>
          <a:noFill/>
        </p:spPr>
        <p:txBody>
          <a:bodyPr wrap="square" rtlCol="0">
            <a:spAutoFit/>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Açıköğretim Kurumları Sınavında görev yapan bina komisyonu ve salon görevlileri ücretlerini </a:t>
            </a:r>
            <a:r>
              <a:rPr lang="tr-TR" sz="3600" dirty="0" err="1">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KBS’den</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alacaktır.</a:t>
            </a:r>
          </a:p>
        </p:txBody>
      </p:sp>
    </p:spTree>
    <p:extLst>
      <p:ext uri="{BB962C8B-B14F-4D97-AF65-F5344CB8AC3E}">
        <p14:creationId xmlns:p14="http://schemas.microsoft.com/office/powerpoint/2010/main" val="15913454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2351314" y="327438"/>
            <a:ext cx="7576461" cy="578882"/>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Sınavlarla </a:t>
            </a: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İlgili Genel Açıklamalar</a:t>
            </a:r>
          </a:p>
        </p:txBody>
      </p:sp>
      <p:sp>
        <p:nvSpPr>
          <p:cNvPr id="2" name="Metin kutusu 1"/>
          <p:cNvSpPr txBox="1"/>
          <p:nvPr/>
        </p:nvSpPr>
        <p:spPr>
          <a:xfrm>
            <a:off x="866899" y="1462518"/>
            <a:ext cx="10616538" cy="5078313"/>
          </a:xfrm>
          <a:prstGeom prst="rect">
            <a:avLst/>
          </a:prstGeom>
          <a:noFill/>
        </p:spPr>
        <p:txBody>
          <a:bodyPr wrap="square" rtlCol="0">
            <a:spAutoFit/>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Açıköğretim Kurumları Sınavında Bina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sorumluları (il temsilcisi), emniyet personeli ve hizmetlilerin ücretleri </a:t>
            </a:r>
            <a:r>
              <a:rPr lang="tr-TR" sz="3600"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MEBBİS-Merkezi Sınav Ücret</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err="1"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Modül’ü</a:t>
            </a:r>
            <a:r>
              <a:rPr lang="tr-TR" sz="3600"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üzerinden yapılacaktır.</a:t>
            </a:r>
          </a:p>
          <a:p>
            <a:pPr algn="just"/>
            <a:endPar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a:p>
            <a:pPr algn="just"/>
            <a:r>
              <a:rPr lang="tr-TR" sz="360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i="1" smtClean="0">
                <a:ln w="0"/>
                <a:solidFill>
                  <a:srgbClr val="0066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Birden </a:t>
            </a:r>
            <a:r>
              <a:rPr lang="tr-TR" sz="3600" i="1" dirty="0">
                <a:ln w="0"/>
                <a:solidFill>
                  <a:srgbClr val="0066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fazla okula görevlendirilen bina sınav sorumlularının ücretleri toplantıya katıldığı okul müdürlüğünce sisteme işlenecek, </a:t>
            </a:r>
            <a:r>
              <a:rPr lang="tr-TR" sz="3600" i="1" dirty="0" smtClean="0">
                <a:ln w="0"/>
                <a:solidFill>
                  <a:srgbClr val="0066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diğer okullar </a:t>
            </a:r>
            <a:r>
              <a:rPr lang="tr-TR" sz="3600" i="1" dirty="0">
                <a:ln w="0"/>
                <a:solidFill>
                  <a:srgbClr val="0066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tarafından bu konuda işlem yapılmayacaktır.</a:t>
            </a:r>
          </a:p>
        </p:txBody>
      </p:sp>
    </p:spTree>
    <p:extLst>
      <p:ext uri="{BB962C8B-B14F-4D97-AF65-F5344CB8AC3E}">
        <p14:creationId xmlns:p14="http://schemas.microsoft.com/office/powerpoint/2010/main" val="3456440009"/>
      </p:ext>
    </p:extLst>
  </p:cSld>
  <p:clrMapOvr>
    <a:masterClrMapping/>
  </p:clrMapOvr>
  <p:transition spd="slow">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401289" y="113683"/>
            <a:ext cx="9049001" cy="578882"/>
          </a:xfrm>
          <a:prstGeom prst="roundRect">
            <a:avLst/>
          </a:prstGeom>
          <a:solidFill>
            <a:srgbClr val="A5002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ve Kapatılması </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Metin kutusu 5"/>
          <p:cNvSpPr txBox="1"/>
          <p:nvPr/>
        </p:nvSpPr>
        <p:spPr>
          <a:xfrm>
            <a:off x="6151418" y="1462518"/>
            <a:ext cx="5890161" cy="1569660"/>
          </a:xfrm>
          <a:prstGeom prst="rect">
            <a:avLst/>
          </a:prstGeom>
          <a:solidFill>
            <a:schemeClr val="bg1"/>
          </a:solidFill>
        </p:spPr>
        <p:txBody>
          <a:bodyPr wrap="square" rtlCol="0">
            <a:spAutoFit/>
          </a:bodyPr>
          <a:lstStyle/>
          <a:p>
            <a:pPr algn="just"/>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komisyonundan sınav paketini Resim-1’deki gibi kapalı olarak teslim alınız.</a:t>
            </a:r>
          </a:p>
        </p:txBody>
      </p:sp>
      <p:pic>
        <p:nvPicPr>
          <p:cNvPr id="8" name="Resim 7"/>
          <p:cNvPicPr>
            <a:picLocks noChangeAspect="1"/>
          </p:cNvPicPr>
          <p:nvPr/>
        </p:nvPicPr>
        <p:blipFill>
          <a:blip r:embed="rId3"/>
          <a:stretch>
            <a:fillRect/>
          </a:stretch>
        </p:blipFill>
        <p:spPr>
          <a:xfrm>
            <a:off x="337457" y="1465156"/>
            <a:ext cx="5268686" cy="4438733"/>
          </a:xfrm>
          <a:prstGeom prst="rect">
            <a:avLst/>
          </a:prstGeom>
        </p:spPr>
      </p:pic>
    </p:spTree>
    <p:extLst>
      <p:ext uri="{BB962C8B-B14F-4D97-AF65-F5344CB8AC3E}">
        <p14:creationId xmlns:p14="http://schemas.microsoft.com/office/powerpoint/2010/main" val="1510242548"/>
      </p:ext>
    </p:extLst>
  </p:cSld>
  <p:clrMapOvr>
    <a:masterClrMapping/>
  </p:clrMapOvr>
  <p:transition spd="slow">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401289" y="113683"/>
            <a:ext cx="9049001" cy="578882"/>
          </a:xfrm>
          <a:prstGeom prst="roundRect">
            <a:avLst/>
          </a:prstGeom>
          <a:solidFill>
            <a:srgbClr val="A5002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ve Kapatılması </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Metin kutusu 5"/>
          <p:cNvSpPr txBox="1"/>
          <p:nvPr/>
        </p:nvSpPr>
        <p:spPr>
          <a:xfrm>
            <a:off x="784962" y="4795897"/>
            <a:ext cx="9545581" cy="1815882"/>
          </a:xfrm>
          <a:prstGeom prst="rect">
            <a:avLst/>
          </a:prstGeom>
          <a:solidFill>
            <a:schemeClr val="bg1"/>
          </a:solidFill>
        </p:spPr>
        <p:txBody>
          <a:bodyPr wrap="square" rtlCol="0">
            <a:spAutoFit/>
          </a:bodyPr>
          <a:lstStyle/>
          <a:p>
            <a:pPr algn="just"/>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paketleri üzerindeki poşetler tek kullanımlıktır.</a:t>
            </a:r>
          </a:p>
          <a:p>
            <a:pPr algn="just"/>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paketi poşetlerini Resim-2 ve Resim-3’teki gibi herhangi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bir bölgesinden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içerisindeki sınav evrakına zarar vermeden yırtarak açınız.</a:t>
            </a:r>
          </a:p>
        </p:txBody>
      </p:sp>
      <p:pic>
        <p:nvPicPr>
          <p:cNvPr id="7" name="Resim 6"/>
          <p:cNvPicPr>
            <a:picLocks noChangeAspect="1"/>
          </p:cNvPicPr>
          <p:nvPr/>
        </p:nvPicPr>
        <p:blipFill rotWithShape="1">
          <a:blip r:embed="rId3"/>
          <a:srcRect r="60712"/>
          <a:stretch/>
        </p:blipFill>
        <p:spPr>
          <a:xfrm>
            <a:off x="1122416" y="927191"/>
            <a:ext cx="4174283" cy="3753666"/>
          </a:xfrm>
          <a:prstGeom prst="rect">
            <a:avLst/>
          </a:prstGeom>
        </p:spPr>
      </p:pic>
      <p:pic>
        <p:nvPicPr>
          <p:cNvPr id="9" name="Resim 8"/>
          <p:cNvPicPr>
            <a:picLocks noChangeAspect="1"/>
          </p:cNvPicPr>
          <p:nvPr/>
        </p:nvPicPr>
        <p:blipFill rotWithShape="1">
          <a:blip r:embed="rId3"/>
          <a:srcRect l="59176"/>
          <a:stretch/>
        </p:blipFill>
        <p:spPr>
          <a:xfrm>
            <a:off x="6030684" y="927191"/>
            <a:ext cx="4219200" cy="3753666"/>
          </a:xfrm>
          <a:prstGeom prst="rect">
            <a:avLst/>
          </a:prstGeom>
        </p:spPr>
      </p:pic>
    </p:spTree>
    <p:extLst>
      <p:ext uri="{BB962C8B-B14F-4D97-AF65-F5344CB8AC3E}">
        <p14:creationId xmlns:p14="http://schemas.microsoft.com/office/powerpoint/2010/main" val="2149661475"/>
      </p:ext>
    </p:extLst>
  </p:cSld>
  <p:clrMapOvr>
    <a:masterClrMapping/>
  </p:clrMapOvr>
  <p:transition spd="slow">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401289" y="113683"/>
            <a:ext cx="9049001" cy="578882"/>
          </a:xfrm>
          <a:prstGeom prst="roundRect">
            <a:avLst/>
          </a:prstGeom>
          <a:solidFill>
            <a:srgbClr val="A5002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ve Kapatılması </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Metin kutusu 5"/>
          <p:cNvSpPr txBox="1"/>
          <p:nvPr/>
        </p:nvSpPr>
        <p:spPr>
          <a:xfrm>
            <a:off x="332509" y="5174843"/>
            <a:ext cx="11578441" cy="1526893"/>
          </a:xfrm>
          <a:prstGeom prst="rect">
            <a:avLst/>
          </a:prstGeom>
          <a:solidFill>
            <a:schemeClr val="bg1"/>
          </a:solidFill>
        </p:spPr>
        <p:txBody>
          <a:bodyPr wrap="square" rtlCol="0">
            <a:spAutoFit/>
          </a:bodyPr>
          <a:lstStyle/>
          <a:p>
            <a:pPr algn="just">
              <a:lnSpc>
                <a:spcPct val="114000"/>
              </a:lnSpc>
              <a:spcAft>
                <a:spcPts val="1200"/>
              </a:spcAft>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Açılan sınav paketlerinde Resim-4 ve Resim-5’teki gibi sırasıyla, sınav evrakı dönüş zarfı, salon aday yoklama listesi, sıralı aday cevap kâğıtları ve soru kitapçıkları yer almaktadır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3200" dirty="0">
              <a:ln w="0"/>
              <a:latin typeface="Times New Roman" panose="02020603050405020304" pitchFamily="18" charset="0"/>
              <a:cs typeface="Times New Roman" panose="02020603050405020304" pitchFamily="18" charset="0"/>
            </a:endParaRPr>
          </a:p>
        </p:txBody>
      </p:sp>
      <p:pic>
        <p:nvPicPr>
          <p:cNvPr id="10" name="Resim 9"/>
          <p:cNvPicPr>
            <a:picLocks noChangeAspect="1"/>
          </p:cNvPicPr>
          <p:nvPr/>
        </p:nvPicPr>
        <p:blipFill>
          <a:blip r:embed="rId3"/>
          <a:stretch>
            <a:fillRect/>
          </a:stretch>
        </p:blipFill>
        <p:spPr>
          <a:xfrm>
            <a:off x="663388" y="819154"/>
            <a:ext cx="10668000" cy="4229100"/>
          </a:xfrm>
          <a:prstGeom prst="rect">
            <a:avLst/>
          </a:prstGeom>
        </p:spPr>
      </p:pic>
    </p:spTree>
    <p:extLst>
      <p:ext uri="{BB962C8B-B14F-4D97-AF65-F5344CB8AC3E}">
        <p14:creationId xmlns:p14="http://schemas.microsoft.com/office/powerpoint/2010/main" val="256973880"/>
      </p:ext>
    </p:extLst>
  </p:cSld>
  <p:clrMapOvr>
    <a:masterClrMapping/>
  </p:clrMapOvr>
  <p:transition spd="slow">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401289" y="113683"/>
            <a:ext cx="9049001" cy="578882"/>
          </a:xfrm>
          <a:prstGeom prst="roundRect">
            <a:avLst/>
          </a:prstGeom>
          <a:solidFill>
            <a:srgbClr val="A5002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ve Kapatılması </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Metin kutusu 5"/>
          <p:cNvSpPr txBox="1"/>
          <p:nvPr/>
        </p:nvSpPr>
        <p:spPr>
          <a:xfrm>
            <a:off x="581889" y="5305378"/>
            <a:ext cx="11020425" cy="1384995"/>
          </a:xfrm>
          <a:prstGeom prst="rect">
            <a:avLst/>
          </a:prstGeom>
          <a:solidFill>
            <a:schemeClr val="bg1"/>
          </a:solidFill>
        </p:spPr>
        <p:txBody>
          <a:bodyPr wrap="square" rtlCol="0">
            <a:spAutoFit/>
          </a:bodyPr>
          <a:lstStyle/>
          <a:p>
            <a:pPr algn="just"/>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tamamlandıktan sonra, </a:t>
            </a:r>
            <a:r>
              <a:rPr lang="tr-TR" sz="28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aday yoklama listesi üstte olacak şekilde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aday cevap kâğıtlarını tam ve sıralı olarak</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Resim-6 ve Resim-7’deki gibi sınav evrakı dönüş zarfına koyunuz.</a:t>
            </a:r>
          </a:p>
        </p:txBody>
      </p:sp>
      <p:pic>
        <p:nvPicPr>
          <p:cNvPr id="7" name="Resim 6"/>
          <p:cNvPicPr>
            <a:picLocks noChangeAspect="1"/>
          </p:cNvPicPr>
          <p:nvPr/>
        </p:nvPicPr>
        <p:blipFill>
          <a:blip r:embed="rId3"/>
          <a:stretch>
            <a:fillRect/>
          </a:stretch>
        </p:blipFill>
        <p:spPr>
          <a:xfrm>
            <a:off x="581890" y="774884"/>
            <a:ext cx="11020425" cy="4448175"/>
          </a:xfrm>
          <a:prstGeom prst="rect">
            <a:avLst/>
          </a:prstGeom>
        </p:spPr>
      </p:pic>
    </p:spTree>
    <p:extLst>
      <p:ext uri="{BB962C8B-B14F-4D97-AF65-F5344CB8AC3E}">
        <p14:creationId xmlns:p14="http://schemas.microsoft.com/office/powerpoint/2010/main" val="1405710880"/>
      </p:ext>
    </p:extLst>
  </p:cSld>
  <p:clrMapOvr>
    <a:masterClrMapping/>
  </p:clrMapOvr>
  <p:transition spd="slow">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401289" y="113683"/>
            <a:ext cx="9049001" cy="578882"/>
          </a:xfrm>
          <a:prstGeom prst="roundRect">
            <a:avLst/>
          </a:prstGeom>
          <a:solidFill>
            <a:srgbClr val="A5002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ve Kapatılması </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Metin kutusu 5"/>
          <p:cNvSpPr txBox="1"/>
          <p:nvPr/>
        </p:nvSpPr>
        <p:spPr>
          <a:xfrm>
            <a:off x="435425" y="5030066"/>
            <a:ext cx="10943422" cy="1566006"/>
          </a:xfrm>
          <a:prstGeom prst="rect">
            <a:avLst/>
          </a:prstGeom>
          <a:solidFill>
            <a:schemeClr val="bg1"/>
          </a:solidFill>
        </p:spPr>
        <p:txBody>
          <a:bodyPr wrap="square" rtlCol="0">
            <a:spAutoFit/>
          </a:bodyPr>
          <a:lstStyle/>
          <a:p>
            <a:pPr algn="just">
              <a:lnSpc>
                <a:spcPct val="114000"/>
              </a:lnSpc>
              <a:spcAft>
                <a:spcPts val="1200"/>
              </a:spcAft>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zarfını Resim-8 ve Resim-9’daki gibi, zarf kapağının üzerinde bulunan </a:t>
            </a:r>
            <a:r>
              <a:rPr lang="tr-TR" sz="28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beyaz koruyucu bandı kapağın sağ tarafından kaldırarak kapatınız</a:t>
            </a:r>
            <a:r>
              <a:rPr lang="tr-TR" sz="28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3800" dirty="0">
              <a:ln w="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3"/>
          <a:stretch>
            <a:fillRect/>
          </a:stretch>
        </p:blipFill>
        <p:spPr>
          <a:xfrm>
            <a:off x="435425" y="725223"/>
            <a:ext cx="10943422" cy="4184234"/>
          </a:xfrm>
          <a:prstGeom prst="rect">
            <a:avLst/>
          </a:prstGeom>
        </p:spPr>
      </p:pic>
    </p:spTree>
    <p:extLst>
      <p:ext uri="{BB962C8B-B14F-4D97-AF65-F5344CB8AC3E}">
        <p14:creationId xmlns:p14="http://schemas.microsoft.com/office/powerpoint/2010/main" val="2568718967"/>
      </p:ext>
    </p:extLst>
  </p:cSld>
  <p:clrMapOvr>
    <a:masterClrMapping/>
  </p:clrMapOvr>
  <p:transition spd="slow">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Resim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up 7"/>
          <p:cNvGrpSpPr/>
          <p:nvPr/>
        </p:nvGrpSpPr>
        <p:grpSpPr>
          <a:xfrm>
            <a:off x="4639853" y="317677"/>
            <a:ext cx="2912294" cy="2504837"/>
            <a:chOff x="-151361" y="96005"/>
            <a:chExt cx="1637731" cy="1408597"/>
          </a:xfrm>
        </p:grpSpPr>
        <p:sp>
          <p:nvSpPr>
            <p:cNvPr id="10" name="Dikdörtgen 9"/>
            <p:cNvSpPr/>
            <p:nvPr/>
          </p:nvSpPr>
          <p:spPr>
            <a:xfrm>
              <a:off x="-151361" y="1037290"/>
              <a:ext cx="1637731" cy="467312"/>
            </a:xfrm>
            <a:prstGeom prst="rect">
              <a:avLst/>
            </a:prstGeom>
            <a:noFill/>
          </p:spPr>
          <p:txBody>
            <a:bodyPr wrap="square" lIns="91440" tIns="45720" rIns="91440" bIns="45720">
              <a:spAutoFit/>
            </a:bodyPr>
            <a:lstStyle/>
            <a:p>
              <a:pPr algn="ctr"/>
              <a:r>
                <a:rPr lang="tr-TR" sz="2400" b="0" cap="none" spc="0" dirty="0" smtClean="0">
                  <a:ln w="0"/>
                  <a:solidFill>
                    <a:schemeClr val="bg1"/>
                  </a:solidFill>
                  <a:effectLst>
                    <a:glow rad="101600">
                      <a:schemeClr val="tx1">
                        <a:alpha val="60000"/>
                      </a:schemeClr>
                    </a:glow>
                  </a:effectLst>
                </a:rPr>
                <a:t>Konya İl Milli Eğitim Müdürlüğü</a:t>
              </a:r>
              <a:endParaRPr lang="tr-TR" sz="2400" b="0" cap="none" spc="0" dirty="0">
                <a:ln w="0"/>
                <a:solidFill>
                  <a:schemeClr val="bg1"/>
                </a:solidFill>
                <a:effectLst>
                  <a:glow rad="101600">
                    <a:schemeClr val="tx1">
                      <a:alpha val="60000"/>
                    </a:schemeClr>
                  </a:glow>
                </a:effectLst>
              </a:endParaRPr>
            </a:p>
          </p:txBody>
        </p:sp>
        <p:pic>
          <p:nvPicPr>
            <p:cNvPr id="12" name="Resim 11"/>
            <p:cNvPicPr>
              <a:picLocks noChangeAspect="1"/>
            </p:cNvPicPr>
            <p:nvPr/>
          </p:nvPicPr>
          <p:blipFill rotWithShape="1">
            <a:blip r:embed="rId4" cstate="print">
              <a:extLst>
                <a:ext uri="{28A0092B-C50C-407E-A947-70E740481C1C}">
                  <a14:useLocalDpi xmlns:a14="http://schemas.microsoft.com/office/drawing/2010/main" val="0"/>
                </a:ext>
              </a:extLst>
            </a:blip>
            <a:srcRect l="8606" t="8887" r="8011" b="32323"/>
            <a:stretch/>
          </p:blipFill>
          <p:spPr>
            <a:xfrm>
              <a:off x="-1" y="96005"/>
              <a:ext cx="1335012" cy="941285"/>
            </a:xfrm>
            <a:prstGeom prst="rect">
              <a:avLst/>
            </a:prstGeom>
            <a:ln>
              <a:noFill/>
            </a:ln>
            <a:effectLst>
              <a:glow rad="101600">
                <a:schemeClr val="tx1">
                  <a:alpha val="60000"/>
                </a:schemeClr>
              </a:glow>
              <a:outerShdw blurRad="139700" dist="165100" dir="5400000" algn="ctr">
                <a:srgbClr val="000000">
                  <a:alpha val="52000"/>
                </a:srgbClr>
              </a:outerShdw>
            </a:effectLst>
            <a:scene3d>
              <a:camera prst="orthographicFront">
                <a:rot lat="0" lon="0" rev="0"/>
              </a:camera>
              <a:lightRig rig="glow" dir="t">
                <a:rot lat="0" lon="0" rev="4800000"/>
              </a:lightRig>
            </a:scene3d>
            <a:sp3d prstMaterial="matte">
              <a:bevelT w="127000" h="63500"/>
            </a:sp3d>
          </p:spPr>
        </p:pic>
      </p:grpSp>
      <p:sp>
        <p:nvSpPr>
          <p:cNvPr id="42" name="Dikdörtgen 41"/>
          <p:cNvSpPr/>
          <p:nvPr/>
        </p:nvSpPr>
        <p:spPr>
          <a:xfrm>
            <a:off x="-1" y="5943773"/>
            <a:ext cx="12192000" cy="707886"/>
          </a:xfrm>
          <a:prstGeom prst="rect">
            <a:avLst/>
          </a:prstGeom>
          <a:noFill/>
        </p:spPr>
        <p:txBody>
          <a:bodyPr wrap="square" lIns="91440" tIns="45720" rIns="91440" bIns="45720">
            <a:spAutoFit/>
          </a:bodyPr>
          <a:lstStyle/>
          <a:p>
            <a:pPr algn="ctr"/>
            <a:r>
              <a:rPr lang="tr-TR" sz="4000" b="0" cap="none" spc="0" dirty="0" smtClean="0">
                <a:ln w="0"/>
                <a:solidFill>
                  <a:schemeClr val="bg1"/>
                </a:solidFill>
                <a:effectLst>
                  <a:glow rad="101600">
                    <a:schemeClr val="tx1">
                      <a:alpha val="60000"/>
                    </a:schemeClr>
                  </a:glow>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Teşekkür Ederim.</a:t>
            </a:r>
            <a:endParaRPr lang="tr-TR" sz="4000" b="0" cap="none" spc="0" dirty="0">
              <a:ln w="0"/>
              <a:solidFill>
                <a:schemeClr val="bg1"/>
              </a:solidFill>
              <a:effectLst>
                <a:glow rad="101600">
                  <a:schemeClr val="tx1">
                    <a:alpha val="60000"/>
                  </a:schemeClr>
                </a:glow>
                <a:reflection blurRad="6350" stA="50000" endA="300" endPos="50000" dist="29997" dir="5400000" sy="-100000" algn="bl" rotWithShape="0"/>
              </a:effectLst>
              <a:latin typeface="Times New Roman" panose="02020603050405020304" pitchFamily="18" charset="0"/>
              <a:cs typeface="Times New Roman" panose="02020603050405020304" pitchFamily="18" charset="0"/>
            </a:endParaRPr>
          </a:p>
        </p:txBody>
      </p:sp>
      <p:sp>
        <p:nvSpPr>
          <p:cNvPr id="9" name="Dikdörtgen 8"/>
          <p:cNvSpPr/>
          <p:nvPr/>
        </p:nvSpPr>
        <p:spPr>
          <a:xfrm>
            <a:off x="0" y="3382869"/>
            <a:ext cx="12192000" cy="1200329"/>
          </a:xfrm>
          <a:prstGeom prst="rect">
            <a:avLst/>
          </a:prstGeom>
          <a:noFill/>
          <a:effectLst/>
        </p:spPr>
        <p:txBody>
          <a:bodyPr wrap="square" lIns="91440" tIns="45720" rIns="91440" bIns="45720">
            <a:spAutoFit/>
          </a:bodyPr>
          <a:lstStyle/>
          <a:p>
            <a:pPr algn="ctr"/>
            <a:r>
              <a:rPr lang="tr-TR" sz="3600" dirty="0" smtClean="0">
                <a:ln w="0"/>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Erkan YAKIŞIR</a:t>
            </a:r>
          </a:p>
          <a:p>
            <a:pPr algn="ctr"/>
            <a:r>
              <a:rPr lang="tr-TR" sz="3600" b="0" cap="none" spc="0" dirty="0" smtClean="0">
                <a:ln w="0"/>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Müdür Yardımcısı</a:t>
            </a:r>
            <a:endParaRPr lang="tr-TR" sz="3600" b="0" cap="none" spc="0" dirty="0">
              <a:ln w="0"/>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934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3" y="327438"/>
            <a:ext cx="3372595" cy="646986"/>
          </a:xfrm>
          <a:prstGeom prst="roundRect">
            <a:avLst/>
          </a:prstGeom>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Hususlar</a:t>
            </a:r>
          </a:p>
        </p:txBody>
      </p:sp>
      <p:sp>
        <p:nvSpPr>
          <p:cNvPr id="2" name="Metin kutusu 1"/>
          <p:cNvSpPr txBox="1"/>
          <p:nvPr/>
        </p:nvSpPr>
        <p:spPr>
          <a:xfrm>
            <a:off x="1033153" y="1928333"/>
            <a:ext cx="10236530" cy="4463722"/>
          </a:xfrm>
          <a:prstGeom prst="rect">
            <a:avLst/>
          </a:prstGeom>
          <a:noFill/>
        </p:spPr>
        <p:txBody>
          <a:bodyPr wrap="square" rtlCol="0">
            <a:spAutoFit/>
          </a:bodyPr>
          <a:lstStyle/>
          <a:p>
            <a:pPr algn="just">
              <a:lnSpc>
                <a:spcPct val="114000"/>
              </a:lnSpc>
            </a:pPr>
            <a:r>
              <a:rPr lang="tr-TR" sz="3600" dirty="0">
                <a:ln w="0"/>
                <a:latin typeface="Times New Roman" panose="02020603050405020304" pitchFamily="18" charset="0"/>
                <a:cs typeface="Times New Roman" panose="02020603050405020304" pitchFamily="18" charset="0"/>
              </a:rPr>
              <a:t>	</a:t>
            </a:r>
            <a:r>
              <a:rPr lang="tr-TR" sz="3600" u="sng" dirty="0">
                <a:ln w="0"/>
                <a:solidFill>
                  <a:srgbClr val="0000FF"/>
                </a:solidFill>
                <a:latin typeface="Times New Roman" panose="02020603050405020304" pitchFamily="18" charset="0"/>
                <a:cs typeface="Times New Roman" panose="02020603050405020304" pitchFamily="18" charset="0"/>
              </a:rPr>
              <a:t>Salon Görevlilerinin </a:t>
            </a:r>
            <a:r>
              <a:rPr lang="tr-TR" sz="3600" dirty="0">
                <a:ln w="0"/>
                <a:latin typeface="Times New Roman" panose="02020603050405020304" pitchFamily="18" charset="0"/>
                <a:cs typeface="Times New Roman" panose="02020603050405020304" pitchFamily="18" charset="0"/>
              </a:rPr>
              <a:t>salonlara </a:t>
            </a:r>
            <a:r>
              <a:rPr lang="tr-TR" sz="3600" u="sng" dirty="0">
                <a:ln w="0"/>
                <a:solidFill>
                  <a:srgbClr val="FF0000"/>
                </a:solidFill>
                <a:latin typeface="Times New Roman" panose="02020603050405020304" pitchFamily="18" charset="0"/>
                <a:cs typeface="Times New Roman" panose="02020603050405020304" pitchFamily="18" charset="0"/>
              </a:rPr>
              <a:t>CEP TELEFONU</a:t>
            </a:r>
            <a:r>
              <a:rPr lang="tr-TR" sz="3600" dirty="0">
                <a:ln w="0"/>
                <a:latin typeface="Times New Roman" panose="02020603050405020304" pitchFamily="18" charset="0"/>
                <a:cs typeface="Times New Roman" panose="02020603050405020304" pitchFamily="18" charset="0"/>
              </a:rPr>
              <a:t> ile girmesi </a:t>
            </a:r>
            <a:r>
              <a:rPr lang="tr-TR" sz="3600" u="sng" dirty="0">
                <a:ln w="0"/>
                <a:solidFill>
                  <a:srgbClr val="FF0000"/>
                </a:solidFill>
                <a:latin typeface="Times New Roman" panose="02020603050405020304" pitchFamily="18" charset="0"/>
                <a:cs typeface="Times New Roman" panose="02020603050405020304" pitchFamily="18" charset="0"/>
              </a:rPr>
              <a:t>KESİNLİKLE YASAKTIR</a:t>
            </a:r>
            <a:r>
              <a:rPr lang="tr-TR" sz="3600" dirty="0">
                <a:ln w="0"/>
                <a:solidFill>
                  <a:srgbClr val="FF0000"/>
                </a:solidFill>
                <a:latin typeface="Times New Roman" panose="02020603050405020304" pitchFamily="18" charset="0"/>
                <a:cs typeface="Times New Roman" panose="02020603050405020304" pitchFamily="18" charset="0"/>
              </a:rPr>
              <a:t>. </a:t>
            </a:r>
          </a:p>
          <a:p>
            <a:pPr algn="just">
              <a:lnSpc>
                <a:spcPct val="114000"/>
              </a:lnSpc>
            </a:pPr>
            <a:r>
              <a:rPr lang="tr-TR" sz="3600" dirty="0">
                <a:ln w="0"/>
                <a:latin typeface="Times New Roman" panose="02020603050405020304" pitchFamily="18" charset="0"/>
                <a:cs typeface="Times New Roman" panose="02020603050405020304" pitchFamily="18" charset="0"/>
              </a:rPr>
              <a:t>	</a:t>
            </a:r>
            <a:r>
              <a:rPr lang="tr-TR" sz="3600" dirty="0">
                <a:ln w="0"/>
                <a:solidFill>
                  <a:srgbClr val="FF0000"/>
                </a:solidFill>
                <a:latin typeface="Times New Roman" panose="02020603050405020304" pitchFamily="18" charset="0"/>
                <a:cs typeface="Times New Roman" panose="02020603050405020304" pitchFamily="18" charset="0"/>
              </a:rPr>
              <a:t>Sınav öncesinde yapılacak toplantıda bu husus özellikle belirtilmelidir.</a:t>
            </a:r>
          </a:p>
          <a:p>
            <a:pPr algn="just">
              <a:lnSpc>
                <a:spcPct val="114000"/>
              </a:lnSpc>
            </a:pPr>
            <a:r>
              <a:rPr lang="tr-TR" sz="3600" dirty="0">
                <a:ln w="0"/>
                <a:solidFill>
                  <a:srgbClr val="FF0000"/>
                </a:solidFill>
                <a:latin typeface="Times New Roman" panose="02020603050405020304" pitchFamily="18" charset="0"/>
                <a:cs typeface="Times New Roman" panose="02020603050405020304" pitchFamily="18" charset="0"/>
              </a:rPr>
              <a:t>	</a:t>
            </a:r>
            <a:r>
              <a:rPr lang="tr-TR" sz="3600" dirty="0">
                <a:ln w="0"/>
                <a:latin typeface="Times New Roman" panose="02020603050405020304" pitchFamily="18" charset="0"/>
                <a:cs typeface="Times New Roman" panose="02020603050405020304" pitchFamily="18" charset="0"/>
              </a:rPr>
              <a:t>Bu şekilde sınava girmeye çalışan engellenir ve tutanakla bölge sınav komisyonuna bildirilir. Yedek dahi olsa bu kişilere görev verilmez.</a:t>
            </a:r>
          </a:p>
        </p:txBody>
      </p:sp>
      <p:pic>
        <p:nvPicPr>
          <p:cNvPr id="6" name="Picture 2" descr="cep telefonu png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70" t="14766" r="2749" b="13215"/>
          <a:stretch/>
        </p:blipFill>
        <p:spPr bwMode="auto">
          <a:xfrm>
            <a:off x="9888414" y="182805"/>
            <a:ext cx="1986910" cy="1583238"/>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4017" y="537028"/>
            <a:ext cx="1149918" cy="1149918"/>
          </a:xfrm>
          <a:prstGeom prst="rect">
            <a:avLst/>
          </a:prstGeom>
        </p:spPr>
      </p:pic>
    </p:spTree>
    <p:extLst>
      <p:ext uri="{BB962C8B-B14F-4D97-AF65-F5344CB8AC3E}">
        <p14:creationId xmlns:p14="http://schemas.microsoft.com/office/powerpoint/2010/main" val="2017301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125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53" presetClass="entr" presetSubtype="16" fill="hold" nodeType="withEffect">
                                  <p:stCondLst>
                                    <p:cond delay="15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35" presetClass="emph" presetSubtype="0" repeatCount="indefinite" fill="hold" nodeType="withEffect">
                                  <p:stCondLst>
                                    <p:cond delay="1500"/>
                                  </p:stCondLst>
                                  <p:childTnLst>
                                    <p:anim calcmode="discrete" valueType="str">
                                      <p:cBhvr>
                                        <p:cTn id="14" dur="2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6066</TotalTime>
  <Words>1695</Words>
  <Application>Microsoft Office PowerPoint</Application>
  <PresentationFormat>Geniş ekran</PresentationFormat>
  <Paragraphs>336</Paragraphs>
  <Slides>89</Slides>
  <Notes>86</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89</vt:i4>
      </vt:variant>
    </vt:vector>
  </HeadingPairs>
  <TitlesOfParts>
    <vt:vector size="97" baseType="lpstr">
      <vt:lpstr>Arial</vt:lpstr>
      <vt:lpstr>Arial Rounded MT Bold</vt:lpstr>
      <vt:lpstr>Bookman Old Style</vt:lpstr>
      <vt:lpstr>Calibri</vt:lpstr>
      <vt:lpstr>Calibri Light</vt:lpstr>
      <vt:lpstr>Times New Roman</vt:lpstr>
      <vt:lpstr>Wingdings</vt:lpstr>
      <vt:lpstr>Office Teması</vt:lpstr>
      <vt:lpstr>PowerPoint Sunusu</vt:lpstr>
      <vt:lpstr>DİKKAT ! Önemli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YHN</dc:creator>
  <cp:lastModifiedBy>AlisanOZDAMAR</cp:lastModifiedBy>
  <cp:revision>467</cp:revision>
  <cp:lastPrinted>2017-03-17T07:24:27Z</cp:lastPrinted>
  <dcterms:created xsi:type="dcterms:W3CDTF">2016-12-07T08:57:39Z</dcterms:created>
  <dcterms:modified xsi:type="dcterms:W3CDTF">2020-07-24T13:55:06Z</dcterms:modified>
</cp:coreProperties>
</file>