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2"/>
  </p:notesMasterIdLst>
  <p:sldIdLst>
    <p:sldId id="312" r:id="rId3"/>
    <p:sldId id="256" r:id="rId4"/>
    <p:sldId id="324" r:id="rId5"/>
    <p:sldId id="327" r:id="rId6"/>
    <p:sldId id="309" r:id="rId7"/>
    <p:sldId id="313" r:id="rId8"/>
    <p:sldId id="317" r:id="rId9"/>
    <p:sldId id="261" r:id="rId10"/>
    <p:sldId id="262" r:id="rId11"/>
    <p:sldId id="263" r:id="rId12"/>
    <p:sldId id="259" r:id="rId13"/>
    <p:sldId id="325" r:id="rId14"/>
    <p:sldId id="267" r:id="rId15"/>
    <p:sldId id="266" r:id="rId16"/>
    <p:sldId id="264" r:id="rId17"/>
    <p:sldId id="269" r:id="rId18"/>
    <p:sldId id="270" r:id="rId19"/>
    <p:sldId id="271" r:id="rId20"/>
    <p:sldId id="268" r:id="rId21"/>
    <p:sldId id="273" r:id="rId22"/>
    <p:sldId id="274" r:id="rId23"/>
    <p:sldId id="275" r:id="rId24"/>
    <p:sldId id="276" r:id="rId25"/>
    <p:sldId id="272" r:id="rId26"/>
    <p:sldId id="310" r:id="rId27"/>
    <p:sldId id="315" r:id="rId28"/>
    <p:sldId id="316" r:id="rId29"/>
    <p:sldId id="278" r:id="rId30"/>
    <p:sldId id="277" r:id="rId31"/>
    <p:sldId id="280" r:id="rId32"/>
    <p:sldId id="281" r:id="rId33"/>
    <p:sldId id="282" r:id="rId34"/>
    <p:sldId id="283" r:id="rId35"/>
    <p:sldId id="284" r:id="rId36"/>
    <p:sldId id="285" r:id="rId37"/>
    <p:sldId id="287" r:id="rId38"/>
    <p:sldId id="289" r:id="rId39"/>
    <p:sldId id="291" r:id="rId40"/>
    <p:sldId id="292" r:id="rId41"/>
    <p:sldId id="293" r:id="rId42"/>
    <p:sldId id="297" r:id="rId43"/>
    <p:sldId id="298" r:id="rId44"/>
    <p:sldId id="294" r:id="rId45"/>
    <p:sldId id="295" r:id="rId46"/>
    <p:sldId id="296" r:id="rId47"/>
    <p:sldId id="299" r:id="rId48"/>
    <p:sldId id="300" r:id="rId49"/>
    <p:sldId id="302" r:id="rId50"/>
    <p:sldId id="303" r:id="rId51"/>
    <p:sldId id="304" r:id="rId52"/>
    <p:sldId id="311" r:id="rId53"/>
    <p:sldId id="305" r:id="rId54"/>
    <p:sldId id="318" r:id="rId55"/>
    <p:sldId id="319" r:id="rId56"/>
    <p:sldId id="320" r:id="rId57"/>
    <p:sldId id="321" r:id="rId58"/>
    <p:sldId id="322" r:id="rId59"/>
    <p:sldId id="323" r:id="rId60"/>
    <p:sldId id="279" r:id="rId6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07237-5B94-4B76-96EE-5196931800D7}" type="datetimeFigureOut">
              <a:rPr lang="tr-TR" smtClean="0"/>
              <a:t>1.9.2020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121CF-EDC4-4751-A330-AE7085AC71A2}" type="slidenum">
              <a:rPr lang="tr-TR" smtClean="0"/>
              <a:t>‹#›</a:t>
            </a:fld>
            <a:endParaRPr lang="tr-TR"/>
          </a:p>
        </p:txBody>
      </p:sp>
    </p:spTree>
    <p:extLst>
      <p:ext uri="{BB962C8B-B14F-4D97-AF65-F5344CB8AC3E}">
        <p14:creationId xmlns:p14="http://schemas.microsoft.com/office/powerpoint/2010/main" val="3438836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42640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02973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41755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924148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903673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25861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1.9.2020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3108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1.9.2020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94943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1.9.2020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136063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85A05C7-612E-4AF3-9EF8-62F96B6B72C4}" type="datetimeFigureOut">
              <a:rPr lang="tr-TR" smtClean="0"/>
              <a:t>1.9.2020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108881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85A05C7-612E-4AF3-9EF8-62F96B6B72C4}" type="datetimeFigureOut">
              <a:rPr lang="tr-TR" smtClean="0"/>
              <a:t>1.9.2020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87417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85A05C7-612E-4AF3-9EF8-62F96B6B72C4}" type="datetimeFigureOut">
              <a:rPr lang="tr-TR" smtClean="0"/>
              <a:t>1.9.2020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77805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85A05C7-612E-4AF3-9EF8-62F96B6B72C4}" type="datetimeFigureOut">
              <a:rPr lang="tr-TR" smtClean="0"/>
              <a:t>1.9.2020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516993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85A05C7-612E-4AF3-9EF8-62F96B6B72C4}" type="datetimeFigureOut">
              <a:rPr lang="tr-TR" smtClean="0"/>
              <a:t>1.9.2020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1579558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85A05C7-612E-4AF3-9EF8-62F96B6B72C4}" type="datetimeFigureOut">
              <a:rPr lang="tr-TR" smtClean="0"/>
              <a:t>1.9.2020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1955071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85A05C7-612E-4AF3-9EF8-62F96B6B72C4}" type="datetimeFigureOut">
              <a:rPr lang="tr-TR" smtClean="0"/>
              <a:t>1.9.2020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306108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A05C7-612E-4AF3-9EF8-62F96B6B72C4}" type="datetimeFigureOut">
              <a:rPr lang="tr-TR" smtClean="0"/>
              <a:t>1.9.2020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175349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1.9.2020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982439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85A05C7-612E-4AF3-9EF8-62F96B6B72C4}" type="datetimeFigureOut">
              <a:rPr lang="tr-TR" smtClean="0"/>
              <a:t>1.9.2020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1660282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85A05C7-612E-4AF3-9EF8-62F96B6B72C4}" type="datetimeFigureOut">
              <a:rPr lang="tr-TR" smtClean="0"/>
              <a:t>1.9.2020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723929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85A05C7-612E-4AF3-9EF8-62F96B6B72C4}" type="datetimeFigureOut">
              <a:rPr lang="tr-TR" smtClean="0"/>
              <a:t>1.9.2020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1613185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85A05C7-612E-4AF3-9EF8-62F96B6B72C4}" type="datetimeFigureOut">
              <a:rPr lang="tr-TR" smtClean="0"/>
              <a:t>1.9.2020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92295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85A05C7-612E-4AF3-9EF8-62F96B6B72C4}" type="datetimeFigureOut">
              <a:rPr lang="tr-TR" smtClean="0"/>
              <a:t>1.9.2020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73002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85A05C7-612E-4AF3-9EF8-62F96B6B72C4}" type="datetimeFigureOut">
              <a:rPr lang="tr-TR" smtClean="0"/>
              <a:t>1.9.2020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136039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85A05C7-612E-4AF3-9EF8-62F96B6B72C4}" type="datetimeFigureOut">
              <a:rPr lang="tr-TR" smtClean="0"/>
              <a:t>1.9.2020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410518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85A05C7-612E-4AF3-9EF8-62F96B6B72C4}" type="datetimeFigureOut">
              <a:rPr lang="tr-TR" smtClean="0"/>
              <a:t>1.9.2020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00061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85A05C7-612E-4AF3-9EF8-62F96B6B72C4}" type="datetimeFigureOut">
              <a:rPr lang="tr-TR" smtClean="0"/>
              <a:t>1.9.2020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75220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5A05C7-612E-4AF3-9EF8-62F96B6B72C4}" type="datetimeFigureOut">
              <a:rPr lang="tr-TR" smtClean="0"/>
              <a:t>1.9.2020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79400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5A05C7-612E-4AF3-9EF8-62F96B6B72C4}" type="datetimeFigureOut">
              <a:rPr lang="tr-TR" smtClean="0"/>
              <a:t>1.9.2020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420059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A05C7-612E-4AF3-9EF8-62F96B6B72C4}" type="datetimeFigureOut">
              <a:rPr lang="tr-TR" smtClean="0"/>
              <a:t>1.9.2020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D2DE1-DA87-46BF-988B-0BEE86D129AF}" type="slidenum">
              <a:rPr lang="tr-TR" smtClean="0"/>
              <a:t>‹#›</a:t>
            </a:fld>
            <a:endParaRPr lang="tr-TR"/>
          </a:p>
        </p:txBody>
      </p:sp>
    </p:spTree>
    <p:extLst>
      <p:ext uri="{BB962C8B-B14F-4D97-AF65-F5344CB8AC3E}">
        <p14:creationId xmlns:p14="http://schemas.microsoft.com/office/powerpoint/2010/main" val="2950223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A05C7-612E-4AF3-9EF8-62F96B6B72C4}" type="datetimeFigureOut">
              <a:rPr lang="tr-TR" smtClean="0"/>
              <a:t>1.9.2020</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D2DE1-DA87-46BF-988B-0BEE86D129AF}" type="slidenum">
              <a:rPr lang="tr-TR" smtClean="0"/>
              <a:t>‹#›</a:t>
            </a:fld>
            <a:endParaRPr lang="tr-TR"/>
          </a:p>
        </p:txBody>
      </p:sp>
    </p:spTree>
    <p:extLst>
      <p:ext uri="{BB962C8B-B14F-4D97-AF65-F5344CB8AC3E}">
        <p14:creationId xmlns:p14="http://schemas.microsoft.com/office/powerpoint/2010/main" val="323984591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Resim 8"/>
          <p:cNvPicPr>
            <a:picLocks noChangeAspect="1"/>
          </p:cNvPicPr>
          <p:nvPr/>
        </p:nvPicPr>
        <p:blipFill rotWithShape="1">
          <a:blip r:embed="rId4" cstate="print">
            <a:extLst>
              <a:ext uri="{28A0092B-C50C-407E-A947-70E740481C1C}">
                <a14:useLocalDpi xmlns:a14="http://schemas.microsoft.com/office/drawing/2010/main" val="0"/>
              </a:ext>
            </a:extLst>
          </a:blip>
          <a:srcRect l="16158" t="6745" r="13585" b="34787"/>
          <a:stretch/>
        </p:blipFill>
        <p:spPr>
          <a:xfrm>
            <a:off x="5106390" y="14990"/>
            <a:ext cx="2054432" cy="1709685"/>
          </a:xfrm>
          <a:prstGeom prst="rect">
            <a:avLst/>
          </a:prstGeom>
          <a:effectLst>
            <a:glow rad="101600">
              <a:schemeClr val="tx1">
                <a:alpha val="60000"/>
              </a:schemeClr>
            </a:glow>
            <a:outerShdw blurRad="50800" dist="38100" dir="5400000" algn="t" rotWithShape="0">
              <a:prstClr val="black">
                <a:alpha val="40000"/>
              </a:prstClr>
            </a:outerShdw>
          </a:effectLst>
        </p:spPr>
      </p:pic>
      <p:sp>
        <p:nvSpPr>
          <p:cNvPr id="11" name="Dikdörtgen 10"/>
          <p:cNvSpPr/>
          <p:nvPr/>
        </p:nvSpPr>
        <p:spPr>
          <a:xfrm>
            <a:off x="0" y="1724675"/>
            <a:ext cx="12192000" cy="646331"/>
          </a:xfrm>
          <a:prstGeom prst="rect">
            <a:avLst/>
          </a:prstGeom>
          <a:noFill/>
        </p:spPr>
        <p:txBody>
          <a:bodyPr wrap="square" lIns="91440" tIns="45720" rIns="91440" bIns="45720">
            <a:spAutoFit/>
          </a:bodyPr>
          <a:lstStyle/>
          <a:p>
            <a:pPr algn="ctr"/>
            <a:r>
              <a:rPr lang="tr-TR" sz="3600" dirty="0" smtClean="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Konya İl Milli Eğitim Müdürlüğü</a:t>
            </a:r>
            <a:endParaRPr lang="tr-TR" sz="3200" dirty="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4" name="Dikdörtgen 13"/>
          <p:cNvSpPr/>
          <p:nvPr/>
        </p:nvSpPr>
        <p:spPr>
          <a:xfrm>
            <a:off x="0" y="2653823"/>
            <a:ext cx="12192000" cy="3724096"/>
          </a:xfrm>
          <a:prstGeom prst="rect">
            <a:avLst/>
          </a:prstGeom>
          <a:noFill/>
        </p:spPr>
        <p:txBody>
          <a:bodyPr wrap="square" lIns="91440" tIns="45720" rIns="91440" bIns="45720">
            <a:spAutoFit/>
          </a:bodyPr>
          <a:lstStyle/>
          <a:p>
            <a:pPr algn="ctr"/>
            <a:r>
              <a:rPr lang="tr-TR" sz="3200" dirty="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İlköğretim ve Ortaöğretim Kurumları Bursluluk </a:t>
            </a:r>
            <a:r>
              <a:rPr lang="tr-TR" sz="3200" dirty="0" smtClean="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Sınavı</a:t>
            </a:r>
          </a:p>
          <a:p>
            <a:pPr algn="ctr"/>
            <a:r>
              <a:rPr lang="tr-TR" sz="3200" dirty="0" smtClean="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(İOKBS)</a:t>
            </a:r>
          </a:p>
          <a:p>
            <a:pPr algn="ctr"/>
            <a:endParaRPr lang="tr-TR" sz="3200" dirty="0" smtClean="0">
              <a:ln w="0"/>
              <a:solidFill>
                <a:srgbClr val="00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endParaRPr>
          </a:p>
          <a:p>
            <a:pPr algn="ctr"/>
            <a:endParaRPr lang="tr-TR" sz="2800" dirty="0" smtClean="0">
              <a:ln w="0"/>
              <a:solidFill>
                <a:schemeClr val="bg1"/>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endParaRPr lang="tr-TR" sz="2800" dirty="0" smtClean="0">
              <a:ln w="0"/>
              <a:solidFill>
                <a:schemeClr val="bg1"/>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endParaRPr lang="tr-TR" sz="2800" dirty="0">
              <a:ln w="0"/>
              <a:solidFill>
                <a:schemeClr val="bg1"/>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endParaRPr lang="tr-TR" sz="2800" dirty="0">
              <a:ln w="0"/>
              <a:solidFill>
                <a:schemeClr val="bg1"/>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r>
              <a:rPr lang="tr-TR" sz="2800" dirty="0" smtClean="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rPr>
              <a:t>05 Eylül 2020</a:t>
            </a:r>
            <a:endParaRPr lang="tr-TR" sz="2800" dirty="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p:txBody>
      </p:sp>
    </p:spTree>
    <p:extLst>
      <p:ext uri="{BB962C8B-B14F-4D97-AF65-F5344CB8AC3E}">
        <p14:creationId xmlns:p14="http://schemas.microsoft.com/office/powerpoint/2010/main" val="3246790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Dikdörtgen 8"/>
          <p:cNvSpPr/>
          <p:nvPr/>
        </p:nvSpPr>
        <p:spPr>
          <a:xfrm>
            <a:off x="617518" y="1594811"/>
            <a:ext cx="10937174" cy="3323987"/>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salonda sınava girmek için başvuran öğrencilerin sınav başvurusunun olup olmadığı e-okul modülünden kontrol edilecektir.</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başvurusu olmayan öğrenciler hiçbir şekilde sınava alınmayacaktır.</a:t>
            </a: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
        <p:nvSpPr>
          <p:cNvPr id="5" name="Dikdörtgen 4"/>
          <p:cNvSpPr/>
          <p:nvPr/>
        </p:nvSpPr>
        <p:spPr>
          <a:xfrm>
            <a:off x="0" y="125129"/>
            <a:ext cx="12192000" cy="4001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Tree>
    <p:extLst>
      <p:ext uri="{BB962C8B-B14F-4D97-AF65-F5344CB8AC3E}">
        <p14:creationId xmlns:p14="http://schemas.microsoft.com/office/powerpoint/2010/main" val="74390931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Dikdörtgen 8"/>
          <p:cNvSpPr/>
          <p:nvPr/>
        </p:nvSpPr>
        <p:spPr>
          <a:xfrm>
            <a:off x="617518" y="1594811"/>
            <a:ext cx="10937174" cy="461664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Ayrıca, yedek salonda sınava girmesi uygun görülen öğrenciler için yeni bir sınav giriş belgesi düzenlenmeyecek olup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 öğrencilerin kimlik bilgileri e-okuldan alınan sınav giriş belgesinden kontrol edilecektir.</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salonda sınava girecek öğrencilerin cevap kâğıtlarına aday bilgilerini yazmaları ve T.C. kimlik numaralarını ilgili bölüme kodlamaları gerekmektedir.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
        <p:nvSpPr>
          <p:cNvPr id="5" name="Dikdörtgen 4"/>
          <p:cNvSpPr/>
          <p:nvPr/>
        </p:nvSpPr>
        <p:spPr>
          <a:xfrm>
            <a:off x="0" y="125129"/>
            <a:ext cx="12192000" cy="4001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Tree>
    <p:extLst>
      <p:ext uri="{BB962C8B-B14F-4D97-AF65-F5344CB8AC3E}">
        <p14:creationId xmlns:p14="http://schemas.microsoft.com/office/powerpoint/2010/main" val="379748237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
        <p:nvSpPr>
          <p:cNvPr id="5" name="Dikdörtgen 4"/>
          <p:cNvSpPr/>
          <p:nvPr/>
        </p:nvSpPr>
        <p:spPr>
          <a:xfrm>
            <a:off x="0" y="125129"/>
            <a:ext cx="12192000" cy="4001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2" name="Dikdörtgen 1"/>
          <p:cNvSpPr/>
          <p:nvPr/>
        </p:nvSpPr>
        <p:spPr>
          <a:xfrm>
            <a:off x="950259" y="1700190"/>
            <a:ext cx="10345270" cy="3447098"/>
          </a:xfrm>
          <a:prstGeom prst="rect">
            <a:avLst/>
          </a:prstGeom>
        </p:spPr>
        <p:txBody>
          <a:bodyPr wrap="square">
            <a:spAutoFit/>
          </a:bodyPr>
          <a:lstStyle/>
          <a:p>
            <a:pPr algn="ctr"/>
            <a:r>
              <a:rPr lang="tr-TR" sz="3000" dirty="0" smtClean="0"/>
              <a:t>	</a:t>
            </a:r>
            <a:r>
              <a:rPr lang="tr-TR" sz="3200" dirty="0" smtClean="0"/>
              <a:t>Soru </a:t>
            </a:r>
            <a:r>
              <a:rPr lang="tr-TR" sz="3200" dirty="0"/>
              <a:t>kitapçıkları okullarda bırakılacak, </a:t>
            </a:r>
            <a:endParaRPr lang="tr-TR" sz="3200" dirty="0" smtClean="0"/>
          </a:p>
          <a:p>
            <a:pPr algn="ctr"/>
            <a:r>
              <a:rPr lang="tr-TR" sz="3200" b="1" dirty="0" smtClean="0">
                <a:solidFill>
                  <a:srgbClr val="FF0000"/>
                </a:solidFill>
              </a:rPr>
              <a:t>sınavdan </a:t>
            </a:r>
            <a:r>
              <a:rPr lang="tr-TR" sz="3200" b="1" dirty="0">
                <a:solidFill>
                  <a:srgbClr val="FF0000"/>
                </a:solidFill>
              </a:rPr>
              <a:t>iki gün </a:t>
            </a:r>
            <a:r>
              <a:rPr lang="tr-TR" sz="3200" b="1" dirty="0" smtClean="0">
                <a:solidFill>
                  <a:srgbClr val="FF0000"/>
                </a:solidFill>
              </a:rPr>
              <a:t>sonra (07 Eylül 2020 tarihinden itibaren)</a:t>
            </a:r>
          </a:p>
          <a:p>
            <a:pPr algn="ctr"/>
            <a:r>
              <a:rPr lang="tr-TR" sz="3200" dirty="0" smtClean="0"/>
              <a:t> isteyen öğrenciye verilebilecektir.</a:t>
            </a:r>
          </a:p>
          <a:p>
            <a:pPr algn="ctr"/>
            <a:endParaRPr lang="tr-TR" sz="3200" dirty="0" smtClean="0"/>
          </a:p>
          <a:p>
            <a:pPr algn="just"/>
            <a:r>
              <a:rPr lang="tr-TR" sz="3000" dirty="0" smtClean="0"/>
              <a:t>	Talep </a:t>
            </a:r>
            <a:r>
              <a:rPr lang="tr-TR" sz="3000" dirty="0"/>
              <a:t>edilmeyen soru kitapçıkları il/ilçe millî </a:t>
            </a:r>
            <a:r>
              <a:rPr lang="tr-TR" sz="3000" dirty="0" smtClean="0"/>
              <a:t>eğitim müdürlükleri tarafından </a:t>
            </a:r>
            <a:r>
              <a:rPr lang="tr-TR" sz="3000" dirty="0"/>
              <a:t>okul/kurumlarda kullanılmak üzere değerlendirilecektir.</a:t>
            </a:r>
          </a:p>
        </p:txBody>
      </p:sp>
    </p:spTree>
    <p:extLst>
      <p:ext uri="{BB962C8B-B14F-4D97-AF65-F5344CB8AC3E}">
        <p14:creationId xmlns:p14="http://schemas.microsoft.com/office/powerpoint/2010/main" val="429190485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accent2">
              <a:alpha val="89000"/>
            </a:schemeClr>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461664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 başkanı, bölge sınav yürütme komisyonunun sınavla ilgili yapacağı toplantıya katılır.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görevlilerinin sınav salonlarına cep telefonu ile girmeleri yasaktır, salon görevlilerinin cep telefonu ve benzeri iletişim araçları ile sınav salonlarına girmesini engeller. Sınav öncesinde yapılacak toplantılarda bu hususu özellikle belirtir.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0516386"/>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oturma planı doğrultusunda sıraları numaralandırarak sınavdan 1 (bir) gün önce hazır duruma gelmesini sağlar ve sınav süresince salonları kontrol eder.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44308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7" name="Yuvarlatılmış Dikdörtgen 6"/>
          <p:cNvSpPr/>
          <p:nvPr/>
        </p:nvSpPr>
        <p:spPr>
          <a:xfrm>
            <a:off x="4402795" y="2095965"/>
            <a:ext cx="7539824" cy="2545329"/>
          </a:xfrm>
          <a:prstGeom prst="roundRect">
            <a:avLst>
              <a:gd name="adj" fmla="val 3328"/>
            </a:avLst>
          </a:prstGeom>
          <a:solidFill>
            <a:srgbClr val="FFFFFF"/>
          </a:solidFill>
          <a:ln>
            <a:noFill/>
          </a:ln>
          <a:effectLst>
            <a:innerShdw blurRad="114300">
              <a:prstClr val="black"/>
            </a:innerShdw>
          </a:effectLst>
        </p:spPr>
        <p:txBody>
          <a:bodyPr wrap="square" lIns="91440" tIns="45720" rIns="91440" bIns="45720">
            <a:spAutoFit/>
          </a:bodyPr>
          <a:lstStyle/>
          <a:p>
            <a:pPr algn="just">
              <a:lnSpc>
                <a:spcPct val="114000"/>
              </a:lnSpc>
              <a:spcAft>
                <a:spcPts val="1200"/>
              </a:spcAft>
            </a:pPr>
            <a:r>
              <a:rPr lang="tr-TR" sz="3500" dirty="0">
                <a:ln w="0"/>
                <a:latin typeface="Times New Roman" panose="02020603050405020304" pitchFamily="18" charset="0"/>
                <a:cs typeface="Times New Roman" panose="02020603050405020304" pitchFamily="18" charset="0"/>
              </a:rPr>
              <a:t>	</a:t>
            </a:r>
            <a:r>
              <a:rPr lang="tr-TR" sz="3500" dirty="0">
                <a:ln w="0"/>
                <a:latin typeface="Arial" panose="020B0604020202020204" pitchFamily="34" charset="0"/>
                <a:cs typeface="Arial" panose="020B0604020202020204" pitchFamily="34" charset="0"/>
              </a:rPr>
              <a:t>Öğretmen kürsüsünün önünden başlamak üzere oturma planına göre «S» şeklinde adayların masalarına sıra numaraları yazılır.</a:t>
            </a:r>
          </a:p>
        </p:txBody>
      </p:sp>
      <p:pic>
        <p:nvPicPr>
          <p:cNvPr id="10" name="Resim 9"/>
          <p:cNvPicPr>
            <a:picLocks noChangeAspect="1"/>
          </p:cNvPicPr>
          <p:nvPr/>
        </p:nvPicPr>
        <p:blipFill rotWithShape="1">
          <a:blip r:embed="rId4">
            <a:extLst>
              <a:ext uri="{28A0092B-C50C-407E-A947-70E740481C1C}">
                <a14:useLocalDpi xmlns:a14="http://schemas.microsoft.com/office/drawing/2010/main" val="0"/>
              </a:ext>
            </a:extLst>
          </a:blip>
          <a:srcRect l="-1" r="57337"/>
          <a:stretch/>
        </p:blipFill>
        <p:spPr>
          <a:xfrm>
            <a:off x="1023582" y="1699254"/>
            <a:ext cx="1055187" cy="1220237"/>
          </a:xfrm>
          <a:prstGeom prst="rect">
            <a:avLst/>
          </a:prstGeom>
          <a:effectLst>
            <a:outerShdw blurRad="50800" dist="38100" algn="l" rotWithShape="0">
              <a:prstClr val="black">
                <a:alpha val="40000"/>
              </a:prstClr>
            </a:outerShdw>
          </a:effectLst>
        </p:spPr>
      </p:pic>
      <p:grpSp>
        <p:nvGrpSpPr>
          <p:cNvPr id="11" name="Grup 10"/>
          <p:cNvGrpSpPr/>
          <p:nvPr/>
        </p:nvGrpSpPr>
        <p:grpSpPr>
          <a:xfrm>
            <a:off x="1120653" y="2919491"/>
            <a:ext cx="861045" cy="646331"/>
            <a:chOff x="1120653" y="2919491"/>
            <a:chExt cx="861045" cy="646331"/>
          </a:xfrm>
        </p:grpSpPr>
        <p:pic>
          <p:nvPicPr>
            <p:cNvPr id="12" name="Resim 11"/>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3" name="Dikdörtgen 1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4" name="Grup 13"/>
          <p:cNvGrpSpPr/>
          <p:nvPr/>
        </p:nvGrpSpPr>
        <p:grpSpPr>
          <a:xfrm>
            <a:off x="1120653" y="3577199"/>
            <a:ext cx="861045" cy="646331"/>
            <a:chOff x="1120653" y="2919491"/>
            <a:chExt cx="861045" cy="646331"/>
          </a:xfrm>
        </p:grpSpPr>
        <p:pic>
          <p:nvPicPr>
            <p:cNvPr id="15" name="Resim 14"/>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6" name="Dikdörtgen 1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7" name="Grup 16"/>
          <p:cNvGrpSpPr/>
          <p:nvPr/>
        </p:nvGrpSpPr>
        <p:grpSpPr>
          <a:xfrm>
            <a:off x="1120653" y="4268843"/>
            <a:ext cx="861045" cy="646331"/>
            <a:chOff x="1120653" y="2919491"/>
            <a:chExt cx="861045" cy="646331"/>
          </a:xfrm>
        </p:grpSpPr>
        <p:pic>
          <p:nvPicPr>
            <p:cNvPr id="18" name="Resim 17"/>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0" name="Dikdörtgen 19"/>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3</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1" name="Grup 20"/>
          <p:cNvGrpSpPr/>
          <p:nvPr/>
        </p:nvGrpSpPr>
        <p:grpSpPr>
          <a:xfrm>
            <a:off x="1120653" y="4949494"/>
            <a:ext cx="861045" cy="646331"/>
            <a:chOff x="1120653" y="2919491"/>
            <a:chExt cx="861045" cy="646331"/>
          </a:xfrm>
        </p:grpSpPr>
        <p:pic>
          <p:nvPicPr>
            <p:cNvPr id="22" name="Resim 21"/>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3" name="Dikdörtgen 2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4</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4" name="Grup 23"/>
          <p:cNvGrpSpPr/>
          <p:nvPr/>
        </p:nvGrpSpPr>
        <p:grpSpPr>
          <a:xfrm>
            <a:off x="2146225" y="2919491"/>
            <a:ext cx="861045" cy="646331"/>
            <a:chOff x="1120653" y="2919491"/>
            <a:chExt cx="861045" cy="646331"/>
          </a:xfrm>
        </p:grpSpPr>
        <p:pic>
          <p:nvPicPr>
            <p:cNvPr id="25" name="Resim 24"/>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6" name="Dikdörtgen 2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8</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7" name="Grup 26"/>
          <p:cNvGrpSpPr/>
          <p:nvPr/>
        </p:nvGrpSpPr>
        <p:grpSpPr>
          <a:xfrm>
            <a:off x="2146225" y="3577199"/>
            <a:ext cx="861045" cy="646331"/>
            <a:chOff x="1120653" y="2919491"/>
            <a:chExt cx="861045" cy="646331"/>
          </a:xfrm>
        </p:grpSpPr>
        <p:pic>
          <p:nvPicPr>
            <p:cNvPr id="28" name="Resim 27"/>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9" name="Dikdörtgen 28"/>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7</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0" name="Grup 29"/>
          <p:cNvGrpSpPr/>
          <p:nvPr/>
        </p:nvGrpSpPr>
        <p:grpSpPr>
          <a:xfrm>
            <a:off x="2146225" y="4268843"/>
            <a:ext cx="861045" cy="646331"/>
            <a:chOff x="1120653" y="2919491"/>
            <a:chExt cx="861045" cy="646331"/>
          </a:xfrm>
        </p:grpSpPr>
        <p:pic>
          <p:nvPicPr>
            <p:cNvPr id="31" name="Resim 30"/>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2" name="Dikdörtgen 31"/>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6</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3" name="Grup 32"/>
          <p:cNvGrpSpPr/>
          <p:nvPr/>
        </p:nvGrpSpPr>
        <p:grpSpPr>
          <a:xfrm>
            <a:off x="2146225" y="4949494"/>
            <a:ext cx="861045" cy="646331"/>
            <a:chOff x="1120653" y="2919491"/>
            <a:chExt cx="861045" cy="646331"/>
          </a:xfrm>
        </p:grpSpPr>
        <p:pic>
          <p:nvPicPr>
            <p:cNvPr id="34" name="Resim 33"/>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5" name="Dikdörtgen 34"/>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5</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6" name="Grup 35"/>
          <p:cNvGrpSpPr/>
          <p:nvPr/>
        </p:nvGrpSpPr>
        <p:grpSpPr>
          <a:xfrm>
            <a:off x="3170652" y="2919491"/>
            <a:ext cx="861045" cy="646331"/>
            <a:chOff x="1120653" y="2919491"/>
            <a:chExt cx="861045" cy="646331"/>
          </a:xfrm>
        </p:grpSpPr>
        <p:pic>
          <p:nvPicPr>
            <p:cNvPr id="37" name="Resim 36"/>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8" name="Dikdörtgen 37"/>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9</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9" name="Grup 38"/>
          <p:cNvGrpSpPr/>
          <p:nvPr/>
        </p:nvGrpSpPr>
        <p:grpSpPr>
          <a:xfrm>
            <a:off x="3170652" y="3577199"/>
            <a:ext cx="861045" cy="646331"/>
            <a:chOff x="1120653" y="2919491"/>
            <a:chExt cx="861045" cy="646331"/>
          </a:xfrm>
        </p:grpSpPr>
        <p:pic>
          <p:nvPicPr>
            <p:cNvPr id="40" name="Resim 39"/>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1" name="Dikdörtgen 40"/>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10</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2" name="Grup 41"/>
          <p:cNvGrpSpPr/>
          <p:nvPr/>
        </p:nvGrpSpPr>
        <p:grpSpPr>
          <a:xfrm>
            <a:off x="3170652" y="4268843"/>
            <a:ext cx="861045" cy="646331"/>
            <a:chOff x="1120653" y="2919491"/>
            <a:chExt cx="861045" cy="646331"/>
          </a:xfrm>
        </p:grpSpPr>
        <p:pic>
          <p:nvPicPr>
            <p:cNvPr id="43" name="Resim 42"/>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4" name="Dikdörtgen 43"/>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5" name="Grup 44"/>
          <p:cNvGrpSpPr/>
          <p:nvPr/>
        </p:nvGrpSpPr>
        <p:grpSpPr>
          <a:xfrm>
            <a:off x="3170652" y="4949494"/>
            <a:ext cx="861045" cy="646331"/>
            <a:chOff x="1120653" y="2919491"/>
            <a:chExt cx="861045" cy="646331"/>
          </a:xfrm>
        </p:grpSpPr>
        <p:pic>
          <p:nvPicPr>
            <p:cNvPr id="46" name="Resim 45"/>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7" name="Dikdörtgen 46"/>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pic>
        <p:nvPicPr>
          <p:cNvPr id="48" name="Resim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321930" y="3009204"/>
            <a:ext cx="2450269" cy="2500011"/>
          </a:xfrm>
          <a:prstGeom prst="rect">
            <a:avLst/>
          </a:prstGeom>
        </p:spPr>
      </p:pic>
    </p:spTree>
    <p:extLst>
      <p:ext uri="{BB962C8B-B14F-4D97-AF65-F5344CB8AC3E}">
        <p14:creationId xmlns:p14="http://schemas.microsoft.com/office/powerpoint/2010/main" val="6501973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37" presetClass="entr" presetSubtype="0" fill="hold"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900" decel="100000" fill="hold"/>
                                        <p:tgtEl>
                                          <p:spTgt spid="10"/>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50" fill="hold"/>
                                        <p:tgtEl>
                                          <p:spTgt spid="11"/>
                                        </p:tgtEl>
                                        <p:attrNameLst>
                                          <p:attrName>ppt_w</p:attrName>
                                        </p:attrNameLst>
                                      </p:cBhvr>
                                      <p:tavLst>
                                        <p:tav tm="0">
                                          <p:val>
                                            <p:fltVal val="0"/>
                                          </p:val>
                                        </p:tav>
                                        <p:tav tm="100000">
                                          <p:val>
                                            <p:strVal val="#ppt_w"/>
                                          </p:val>
                                        </p:tav>
                                      </p:tavLst>
                                    </p:anim>
                                    <p:anim calcmode="lin" valueType="num">
                                      <p:cBhvr>
                                        <p:cTn id="18" dur="250" fill="hold"/>
                                        <p:tgtEl>
                                          <p:spTgt spid="11"/>
                                        </p:tgtEl>
                                        <p:attrNameLst>
                                          <p:attrName>ppt_h</p:attrName>
                                        </p:attrNameLst>
                                      </p:cBhvr>
                                      <p:tavLst>
                                        <p:tav tm="0">
                                          <p:val>
                                            <p:fltVal val="0"/>
                                          </p:val>
                                        </p:tav>
                                        <p:tav tm="100000">
                                          <p:val>
                                            <p:strVal val="#ppt_h"/>
                                          </p:val>
                                        </p:tav>
                                      </p:tavLst>
                                    </p:anim>
                                    <p:animEffect transition="in" filter="fade">
                                      <p:cBhvr>
                                        <p:cTn id="19" dur="250"/>
                                        <p:tgtEl>
                                          <p:spTgt spid="11"/>
                                        </p:tgtEl>
                                      </p:cBhvr>
                                    </p:animEffect>
                                  </p:childTnLst>
                                </p:cTn>
                              </p:par>
                            </p:childTnLst>
                          </p:cTn>
                        </p:par>
                        <p:par>
                          <p:cTn id="20" fill="hold">
                            <p:stCondLst>
                              <p:cond delay="325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250" fill="hold"/>
                                        <p:tgtEl>
                                          <p:spTgt spid="14"/>
                                        </p:tgtEl>
                                        <p:attrNameLst>
                                          <p:attrName>ppt_w</p:attrName>
                                        </p:attrNameLst>
                                      </p:cBhvr>
                                      <p:tavLst>
                                        <p:tav tm="0">
                                          <p:val>
                                            <p:fltVal val="0"/>
                                          </p:val>
                                        </p:tav>
                                        <p:tav tm="100000">
                                          <p:val>
                                            <p:strVal val="#ppt_w"/>
                                          </p:val>
                                        </p:tav>
                                      </p:tavLst>
                                    </p:anim>
                                    <p:anim calcmode="lin" valueType="num">
                                      <p:cBhvr>
                                        <p:cTn id="24" dur="250" fill="hold"/>
                                        <p:tgtEl>
                                          <p:spTgt spid="14"/>
                                        </p:tgtEl>
                                        <p:attrNameLst>
                                          <p:attrName>ppt_h</p:attrName>
                                        </p:attrNameLst>
                                      </p:cBhvr>
                                      <p:tavLst>
                                        <p:tav tm="0">
                                          <p:val>
                                            <p:fltVal val="0"/>
                                          </p:val>
                                        </p:tav>
                                        <p:tav tm="100000">
                                          <p:val>
                                            <p:strVal val="#ppt_h"/>
                                          </p:val>
                                        </p:tav>
                                      </p:tavLst>
                                    </p:anim>
                                    <p:animEffect transition="in" filter="fade">
                                      <p:cBhvr>
                                        <p:cTn id="25" dur="250"/>
                                        <p:tgtEl>
                                          <p:spTgt spid="14"/>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250" fill="hold"/>
                                        <p:tgtEl>
                                          <p:spTgt spid="17"/>
                                        </p:tgtEl>
                                        <p:attrNameLst>
                                          <p:attrName>ppt_w</p:attrName>
                                        </p:attrNameLst>
                                      </p:cBhvr>
                                      <p:tavLst>
                                        <p:tav tm="0">
                                          <p:val>
                                            <p:fltVal val="0"/>
                                          </p:val>
                                        </p:tav>
                                        <p:tav tm="100000">
                                          <p:val>
                                            <p:strVal val="#ppt_w"/>
                                          </p:val>
                                        </p:tav>
                                      </p:tavLst>
                                    </p:anim>
                                    <p:anim calcmode="lin" valueType="num">
                                      <p:cBhvr>
                                        <p:cTn id="30" dur="250" fill="hold"/>
                                        <p:tgtEl>
                                          <p:spTgt spid="17"/>
                                        </p:tgtEl>
                                        <p:attrNameLst>
                                          <p:attrName>ppt_h</p:attrName>
                                        </p:attrNameLst>
                                      </p:cBhvr>
                                      <p:tavLst>
                                        <p:tav tm="0">
                                          <p:val>
                                            <p:fltVal val="0"/>
                                          </p:val>
                                        </p:tav>
                                        <p:tav tm="100000">
                                          <p:val>
                                            <p:strVal val="#ppt_h"/>
                                          </p:val>
                                        </p:tav>
                                      </p:tavLst>
                                    </p:anim>
                                    <p:animEffect transition="in" filter="fade">
                                      <p:cBhvr>
                                        <p:cTn id="31" dur="250"/>
                                        <p:tgtEl>
                                          <p:spTgt spid="17"/>
                                        </p:tgtEl>
                                      </p:cBhvr>
                                    </p:animEffect>
                                  </p:childTnLst>
                                </p:cTn>
                              </p:par>
                            </p:childTnLst>
                          </p:cTn>
                        </p:par>
                        <p:par>
                          <p:cTn id="32" fill="hold">
                            <p:stCondLst>
                              <p:cond delay="375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50" fill="hold"/>
                                        <p:tgtEl>
                                          <p:spTgt spid="21"/>
                                        </p:tgtEl>
                                        <p:attrNameLst>
                                          <p:attrName>ppt_w</p:attrName>
                                        </p:attrNameLst>
                                      </p:cBhvr>
                                      <p:tavLst>
                                        <p:tav tm="0">
                                          <p:val>
                                            <p:fltVal val="0"/>
                                          </p:val>
                                        </p:tav>
                                        <p:tav tm="100000">
                                          <p:val>
                                            <p:strVal val="#ppt_w"/>
                                          </p:val>
                                        </p:tav>
                                      </p:tavLst>
                                    </p:anim>
                                    <p:anim calcmode="lin" valueType="num">
                                      <p:cBhvr>
                                        <p:cTn id="36" dur="250" fill="hold"/>
                                        <p:tgtEl>
                                          <p:spTgt spid="21"/>
                                        </p:tgtEl>
                                        <p:attrNameLst>
                                          <p:attrName>ppt_h</p:attrName>
                                        </p:attrNameLst>
                                      </p:cBhvr>
                                      <p:tavLst>
                                        <p:tav tm="0">
                                          <p:val>
                                            <p:fltVal val="0"/>
                                          </p:val>
                                        </p:tav>
                                        <p:tav tm="100000">
                                          <p:val>
                                            <p:strVal val="#ppt_h"/>
                                          </p:val>
                                        </p:tav>
                                      </p:tavLst>
                                    </p:anim>
                                    <p:animEffect transition="in" filter="fade">
                                      <p:cBhvr>
                                        <p:cTn id="37" dur="250"/>
                                        <p:tgtEl>
                                          <p:spTgt spid="21"/>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250" fill="hold"/>
                                        <p:tgtEl>
                                          <p:spTgt spid="33"/>
                                        </p:tgtEl>
                                        <p:attrNameLst>
                                          <p:attrName>ppt_w</p:attrName>
                                        </p:attrNameLst>
                                      </p:cBhvr>
                                      <p:tavLst>
                                        <p:tav tm="0">
                                          <p:val>
                                            <p:fltVal val="0"/>
                                          </p:val>
                                        </p:tav>
                                        <p:tav tm="100000">
                                          <p:val>
                                            <p:strVal val="#ppt_w"/>
                                          </p:val>
                                        </p:tav>
                                      </p:tavLst>
                                    </p:anim>
                                    <p:anim calcmode="lin" valueType="num">
                                      <p:cBhvr>
                                        <p:cTn id="42" dur="250" fill="hold"/>
                                        <p:tgtEl>
                                          <p:spTgt spid="33"/>
                                        </p:tgtEl>
                                        <p:attrNameLst>
                                          <p:attrName>ppt_h</p:attrName>
                                        </p:attrNameLst>
                                      </p:cBhvr>
                                      <p:tavLst>
                                        <p:tav tm="0">
                                          <p:val>
                                            <p:fltVal val="0"/>
                                          </p:val>
                                        </p:tav>
                                        <p:tav tm="100000">
                                          <p:val>
                                            <p:strVal val="#ppt_h"/>
                                          </p:val>
                                        </p:tav>
                                      </p:tavLst>
                                    </p:anim>
                                    <p:animEffect transition="in" filter="fade">
                                      <p:cBhvr>
                                        <p:cTn id="43" dur="250"/>
                                        <p:tgtEl>
                                          <p:spTgt spid="33"/>
                                        </p:tgtEl>
                                      </p:cBhvr>
                                    </p:animEffect>
                                  </p:childTnLst>
                                </p:cTn>
                              </p:par>
                            </p:childTnLst>
                          </p:cTn>
                        </p:par>
                        <p:par>
                          <p:cTn id="44" fill="hold">
                            <p:stCondLst>
                              <p:cond delay="4250"/>
                            </p:stCondLst>
                            <p:childTnLst>
                              <p:par>
                                <p:cTn id="45" presetID="5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250" fill="hold"/>
                                        <p:tgtEl>
                                          <p:spTgt spid="30"/>
                                        </p:tgtEl>
                                        <p:attrNameLst>
                                          <p:attrName>ppt_w</p:attrName>
                                        </p:attrNameLst>
                                      </p:cBhvr>
                                      <p:tavLst>
                                        <p:tav tm="0">
                                          <p:val>
                                            <p:fltVal val="0"/>
                                          </p:val>
                                        </p:tav>
                                        <p:tav tm="100000">
                                          <p:val>
                                            <p:strVal val="#ppt_w"/>
                                          </p:val>
                                        </p:tav>
                                      </p:tavLst>
                                    </p:anim>
                                    <p:anim calcmode="lin" valueType="num">
                                      <p:cBhvr>
                                        <p:cTn id="48" dur="250" fill="hold"/>
                                        <p:tgtEl>
                                          <p:spTgt spid="30"/>
                                        </p:tgtEl>
                                        <p:attrNameLst>
                                          <p:attrName>ppt_h</p:attrName>
                                        </p:attrNameLst>
                                      </p:cBhvr>
                                      <p:tavLst>
                                        <p:tav tm="0">
                                          <p:val>
                                            <p:fltVal val="0"/>
                                          </p:val>
                                        </p:tav>
                                        <p:tav tm="100000">
                                          <p:val>
                                            <p:strVal val="#ppt_h"/>
                                          </p:val>
                                        </p:tav>
                                      </p:tavLst>
                                    </p:anim>
                                    <p:animEffect transition="in" filter="fade">
                                      <p:cBhvr>
                                        <p:cTn id="49" dur="250"/>
                                        <p:tgtEl>
                                          <p:spTgt spid="3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250" fill="hold"/>
                                        <p:tgtEl>
                                          <p:spTgt spid="27"/>
                                        </p:tgtEl>
                                        <p:attrNameLst>
                                          <p:attrName>ppt_w</p:attrName>
                                        </p:attrNameLst>
                                      </p:cBhvr>
                                      <p:tavLst>
                                        <p:tav tm="0">
                                          <p:val>
                                            <p:fltVal val="0"/>
                                          </p:val>
                                        </p:tav>
                                        <p:tav tm="100000">
                                          <p:val>
                                            <p:strVal val="#ppt_w"/>
                                          </p:val>
                                        </p:tav>
                                      </p:tavLst>
                                    </p:anim>
                                    <p:anim calcmode="lin" valueType="num">
                                      <p:cBhvr>
                                        <p:cTn id="54" dur="250" fill="hold"/>
                                        <p:tgtEl>
                                          <p:spTgt spid="27"/>
                                        </p:tgtEl>
                                        <p:attrNameLst>
                                          <p:attrName>ppt_h</p:attrName>
                                        </p:attrNameLst>
                                      </p:cBhvr>
                                      <p:tavLst>
                                        <p:tav tm="0">
                                          <p:val>
                                            <p:fltVal val="0"/>
                                          </p:val>
                                        </p:tav>
                                        <p:tav tm="100000">
                                          <p:val>
                                            <p:strVal val="#ppt_h"/>
                                          </p:val>
                                        </p:tav>
                                      </p:tavLst>
                                    </p:anim>
                                    <p:animEffect transition="in" filter="fade">
                                      <p:cBhvr>
                                        <p:cTn id="55" dur="250"/>
                                        <p:tgtEl>
                                          <p:spTgt spid="27"/>
                                        </p:tgtEl>
                                      </p:cBhvr>
                                    </p:animEffect>
                                  </p:childTnLst>
                                </p:cTn>
                              </p:par>
                            </p:childTnLst>
                          </p:cTn>
                        </p:par>
                        <p:par>
                          <p:cTn id="56" fill="hold">
                            <p:stCondLst>
                              <p:cond delay="4750"/>
                            </p:stCondLst>
                            <p:childTnLst>
                              <p:par>
                                <p:cTn id="57" presetID="53" presetClass="entr" presetSubtype="16"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250" fill="hold"/>
                                        <p:tgtEl>
                                          <p:spTgt spid="24"/>
                                        </p:tgtEl>
                                        <p:attrNameLst>
                                          <p:attrName>ppt_w</p:attrName>
                                        </p:attrNameLst>
                                      </p:cBhvr>
                                      <p:tavLst>
                                        <p:tav tm="0">
                                          <p:val>
                                            <p:fltVal val="0"/>
                                          </p:val>
                                        </p:tav>
                                        <p:tav tm="100000">
                                          <p:val>
                                            <p:strVal val="#ppt_w"/>
                                          </p:val>
                                        </p:tav>
                                      </p:tavLst>
                                    </p:anim>
                                    <p:anim calcmode="lin" valueType="num">
                                      <p:cBhvr>
                                        <p:cTn id="60" dur="250" fill="hold"/>
                                        <p:tgtEl>
                                          <p:spTgt spid="24"/>
                                        </p:tgtEl>
                                        <p:attrNameLst>
                                          <p:attrName>ppt_h</p:attrName>
                                        </p:attrNameLst>
                                      </p:cBhvr>
                                      <p:tavLst>
                                        <p:tav tm="0">
                                          <p:val>
                                            <p:fltVal val="0"/>
                                          </p:val>
                                        </p:tav>
                                        <p:tav tm="100000">
                                          <p:val>
                                            <p:strVal val="#ppt_h"/>
                                          </p:val>
                                        </p:tav>
                                      </p:tavLst>
                                    </p:anim>
                                    <p:animEffect transition="in" filter="fade">
                                      <p:cBhvr>
                                        <p:cTn id="61" dur="250"/>
                                        <p:tgtEl>
                                          <p:spTgt spid="24"/>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250" fill="hold"/>
                                        <p:tgtEl>
                                          <p:spTgt spid="36"/>
                                        </p:tgtEl>
                                        <p:attrNameLst>
                                          <p:attrName>ppt_w</p:attrName>
                                        </p:attrNameLst>
                                      </p:cBhvr>
                                      <p:tavLst>
                                        <p:tav tm="0">
                                          <p:val>
                                            <p:fltVal val="0"/>
                                          </p:val>
                                        </p:tav>
                                        <p:tav tm="100000">
                                          <p:val>
                                            <p:strVal val="#ppt_w"/>
                                          </p:val>
                                        </p:tav>
                                      </p:tavLst>
                                    </p:anim>
                                    <p:anim calcmode="lin" valueType="num">
                                      <p:cBhvr>
                                        <p:cTn id="66" dur="250" fill="hold"/>
                                        <p:tgtEl>
                                          <p:spTgt spid="36"/>
                                        </p:tgtEl>
                                        <p:attrNameLst>
                                          <p:attrName>ppt_h</p:attrName>
                                        </p:attrNameLst>
                                      </p:cBhvr>
                                      <p:tavLst>
                                        <p:tav tm="0">
                                          <p:val>
                                            <p:fltVal val="0"/>
                                          </p:val>
                                        </p:tav>
                                        <p:tav tm="100000">
                                          <p:val>
                                            <p:strVal val="#ppt_h"/>
                                          </p:val>
                                        </p:tav>
                                      </p:tavLst>
                                    </p:anim>
                                    <p:animEffect transition="in" filter="fade">
                                      <p:cBhvr>
                                        <p:cTn id="67" dur="250"/>
                                        <p:tgtEl>
                                          <p:spTgt spid="36"/>
                                        </p:tgtEl>
                                      </p:cBhvr>
                                    </p:animEffect>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250" fill="hold"/>
                                        <p:tgtEl>
                                          <p:spTgt spid="39"/>
                                        </p:tgtEl>
                                        <p:attrNameLst>
                                          <p:attrName>ppt_w</p:attrName>
                                        </p:attrNameLst>
                                      </p:cBhvr>
                                      <p:tavLst>
                                        <p:tav tm="0">
                                          <p:val>
                                            <p:fltVal val="0"/>
                                          </p:val>
                                        </p:tav>
                                        <p:tav tm="100000">
                                          <p:val>
                                            <p:strVal val="#ppt_w"/>
                                          </p:val>
                                        </p:tav>
                                      </p:tavLst>
                                    </p:anim>
                                    <p:anim calcmode="lin" valueType="num">
                                      <p:cBhvr>
                                        <p:cTn id="72" dur="250" fill="hold"/>
                                        <p:tgtEl>
                                          <p:spTgt spid="39"/>
                                        </p:tgtEl>
                                        <p:attrNameLst>
                                          <p:attrName>ppt_h</p:attrName>
                                        </p:attrNameLst>
                                      </p:cBhvr>
                                      <p:tavLst>
                                        <p:tav tm="0">
                                          <p:val>
                                            <p:fltVal val="0"/>
                                          </p:val>
                                        </p:tav>
                                        <p:tav tm="100000">
                                          <p:val>
                                            <p:strVal val="#ppt_h"/>
                                          </p:val>
                                        </p:tav>
                                      </p:tavLst>
                                    </p:anim>
                                    <p:animEffect transition="in" filter="fade">
                                      <p:cBhvr>
                                        <p:cTn id="73" dur="250"/>
                                        <p:tgtEl>
                                          <p:spTgt spid="39"/>
                                        </p:tgtEl>
                                      </p:cBhvr>
                                    </p:animEffect>
                                  </p:childTnLst>
                                </p:cTn>
                              </p:par>
                            </p:childTnLst>
                          </p:cTn>
                        </p:par>
                        <p:par>
                          <p:cTn id="74" fill="hold">
                            <p:stCondLst>
                              <p:cond delay="5500"/>
                            </p:stCondLst>
                            <p:childTnLst>
                              <p:par>
                                <p:cTn id="75" presetID="53" presetClass="entr" presetSubtype="16"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250" fill="hold"/>
                                        <p:tgtEl>
                                          <p:spTgt spid="42"/>
                                        </p:tgtEl>
                                        <p:attrNameLst>
                                          <p:attrName>ppt_w</p:attrName>
                                        </p:attrNameLst>
                                      </p:cBhvr>
                                      <p:tavLst>
                                        <p:tav tm="0">
                                          <p:val>
                                            <p:fltVal val="0"/>
                                          </p:val>
                                        </p:tav>
                                        <p:tav tm="100000">
                                          <p:val>
                                            <p:strVal val="#ppt_w"/>
                                          </p:val>
                                        </p:tav>
                                      </p:tavLst>
                                    </p:anim>
                                    <p:anim calcmode="lin" valueType="num">
                                      <p:cBhvr>
                                        <p:cTn id="78" dur="250" fill="hold"/>
                                        <p:tgtEl>
                                          <p:spTgt spid="42"/>
                                        </p:tgtEl>
                                        <p:attrNameLst>
                                          <p:attrName>ppt_h</p:attrName>
                                        </p:attrNameLst>
                                      </p:cBhvr>
                                      <p:tavLst>
                                        <p:tav tm="0">
                                          <p:val>
                                            <p:fltVal val="0"/>
                                          </p:val>
                                        </p:tav>
                                        <p:tav tm="100000">
                                          <p:val>
                                            <p:strVal val="#ppt_h"/>
                                          </p:val>
                                        </p:tav>
                                      </p:tavLst>
                                    </p:anim>
                                    <p:animEffect transition="in" filter="fade">
                                      <p:cBhvr>
                                        <p:cTn id="79" dur="250"/>
                                        <p:tgtEl>
                                          <p:spTgt spid="42"/>
                                        </p:tgtEl>
                                      </p:cBhvr>
                                    </p:animEffect>
                                  </p:childTnLst>
                                </p:cTn>
                              </p:par>
                            </p:childTnLst>
                          </p:cTn>
                        </p:par>
                        <p:par>
                          <p:cTn id="80" fill="hold">
                            <p:stCondLst>
                              <p:cond delay="5750"/>
                            </p:stCondLst>
                            <p:childTnLst>
                              <p:par>
                                <p:cTn id="81" presetID="53" presetClass="entr" presetSubtype="16" fill="hold" nodeType="after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p:cTn id="83" dur="250" fill="hold"/>
                                        <p:tgtEl>
                                          <p:spTgt spid="45"/>
                                        </p:tgtEl>
                                        <p:attrNameLst>
                                          <p:attrName>ppt_w</p:attrName>
                                        </p:attrNameLst>
                                      </p:cBhvr>
                                      <p:tavLst>
                                        <p:tav tm="0">
                                          <p:val>
                                            <p:fltVal val="0"/>
                                          </p:val>
                                        </p:tav>
                                        <p:tav tm="100000">
                                          <p:val>
                                            <p:strVal val="#ppt_w"/>
                                          </p:val>
                                        </p:tav>
                                      </p:tavLst>
                                    </p:anim>
                                    <p:anim calcmode="lin" valueType="num">
                                      <p:cBhvr>
                                        <p:cTn id="84" dur="250" fill="hold"/>
                                        <p:tgtEl>
                                          <p:spTgt spid="45"/>
                                        </p:tgtEl>
                                        <p:attrNameLst>
                                          <p:attrName>ppt_h</p:attrName>
                                        </p:attrNameLst>
                                      </p:cBhvr>
                                      <p:tavLst>
                                        <p:tav tm="0">
                                          <p:val>
                                            <p:fltVal val="0"/>
                                          </p:val>
                                        </p:tav>
                                        <p:tav tm="100000">
                                          <p:val>
                                            <p:strVal val="#ppt_h"/>
                                          </p:val>
                                        </p:tav>
                                      </p:tavLst>
                                    </p:anim>
                                    <p:animEffect transition="in" filter="fade">
                                      <p:cBhvr>
                                        <p:cTn id="85" dur="250"/>
                                        <p:tgtEl>
                                          <p:spTgt spid="45"/>
                                        </p:tgtEl>
                                      </p:cBhvr>
                                    </p:animEffect>
                                  </p:childTnLst>
                                </p:cTn>
                              </p:par>
                            </p:childTnLst>
                          </p:cTn>
                        </p:par>
                        <p:par>
                          <p:cTn id="86" fill="hold">
                            <p:stCondLst>
                              <p:cond delay="6000"/>
                            </p:stCondLst>
                            <p:childTnLst>
                              <p:par>
                                <p:cTn id="87" presetID="22" presetClass="entr" presetSubtype="8" fill="hold"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67765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Toplantıya katılmayan, görevine geç gelen ve/veya cep telefonu ile sınav salonuna girmekte ısrar eden salon görevlisine (yedek gözetmen dâhil) görev vermez. Bu salon görevlisini tutanakla belirleyerek bölge sınav yürütme komisyonuna bildirir.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767044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görevlilerine ait ad,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soyad</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görevlerini gösterir yaka kartının sınav süresince görevlilerin üzerinde bulunmasını sağlar.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kitapçığı, cevap kâğıdı ve salon yoklama listelerinin bulunduğu sınav güvenlik poşetlerini salon başkanlarına imza karşılığında teslim eder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32924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597827"/>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sınav salonlarına alınırken üzerlerinde kullanımı doktor raporu ile belirlenen hasta veya engellilere ait cihazlar (işitme cihazı, insülin pompası, şeker ölçüm cihazı ve benzeri) hariç…</a:t>
            </a:r>
          </a:p>
        </p:txBody>
      </p:sp>
    </p:spTree>
    <p:extLst>
      <p:ext uri="{BB962C8B-B14F-4D97-AF65-F5344CB8AC3E}">
        <p14:creationId xmlns:p14="http://schemas.microsoft.com/office/powerpoint/2010/main" val="123585644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…çanta,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databank</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sözlük, hesap makinesi, kâğıt, kitap, defter, not vb. dokümanlar, pergel, açıölçer, cetvel vb. araçlar, delici ve kesici aletlerle sınav binasına alınmayacaktır. </a:t>
            </a:r>
          </a:p>
        </p:txBody>
      </p:sp>
    </p:spTree>
    <p:extLst>
      <p:ext uri="{BB962C8B-B14F-4D97-AF65-F5344CB8AC3E}">
        <p14:creationId xmlns:p14="http://schemas.microsoft.com/office/powerpoint/2010/main" val="371799348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2" name="Grup 1"/>
          <p:cNvGrpSpPr/>
          <p:nvPr/>
        </p:nvGrpSpPr>
        <p:grpSpPr>
          <a:xfrm>
            <a:off x="968906" y="1793241"/>
            <a:ext cx="4364028" cy="2745142"/>
            <a:chOff x="968906" y="1793241"/>
            <a:chExt cx="4364028" cy="2745142"/>
          </a:xfrm>
        </p:grpSpPr>
        <p:pic>
          <p:nvPicPr>
            <p:cNvPr id="10" name="Resim 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68906" y="1793241"/>
              <a:ext cx="4364028" cy="2745142"/>
            </a:xfrm>
            <a:prstGeom prst="rect">
              <a:avLst/>
            </a:prstGeom>
            <a:ln>
              <a:noFill/>
            </a:ln>
            <a:effectLst>
              <a:outerShdw blurRad="190500" algn="tl" rotWithShape="0">
                <a:srgbClr val="000000">
                  <a:alpha val="70000"/>
                </a:srgbClr>
              </a:outerShdw>
            </a:effectLst>
          </p:spPr>
        </p:pic>
        <p:sp>
          <p:nvSpPr>
            <p:cNvPr id="12" name="Metin kutusu 11"/>
            <p:cNvSpPr txBox="1"/>
            <p:nvPr/>
          </p:nvSpPr>
          <p:spPr>
            <a:xfrm>
              <a:off x="1693163" y="3020434"/>
              <a:ext cx="3242794" cy="1281589"/>
            </a:xfrm>
            <a:prstGeom prst="roundRect">
              <a:avLst>
                <a:gd name="adj" fmla="val 11581"/>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smtClean="0">
                  <a:solidFill>
                    <a:schemeClr val="tx1"/>
                  </a:solidFill>
                  <a:latin typeface="Arial Rounded MT Bold" panose="020F0704030504030204" pitchFamily="34" charset="0"/>
                </a:rPr>
                <a:t>Saat : 10.00</a:t>
              </a:r>
            </a:p>
            <a:p>
              <a:r>
                <a:rPr lang="tr-TR" sz="2400" dirty="0" smtClean="0">
                  <a:solidFill>
                    <a:schemeClr val="tx1"/>
                  </a:solidFill>
                  <a:latin typeface="Arial Rounded MT Bold" panose="020F0704030504030204" pitchFamily="34" charset="0"/>
                </a:rPr>
                <a:t>Süre : 120 Dakika</a:t>
              </a:r>
            </a:p>
            <a:p>
              <a:r>
                <a:rPr lang="tr-TR" sz="2400" dirty="0" smtClean="0">
                  <a:solidFill>
                    <a:schemeClr val="tx1"/>
                  </a:solidFill>
                  <a:latin typeface="Arial Rounded MT Bold" panose="020F0704030504030204" pitchFamily="34" charset="0"/>
                </a:rPr>
                <a:t>Soru Sayısı : 100</a:t>
              </a:r>
            </a:p>
          </p:txBody>
        </p:sp>
        <p:sp>
          <p:nvSpPr>
            <p:cNvPr id="13" name="Dikdörtgen 12"/>
            <p:cNvSpPr/>
            <p:nvPr/>
          </p:nvSpPr>
          <p:spPr>
            <a:xfrm>
              <a:off x="1250629" y="2599408"/>
              <a:ext cx="3794272" cy="400110"/>
            </a:xfrm>
            <a:prstGeom prst="rect">
              <a:avLst/>
            </a:prstGeom>
            <a:solidFill>
              <a:srgbClr val="00FF00">
                <a:alpha val="18039"/>
              </a:srgbClr>
            </a:solidFill>
          </p:spPr>
          <p:txBody>
            <a:bodyPr wrap="square">
              <a:spAutoFit/>
            </a:bodyPr>
            <a:lstStyle/>
            <a:p>
              <a:pPr algn="ctr"/>
              <a:r>
                <a:rPr lang="tr-TR" sz="2000" dirty="0" smtClean="0">
                  <a:latin typeface="Arial Rounded MT Bold" panose="020F0704030504030204" pitchFamily="34" charset="0"/>
                </a:rPr>
                <a:t>05 Eylül 2019 (Cumartesi)</a:t>
              </a:r>
              <a:endParaRPr lang="tr-TR" sz="2000" dirty="0">
                <a:latin typeface="Arial Rounded MT Bold" panose="020F0704030504030204" pitchFamily="34" charset="0"/>
              </a:endParaRPr>
            </a:p>
          </p:txBody>
        </p:sp>
      </p:grpSp>
      <p:sp>
        <p:nvSpPr>
          <p:cNvPr id="19"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grpSp>
        <p:nvGrpSpPr>
          <p:cNvPr id="3" name="Grup 2"/>
          <p:cNvGrpSpPr/>
          <p:nvPr/>
        </p:nvGrpSpPr>
        <p:grpSpPr>
          <a:xfrm>
            <a:off x="6444165" y="1791583"/>
            <a:ext cx="4363200" cy="2746800"/>
            <a:chOff x="6444165" y="1791583"/>
            <a:chExt cx="4363200" cy="2746800"/>
          </a:xfrm>
        </p:grpSpPr>
        <p:pic>
          <p:nvPicPr>
            <p:cNvPr id="23" name="Resim 2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44165" y="1791583"/>
              <a:ext cx="4363200" cy="2746800"/>
            </a:xfrm>
            <a:prstGeom prst="rect">
              <a:avLst/>
            </a:prstGeom>
            <a:ln>
              <a:noFill/>
            </a:ln>
            <a:effectLst>
              <a:outerShdw blurRad="190500" algn="tl" rotWithShape="0">
                <a:srgbClr val="000000">
                  <a:alpha val="70000"/>
                </a:srgbClr>
              </a:outerShdw>
            </a:effectLst>
          </p:spPr>
        </p:pic>
        <p:sp>
          <p:nvSpPr>
            <p:cNvPr id="25" name="Metin kutusu 24"/>
            <p:cNvSpPr txBox="1"/>
            <p:nvPr/>
          </p:nvSpPr>
          <p:spPr>
            <a:xfrm>
              <a:off x="6816437" y="3020434"/>
              <a:ext cx="3762512" cy="1281589"/>
            </a:xfrm>
            <a:prstGeom prst="roundRect">
              <a:avLst>
                <a:gd name="adj" fmla="val 11581"/>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a:solidFill>
                    <a:schemeClr val="tx1"/>
                  </a:solidFill>
                  <a:latin typeface="Arial Rounded MT Bold" panose="020F0704030504030204" pitchFamily="34" charset="0"/>
                </a:rPr>
                <a:t>5, 6, 7, 8, </a:t>
              </a:r>
              <a:endParaRPr lang="tr-TR" sz="2400" dirty="0" smtClean="0">
                <a:solidFill>
                  <a:schemeClr val="tx1"/>
                </a:solidFill>
                <a:latin typeface="Arial Rounded MT Bold" panose="020F0704030504030204" pitchFamily="34" charset="0"/>
              </a:endParaRPr>
            </a:p>
            <a:p>
              <a:r>
                <a:rPr lang="tr-TR" sz="2400" dirty="0" smtClean="0">
                  <a:solidFill>
                    <a:schemeClr val="tx1"/>
                  </a:solidFill>
                  <a:latin typeface="Arial Rounded MT Bold" panose="020F0704030504030204" pitchFamily="34" charset="0"/>
                </a:rPr>
                <a:t>hazırlık sınıfı,</a:t>
              </a:r>
            </a:p>
            <a:p>
              <a:r>
                <a:rPr lang="tr-TR" sz="2400" dirty="0" smtClean="0">
                  <a:solidFill>
                    <a:schemeClr val="tx1"/>
                  </a:solidFill>
                  <a:latin typeface="Arial Rounded MT Bold" panose="020F0704030504030204" pitchFamily="34" charset="0"/>
                </a:rPr>
                <a:t>9</a:t>
              </a:r>
              <a:r>
                <a:rPr lang="tr-TR" sz="2400" dirty="0">
                  <a:solidFill>
                    <a:schemeClr val="tx1"/>
                  </a:solidFill>
                  <a:latin typeface="Arial Rounded MT Bold" panose="020F0704030504030204" pitchFamily="34" charset="0"/>
                </a:rPr>
                <a:t>, 10 ve </a:t>
              </a:r>
              <a:r>
                <a:rPr lang="tr-TR" sz="2400" dirty="0" smtClean="0">
                  <a:solidFill>
                    <a:schemeClr val="tx1"/>
                  </a:solidFill>
                  <a:latin typeface="Arial Rounded MT Bold" panose="020F0704030504030204" pitchFamily="34" charset="0"/>
                </a:rPr>
                <a:t>11’inci sınıflar</a:t>
              </a:r>
            </a:p>
          </p:txBody>
        </p:sp>
        <p:sp>
          <p:nvSpPr>
            <p:cNvPr id="26" name="Dikdörtgen 25"/>
            <p:cNvSpPr/>
            <p:nvPr/>
          </p:nvSpPr>
          <p:spPr>
            <a:xfrm>
              <a:off x="6642466" y="2599408"/>
              <a:ext cx="3936483" cy="400110"/>
            </a:xfrm>
            <a:prstGeom prst="rect">
              <a:avLst/>
            </a:prstGeom>
            <a:solidFill>
              <a:srgbClr val="FFFF00">
                <a:alpha val="32941"/>
              </a:srgbClr>
            </a:solidFill>
          </p:spPr>
          <p:txBody>
            <a:bodyPr wrap="square">
              <a:spAutoFit/>
            </a:bodyPr>
            <a:lstStyle/>
            <a:p>
              <a:pPr algn="ctr"/>
              <a:r>
                <a:rPr lang="tr-TR" sz="2000" dirty="0" smtClean="0">
                  <a:latin typeface="Arial Rounded MT Bold" panose="020F0704030504030204" pitchFamily="34" charset="0"/>
                </a:rPr>
                <a:t>Sınava Girecek Sınıflar</a:t>
              </a:r>
              <a:endParaRPr lang="tr-TR" sz="2000" dirty="0">
                <a:latin typeface="Arial Rounded MT Bold" panose="020F0704030504030204" pitchFamily="34" charset="0"/>
              </a:endParaRPr>
            </a:p>
          </p:txBody>
        </p:sp>
      </p:grpSp>
      <p:sp>
        <p:nvSpPr>
          <p:cNvPr id="14" name="Dikdörtgen 13"/>
          <p:cNvSpPr/>
          <p:nvPr/>
        </p:nvSpPr>
        <p:spPr>
          <a:xfrm>
            <a:off x="0" y="125129"/>
            <a:ext cx="12192000" cy="4001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Tree>
    <p:extLst>
      <p:ext uri="{BB962C8B-B14F-4D97-AF65-F5344CB8AC3E}">
        <p14:creationId xmlns:p14="http://schemas.microsoft.com/office/powerpoint/2010/main" val="409451995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031325"/>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bu araçlarla sınava alınmayacağı gibi sınav anında yanında bulunduğu tespit edilirse sınav kurallarını ihlal ettiği gerekçesiyle sınavı tutanakla geçersiz sayılacaktır.</a:t>
            </a:r>
          </a:p>
        </p:txBody>
      </p:sp>
    </p:spTree>
    <p:extLst>
      <p:ext uri="{BB962C8B-B14F-4D97-AF65-F5344CB8AC3E}">
        <p14:creationId xmlns:p14="http://schemas.microsoft.com/office/powerpoint/2010/main" val="243444618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67765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başlamasından itibaren ilk 15 dakika içerisinde sınav binasına gelen öğrencilerin sınava katılmalarını sağlar.</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öğrencilere ek süre verilmez. İlk 15 dakikadan sonra gelen öğrencileri sınav binasına almaz.</a:t>
            </a:r>
          </a:p>
        </p:txBody>
      </p:sp>
    </p:spTree>
    <p:extLst>
      <p:ext uri="{BB962C8B-B14F-4D97-AF65-F5344CB8AC3E}">
        <p14:creationId xmlns:p14="http://schemas.microsoft.com/office/powerpoint/2010/main" val="226204577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ilk 30 dakikası tamamlanmadan ve sınav bitimine 15 dakika kala öğrencilerin sınav salonundan çıkamayacaklarını duyurur.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süresince, görevliler dışındaki kişilerin binaya girmemesini sağlar.</a:t>
            </a:r>
          </a:p>
        </p:txBody>
      </p:sp>
    </p:spTree>
    <p:extLst>
      <p:ext uri="{BB962C8B-B14F-4D97-AF65-F5344CB8AC3E}">
        <p14:creationId xmlns:p14="http://schemas.microsoft.com/office/powerpoint/2010/main" val="346464054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sırasında gerekmedikçe yedek sınav poşetini kesinlikle açmaz ve yedek sınav poşetini bina sınav Komisyonunun bulunduğu yerde muhafaza eder.</a:t>
            </a:r>
          </a:p>
        </p:txBody>
      </p:sp>
    </p:spTree>
    <p:extLst>
      <p:ext uri="{BB962C8B-B14F-4D97-AF65-F5344CB8AC3E}">
        <p14:creationId xmlns:p14="http://schemas.microsoft.com/office/powerpoint/2010/main" val="201959727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27413" y="1324680"/>
            <a:ext cx="10937174" cy="5262979"/>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bitiminden sonra salon başkanları tarafından getirilen ve içinde cevap kâğıtları, salon yoklama listeleri ve varsa diğer evrakın (tutanak vb.) bulunduğu ağzı kapatılmış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zarfını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ile soru kitapçıklarını imza karşılığı teslim alır.</a:t>
            </a:r>
          </a:p>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 sınav güvenlik </a:t>
            </a:r>
            <a:r>
              <a:rPr lang="tr-T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zarfına konulmayacaktır. </a:t>
            </a:r>
            <a:r>
              <a:rPr lang="tr-T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zarfları mutlaka DÖNÜŞÜM kutusuna konulacak ve diğer kutular da tamamen boş olarak gelecektir.)</a:t>
            </a:r>
          </a:p>
        </p:txBody>
      </p:sp>
    </p:spTree>
    <p:extLst>
      <p:ext uri="{BB962C8B-B14F-4D97-AF65-F5344CB8AC3E}">
        <p14:creationId xmlns:p14="http://schemas.microsoft.com/office/powerpoint/2010/main" val="160418616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67765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zarfları, ait oldukları sınav evrak kutularına/çantalarına (dönüşüm kutusuna) koyarak seri numaralı güvenlik kilidi ile kilitleyip il/ilçe sınav evrakı nakil koruma görevlilerine tutanakla teslim eder.</a:t>
            </a:r>
          </a:p>
        </p:txBody>
      </p:sp>
    </p:spTree>
    <p:extLst>
      <p:ext uri="{BB962C8B-B14F-4D97-AF65-F5344CB8AC3E}">
        <p14:creationId xmlns:p14="http://schemas.microsoft.com/office/powerpoint/2010/main" val="208408443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smtClean="0">
                <a:solidFill>
                  <a:sysClr val="windowText" lastClr="000000"/>
                </a:solidFill>
              </a:rPr>
              <a:t>2020 İlköğretim </a:t>
            </a:r>
            <a:r>
              <a:rPr lang="tr-TR" sz="2000" b="1" dirty="0">
                <a:solidFill>
                  <a:sysClr val="windowText" lastClr="000000"/>
                </a:solidFill>
              </a:rPr>
              <a:t>ve Ortaöğretim Kurumları Bursluluk Sınavı</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4240071"/>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görev yapan bina komisyonu ve salon görevlileri ücretleri </a:t>
            </a:r>
            <a:r>
              <a:rPr lang="tr-TR"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KBS’den</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ödenecektir.</a:t>
            </a:r>
          </a:p>
          <a:p>
            <a:pPr marL="457200" indent="-457200" algn="just">
              <a:lnSpc>
                <a:spcPct val="150000"/>
              </a:lnSpc>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ve gözetmenle ilgili bilgiler her sınav sonunda </a:t>
            </a:r>
            <a:r>
              <a:rPr lang="tr-TR" sz="3600" i="1"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MEBBİS Sınav İşlemleri Modülü/ Sınav Binası Görevli Bilgi Girişi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ekranından girilecek ve onaylanacaktır.</a:t>
            </a:r>
          </a:p>
        </p:txBody>
      </p:sp>
    </p:spTree>
    <p:extLst>
      <p:ext uri="{BB962C8B-B14F-4D97-AF65-F5344CB8AC3E}">
        <p14:creationId xmlns:p14="http://schemas.microsoft.com/office/powerpoint/2010/main" val="298717541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smtClean="0">
                <a:solidFill>
                  <a:sysClr val="windowText" lastClr="000000"/>
                </a:solidFill>
              </a:rPr>
              <a:t>2020 İlköğretim </a:t>
            </a:r>
            <a:r>
              <a:rPr lang="tr-TR" sz="2000" b="1" dirty="0">
                <a:solidFill>
                  <a:sysClr val="windowText" lastClr="000000"/>
                </a:solidFill>
              </a:rPr>
              <a:t>ve Ortaöğretim Kurumları Bursluluk Sınavı</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301079"/>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Bina sınav sorumluları (il temsilcisi), emniyet personeli ve hizmetlilerin ücretleri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MEBBİS, Merkezi Sınav Ücret </a:t>
            </a:r>
            <a:r>
              <a:rPr lang="tr-TR" sz="3600" dirty="0" err="1">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Modül’ü</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üzerinden işlenecektir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146497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a:solidFill>
            <a:srgbClr val="00B05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noFill/>
                </a:ln>
                <a:solidFill>
                  <a:schemeClr val="bg1">
                    <a:lumMod val="95000"/>
                  </a:schemeClr>
                </a:solidFill>
                <a:effectLst/>
                <a:latin typeface="Arial" panose="020B0604020202020204" pitchFamily="34" charset="0"/>
                <a:cs typeface="Arial" panose="020B0604020202020204" pitchFamily="34" charset="0"/>
              </a:rPr>
              <a:t>YEDEK GÖZETMENİN YAPACAĞI </a:t>
            </a: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594811"/>
            <a:ext cx="10937174" cy="461664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salonundaki görevliler ile bina sınav komisyonu arasındaki irtibatı sağlar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Sağlık nedeni ile tuvalet ihtiyacı olan öğrencilere refakat eder. (Sağlık kurulu raporu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ibraz edilecektir.)</a:t>
            </a:r>
          </a:p>
          <a:p>
            <a:pPr marL="457200" indent="-457200" algn="just">
              <a:lnSpc>
                <a:spcPct val="150000"/>
              </a:lnSpc>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görevi bulunmayan personel ile kişilerin bina ve katlarda bulunmamasını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sağlar</a:t>
            </a:r>
          </a:p>
          <a:p>
            <a:pPr marL="457200" indent="-457200" algn="just">
              <a:lnSpc>
                <a:spcPct val="150000"/>
              </a:lnSpc>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komisyonunun verdiği diğer görevleri yapar</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71432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5262979"/>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görevli olduğu salona ait sınav güvenlik poşetini ve öğrencilerin sınav sürelerinin yer aldığı salon yoklama listesini tutanakla teslim alır.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Gözetmen görevli olduğu salona giderek öğrencileri karşılar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tr-TR" sz="2800" dirty="0" smtClean="0"/>
              <a:t> </a:t>
            </a:r>
            <a:br>
              <a:rPr lang="tr-TR" sz="2800" dirty="0" smtClean="0"/>
            </a:b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204660685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5" name="Unvan 1"/>
          <p:cNvSpPr txBox="1">
            <a:spLocks/>
          </p:cNvSpPr>
          <p:nvPr/>
        </p:nvSpPr>
        <p:spPr>
          <a:xfrm>
            <a:off x="838200" y="365125"/>
            <a:ext cx="10515600" cy="930275"/>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tr-TR" b="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 Önemli !</a:t>
            </a:r>
            <a:endParaRPr lang="tr-T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İçerik Yer Tutucusu 2"/>
          <p:cNvSpPr txBox="1">
            <a:spLocks/>
          </p:cNvSpPr>
          <p:nvPr/>
        </p:nvSpPr>
        <p:spPr>
          <a:xfrm>
            <a:off x="838200" y="1295400"/>
            <a:ext cx="10515600" cy="5181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tr-TR" sz="3200" dirty="0" smtClean="0"/>
              <a:t>	Adaylardan, kesin COVID-19 tanısı olanlar ile kesin COVID-19 tanısı ile tedavisi tamamlanıp sonrasındaki 14 günlük karantina süresinde olan adaylar için alınacak sınav tedbir hizmetleri, </a:t>
            </a:r>
            <a:r>
              <a:rPr lang="tr-TR" sz="3200" dirty="0" smtClean="0">
                <a:solidFill>
                  <a:srgbClr val="FF0000"/>
                </a:solidFill>
              </a:rPr>
              <a:t>Sağlık Bakanlığının önerileri doğrultusunda </a:t>
            </a:r>
            <a:r>
              <a:rPr lang="tr-TR" sz="3200" dirty="0" smtClean="0"/>
              <a:t>Bölge Sınav Yürütme Komisyonları tarafından belirlenecek ve gerekli tüm önlemler alınarak uygun sınav tedbir hizmeti sağlanacaktır.</a:t>
            </a:r>
          </a:p>
          <a:p>
            <a:pPr algn="just"/>
            <a:r>
              <a:rPr lang="tr-TR" sz="3200" dirty="0"/>
              <a:t>	</a:t>
            </a:r>
            <a:r>
              <a:rPr lang="tr-TR" sz="3200" dirty="0" smtClean="0"/>
              <a:t>Bu adaylar için Bölge Sınav Yürütme Komisyonları tarafından tespit edilecek ve sağlanacak sınav tedbir hizmetleri ile ilgili Bina Sınav Komisyonları bilgilendirilecektir.</a:t>
            </a:r>
            <a:endParaRPr lang="tr-TR" sz="3200" dirty="0"/>
          </a:p>
        </p:txBody>
      </p:sp>
    </p:spTree>
    <p:extLst>
      <p:ext uri="{BB962C8B-B14F-4D97-AF65-F5344CB8AC3E}">
        <p14:creationId xmlns:p14="http://schemas.microsoft.com/office/powerpoint/2010/main" val="3527469237"/>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97031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kimlik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belgesini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(üzerinde T.C. kimlik numarası yer alan nüfus cüzdanı/T.C. kimlik kartı veya geçerlik süresi devam eden pasaport)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ederek alır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tr-TR" sz="2800" dirty="0" smtClean="0"/>
              <a:t> </a:t>
            </a:r>
            <a:br>
              <a:rPr lang="tr-TR" sz="2800" dirty="0" smtClean="0"/>
            </a:b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566758729"/>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391"/>
            <a:ext cx="12192001"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97031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giriş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belgeleri toplanmayacak olup, öğrencilerde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kalacaktır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kâğıdındaki ve sınav giriş belgesindeki fotoğrafların aynı olması gerekmektedir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Farklı fotoğrafların kimlik kontrolü ayrıntılı bir şekilde yapılmalıdır</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297839334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195149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fotoğraflı-onaylı “Sınav Giriş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Belgesi”nde</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belirtilen salonda kendi sıra numarasında oturur, gerektiğinde öğrencinin yerini değiştirme yetkisi salon başkanına aittir.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435251815"/>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461664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Gerekli kimlik kontrolleri ve yerleştirme işlemlerinden sonra salon başkanı sınav güvenlik poşetini öğrencilerin gözü önünde ve sınavın başlamasına yaklaşık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15 dakika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kala açar.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güvenlik poşetinden çıkan soru kitapçıklarının ve cevap kâğıtlarının kontrolünü yapar, eksik veya fazla olması halinde bunu tutanakla belgeler.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245182370"/>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461664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listesinde yazılı sıraya göre yerleştirilen öğrencilere, kendi isimlerine göre basılmış olan cevap kâğıtlarını dağıtır.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kendine ait cevap kâğıdında yer alan bilgilerini kontrol ettirir ve cevap kâğıdında yer alan imza bölümünü öğrenciye imzalatır.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357491569"/>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24415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cevap kâğıdında yazılı olan bilgilerinde hata varsa, cevap kâğıdı kullanılamayacak durumdaysa, cevap kâğıdında baskı hatası varsa ya da öğrencinin adına düzenlenmiş cevap kâğıdı bulunmuyorsa, sınav başlamadan önce salon görevlileri tarafından tutanak hazırlanır.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310021630"/>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1091552" cy="461664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öğrenciye yedek cevap kâğıdı verilir.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Kullanılan yedek cevap kâğıdının doğru ve eksiksiz olarak kodlandığı salon görevlilerince kontrol edilir.</a:t>
            </a:r>
          </a:p>
          <a:p>
            <a:pPr algn="just">
              <a:lnSpc>
                <a:spcPct val="150000"/>
              </a:lnSpc>
            </a:pPr>
            <a:endPar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Kodlamadan öğrenci ile birlikte salon görevlileri de sorumlu olacaklardır.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939139493"/>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 bulunan “</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Bölüme Dokunmayınız</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kısmının hiçbir şekilde işaretlenmeyeceğini söyler.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
        <p:nvSpPr>
          <p:cNvPr id="10" name="Dikdörtgen 9"/>
          <p:cNvSpPr/>
          <p:nvPr/>
        </p:nvSpPr>
        <p:spPr>
          <a:xfrm>
            <a:off x="617518" y="4333749"/>
            <a:ext cx="10937174" cy="1305165"/>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ait onaylı sınav giriş belgesi ile cevap kâğıdındaki basılı öğrenci bilgilerini kontrol eder</a:t>
            </a:r>
          </a:p>
        </p:txBody>
      </p:sp>
    </p:spTree>
    <p:extLst>
      <p:ext uri="{BB962C8B-B14F-4D97-AF65-F5344CB8AC3E}">
        <p14:creationId xmlns:p14="http://schemas.microsoft.com/office/powerpoint/2010/main" val="1712973411"/>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461664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anında yanında (</a:t>
            </a:r>
            <a:r>
              <a:rPr lang="tr-TR" sz="28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kullanımı doktor raporu ile belirlenen hasta veya engellilere ait cihazlar hariç</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araçlardan herhangi birini bulunduranların sınavı, sınav kurallarını ihlal ettiği için </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tutanakla geçersiz sayılacaktır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Hazırlanan tutanakta sınavın iptal edileceğine dair ibare mutlaka bulunacaktır</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4153589908"/>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267765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girmeyen öğrencilerin, salon öğrenci yoklama listesinde isimlerinin karşısına silinmeyen kalemle “GİRMEDİ” yazar ve cevap kâğıdındaki “SINAVA GİRMEDİ” kutucuğunu kurşun kalemle kodlar</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377586076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4" name="Dikdörtgen 13"/>
          <p:cNvSpPr/>
          <p:nvPr/>
        </p:nvSpPr>
        <p:spPr>
          <a:xfrm>
            <a:off x="0" y="125129"/>
            <a:ext cx="12192000" cy="4001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4" name="Dikdörtgen 3"/>
          <p:cNvSpPr/>
          <p:nvPr/>
        </p:nvSpPr>
        <p:spPr>
          <a:xfrm>
            <a:off x="153933" y="1146558"/>
            <a:ext cx="11255829" cy="5016758"/>
          </a:xfrm>
          <a:prstGeom prst="rect">
            <a:avLst/>
          </a:prstGeom>
        </p:spPr>
        <p:txBody>
          <a:bodyPr wrap="square">
            <a:spAutoFit/>
          </a:bodyPr>
          <a:lstStyle/>
          <a:p>
            <a:pPr algn="ctr"/>
            <a:r>
              <a:rPr lang="tr-TR" sz="4000" dirty="0" smtClean="0"/>
              <a:t>	</a:t>
            </a:r>
            <a:r>
              <a:rPr lang="tr-TR" sz="4000" dirty="0" smtClean="0">
                <a:solidFill>
                  <a:srgbClr val="FF0000"/>
                </a:solidFill>
              </a:rPr>
              <a:t>Sınav </a:t>
            </a:r>
            <a:r>
              <a:rPr lang="tr-TR" sz="4000" dirty="0">
                <a:solidFill>
                  <a:srgbClr val="FF0000"/>
                </a:solidFill>
              </a:rPr>
              <a:t>giriş belgeleri, </a:t>
            </a:r>
            <a:endParaRPr lang="tr-TR" sz="4000" dirty="0" smtClean="0">
              <a:solidFill>
                <a:srgbClr val="FF0000"/>
              </a:solidFill>
            </a:endParaRPr>
          </a:p>
          <a:p>
            <a:pPr algn="ctr"/>
            <a:r>
              <a:rPr lang="tr-TR" sz="4000" dirty="0" smtClean="0">
                <a:solidFill>
                  <a:srgbClr val="FF0000"/>
                </a:solidFill>
              </a:rPr>
              <a:t>sınav </a:t>
            </a:r>
            <a:r>
              <a:rPr lang="tr-TR" sz="4000" dirty="0">
                <a:solidFill>
                  <a:srgbClr val="FF0000"/>
                </a:solidFill>
              </a:rPr>
              <a:t>merkezleri tarafından </a:t>
            </a:r>
            <a:endParaRPr lang="tr-TR" sz="4000" dirty="0" smtClean="0">
              <a:solidFill>
                <a:srgbClr val="FF0000"/>
              </a:solidFill>
            </a:endParaRPr>
          </a:p>
          <a:p>
            <a:pPr algn="ctr"/>
            <a:r>
              <a:rPr lang="tr-TR" sz="4000" dirty="0" smtClean="0">
                <a:solidFill>
                  <a:srgbClr val="FF0000"/>
                </a:solidFill>
              </a:rPr>
              <a:t>e-okul </a:t>
            </a:r>
            <a:r>
              <a:rPr lang="tr-TR" sz="4000" dirty="0">
                <a:solidFill>
                  <a:srgbClr val="FF0000"/>
                </a:solidFill>
              </a:rPr>
              <a:t>sistemi raporlarından </a:t>
            </a:r>
            <a:r>
              <a:rPr lang="tr-TR" sz="4000" dirty="0" smtClean="0">
                <a:solidFill>
                  <a:srgbClr val="FF0000"/>
                </a:solidFill>
              </a:rPr>
              <a:t>alınabilecektir.</a:t>
            </a:r>
          </a:p>
          <a:p>
            <a:pPr algn="ctr"/>
            <a:endParaRPr lang="tr-TR" sz="4000" dirty="0">
              <a:solidFill>
                <a:srgbClr val="FF0000"/>
              </a:solidFill>
            </a:endParaRPr>
          </a:p>
          <a:p>
            <a:pPr algn="ctr"/>
            <a:r>
              <a:rPr lang="tr-TR" sz="4000" dirty="0" smtClean="0"/>
              <a:t>Fotoğraflı </a:t>
            </a:r>
            <a:r>
              <a:rPr lang="tr-TR" sz="4000" dirty="0"/>
              <a:t>ve onaylı sınav giriş belgelerinin, öğrencilerin sınava girecekleri salon ve </a:t>
            </a:r>
            <a:r>
              <a:rPr lang="tr-TR" sz="4000" dirty="0" smtClean="0"/>
              <a:t>sırada hazır </a:t>
            </a:r>
            <a:r>
              <a:rPr lang="tr-TR" sz="4000" dirty="0"/>
              <a:t>bulundurulmasını sağlar. </a:t>
            </a:r>
            <a:endParaRPr lang="tr-TR" sz="4000" dirty="0" smtClean="0"/>
          </a:p>
          <a:p>
            <a:pPr algn="just"/>
            <a:r>
              <a:rPr lang="tr-TR" sz="4000" dirty="0">
                <a:solidFill>
                  <a:srgbClr val="FF0000"/>
                </a:solidFill>
              </a:rPr>
              <a:t>	</a:t>
            </a:r>
          </a:p>
        </p:txBody>
      </p:sp>
    </p:spTree>
    <p:extLst>
      <p:ext uri="{BB962C8B-B14F-4D97-AF65-F5344CB8AC3E}">
        <p14:creationId xmlns:p14="http://schemas.microsoft.com/office/powerpoint/2010/main" val="2778593847"/>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 öğrencinin imzasının olup olmadığını ve cevaplarını kodladığını kontrol eder.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soru kitapçığı ve cevap kâğıdını beraberinde götürmesine izin vermez.</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1269994407"/>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ait cevap kâğıdındaki salon başkanı ve gözetmenin kontrol ettiğine dair bölümü silinmeyen kalemle imzalar.</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2729951517"/>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970318"/>
          </a:xfrm>
          <a:prstGeom prst="rect">
            <a:avLst/>
          </a:prstGeom>
        </p:spPr>
        <p:txBody>
          <a:bodyPr wrap="square">
            <a:spAutoFit/>
          </a:bodyPr>
          <a:lstStyle/>
          <a:p>
            <a:pPr algn="just">
              <a:lnSpc>
                <a:spcPct val="150000"/>
              </a:lnSpc>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Ayrıca, salon görevlileri;</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soru kitapçığı, gazete, kitap vb. dokümanı okumaz.</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Yüksek sesle konuşmaz</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Gürültü çıkaran ayakkabılarla sınav salonuna gelmez.</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süresince salonu terk etmez.</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3981906316"/>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Çay, kahve vb. içmez.</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başında uzun süre beklemez.</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Öğrencilerle sınav başladıktan sonra ve sınav süresince konuşmaz. Sorular hakkında yorum yapmaz.</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Öğrencilere ait sınav evrakını dikkat çekici bir şekilde incelemez.</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3926688262"/>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970318"/>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 ile karşılaştırarak eksik olup olmadığını kontrol eder.</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evrakını teslim eden öğrenciye, salon öğrenci yoklama listesini imzalatır. </a:t>
            </a:r>
            <a:r>
              <a:rPr lang="tr-TR" sz="28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işlemi sınav başlamadan önce ya da sınav sırasında yapmaz)</a:t>
            </a:r>
          </a:p>
        </p:txBody>
      </p:sp>
      <p:sp>
        <p:nvSpPr>
          <p:cNvPr id="7" name="Başlık 1"/>
          <p:cNvSpPr txBox="1">
            <a:spLocks/>
          </p:cNvSpPr>
          <p:nvPr/>
        </p:nvSpPr>
        <p:spPr>
          <a:xfrm>
            <a:off x="3465615" y="1286939"/>
            <a:ext cx="5260770" cy="351856"/>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Bitiminde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1921522914"/>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97031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kâğıtlarını, salon öğrenci yoklama listesini ve varsa diğer evrakını (tutanak vb.)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 hariç</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zarfını yerleştirir.</a:t>
            </a:r>
          </a:p>
          <a:p>
            <a:pPr marL="457200" indent="-457200" algn="just">
              <a:lnSpc>
                <a:spcPct val="150000"/>
              </a:lnSpc>
              <a:buFont typeface="Wingdings" panose="05000000000000000000" pitchFamily="2" charset="2"/>
              <a:buChar char=""/>
            </a:pPr>
            <a:endPar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Salondan çıkmadan diğer salon görevlisi ile birlikte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zarfının ağzını kapatır.</a:t>
            </a:r>
          </a:p>
        </p:txBody>
      </p:sp>
      <p:sp>
        <p:nvSpPr>
          <p:cNvPr id="7" name="Başlık 1"/>
          <p:cNvSpPr txBox="1">
            <a:spLocks/>
          </p:cNvSpPr>
          <p:nvPr/>
        </p:nvSpPr>
        <p:spPr>
          <a:xfrm>
            <a:off x="3465615" y="1286939"/>
            <a:ext cx="5260770" cy="351856"/>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Bitiminde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894707597"/>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1305165"/>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Ağzı kapalı sınav güvenlik poşetini, soru kitapçıklarıyla birlikte bina sınav komisyonuna imza karşılığında teslim eder.</a:t>
            </a:r>
          </a:p>
        </p:txBody>
      </p:sp>
      <p:sp>
        <p:nvSpPr>
          <p:cNvPr id="7" name="Başlık 1"/>
          <p:cNvSpPr txBox="1">
            <a:spLocks/>
          </p:cNvSpPr>
          <p:nvPr/>
        </p:nvSpPr>
        <p:spPr>
          <a:xfrm>
            <a:off x="3465615" y="1286939"/>
            <a:ext cx="5260770" cy="351856"/>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Bitiminde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
        <p:nvSpPr>
          <p:cNvPr id="10" name="Dikdörtgen 9"/>
          <p:cNvSpPr/>
          <p:nvPr/>
        </p:nvSpPr>
        <p:spPr>
          <a:xfrm>
            <a:off x="617518" y="3646478"/>
            <a:ext cx="10937174" cy="1951496"/>
          </a:xfrm>
          <a:prstGeom prst="rect">
            <a:avLst/>
          </a:prstGeom>
        </p:spPr>
        <p:txBody>
          <a:bodyPr wrap="square">
            <a:spAutoFit/>
          </a:bodyPr>
          <a:lstStyle/>
          <a:p>
            <a:pPr algn="just">
              <a:lnSpc>
                <a:spcPct val="150000"/>
              </a:lnSpc>
            </a:pP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görevlileri, sınav salonunda unutulan, sınav evrak kutusuna konulmayan cevap kâğıtlarının Bakanlık tarafından işleme alınmayacağını ve </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yasal sorumluluğun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kendilerine ait olacağını bilir.</a:t>
            </a:r>
          </a:p>
        </p:txBody>
      </p:sp>
    </p:spTree>
    <p:extLst>
      <p:ext uri="{BB962C8B-B14F-4D97-AF65-F5344CB8AC3E}">
        <p14:creationId xmlns:p14="http://schemas.microsoft.com/office/powerpoint/2010/main" val="2145822676"/>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42853" y="928086"/>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Sınavda özel hizmete ihtiyacı olan öğrencilerimizin sınav tedbirlerine yönelik okuyucu/kodlayıcı olarak görevlendirilen öğretmenler bilgilendirilecektir.</a:t>
            </a:r>
          </a:p>
        </p:txBody>
      </p:sp>
      <p:sp>
        <p:nvSpPr>
          <p:cNvPr id="7" name="Dikdörtgen 6"/>
          <p:cNvSpPr/>
          <p:nvPr/>
        </p:nvSpPr>
        <p:spPr>
          <a:xfrm>
            <a:off x="617518" y="3862221"/>
            <a:ext cx="10937174" cy="203132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Okuyucu/kodlayıcı olarak görev yapan öğretmenler sınav sonrasında MEBBİS-Sınav İşlemleri-Görevli Bilgi Girişi menüsünden mutlaka «</a:t>
            </a:r>
            <a:r>
              <a:rPr lang="tr-TR" sz="28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Yardımcı Engelli Gözetmen</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olarak girilecektir.</a:t>
            </a:r>
          </a:p>
        </p:txBody>
      </p:sp>
    </p:spTree>
    <p:extLst>
      <p:ext uri="{BB962C8B-B14F-4D97-AF65-F5344CB8AC3E}">
        <p14:creationId xmlns:p14="http://schemas.microsoft.com/office/powerpoint/2010/main" val="2887289142"/>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42853" y="928086"/>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9" name="Dikdörtgen 8"/>
          <p:cNvSpPr/>
          <p:nvPr/>
        </p:nvSpPr>
        <p:spPr>
          <a:xfrm>
            <a:off x="617518" y="1740123"/>
            <a:ext cx="10937174" cy="1951496"/>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Engelli öğrenciler, engelleri ile ilgili sürekli kullandıkları araç–gereç ve cihazları kendilerinin getirmesi kaydıyla sınavda kullanabilecektir.</a:t>
            </a:r>
          </a:p>
        </p:txBody>
      </p:sp>
      <p:sp>
        <p:nvSpPr>
          <p:cNvPr id="6" name="Dikdörtgen 5"/>
          <p:cNvSpPr/>
          <p:nvPr/>
        </p:nvSpPr>
        <p:spPr>
          <a:xfrm>
            <a:off x="617518" y="3992214"/>
            <a:ext cx="10937174" cy="138499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Engelli öğrenciler giriş katlarda bulunan salonlara yerleştirilecektir.</a:t>
            </a:r>
          </a:p>
        </p:txBody>
      </p:sp>
    </p:spTree>
    <p:extLst>
      <p:ext uri="{BB962C8B-B14F-4D97-AF65-F5344CB8AC3E}">
        <p14:creationId xmlns:p14="http://schemas.microsoft.com/office/powerpoint/2010/main" val="3055851890"/>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07131"/>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graphicFrame>
        <p:nvGraphicFramePr>
          <p:cNvPr id="4" name="Tablo 3"/>
          <p:cNvGraphicFramePr>
            <a:graphicFrameLocks noGrp="1"/>
          </p:cNvGraphicFramePr>
          <p:nvPr>
            <p:extLst>
              <p:ext uri="{D42A27DB-BD31-4B8C-83A1-F6EECF244321}">
                <p14:modId xmlns:p14="http://schemas.microsoft.com/office/powerpoint/2010/main" val="4132158752"/>
              </p:ext>
            </p:extLst>
          </p:nvPr>
        </p:nvGraphicFramePr>
        <p:xfrm>
          <a:off x="915790" y="787661"/>
          <a:ext cx="10360419" cy="5630145"/>
        </p:xfrm>
        <a:graphic>
          <a:graphicData uri="http://schemas.openxmlformats.org/drawingml/2006/table">
            <a:tbl>
              <a:tblPr firstRow="1" bandRow="1">
                <a:tableStyleId>{93296810-A885-4BE3-A3E7-6D5BEEA58F35}</a:tableStyleId>
              </a:tblPr>
              <a:tblGrid>
                <a:gridCol w="2638293">
                  <a:extLst>
                    <a:ext uri="{9D8B030D-6E8A-4147-A177-3AD203B41FA5}">
                      <a16:colId xmlns="" xmlns:a16="http://schemas.microsoft.com/office/drawing/2014/main" val="3869688750"/>
                    </a:ext>
                  </a:extLst>
                </a:gridCol>
                <a:gridCol w="1492370">
                  <a:extLst>
                    <a:ext uri="{9D8B030D-6E8A-4147-A177-3AD203B41FA5}">
                      <a16:colId xmlns="" xmlns:a16="http://schemas.microsoft.com/office/drawing/2014/main" val="3718693083"/>
                    </a:ext>
                  </a:extLst>
                </a:gridCol>
                <a:gridCol w="1414732">
                  <a:extLst>
                    <a:ext uri="{9D8B030D-6E8A-4147-A177-3AD203B41FA5}">
                      <a16:colId xmlns="" xmlns:a16="http://schemas.microsoft.com/office/drawing/2014/main" val="661194946"/>
                    </a:ext>
                  </a:extLst>
                </a:gridCol>
                <a:gridCol w="4815024">
                  <a:extLst>
                    <a:ext uri="{9D8B030D-6E8A-4147-A177-3AD203B41FA5}">
                      <a16:colId xmlns="" xmlns:a16="http://schemas.microsoft.com/office/drawing/2014/main" val="193751651"/>
                    </a:ext>
                  </a:extLst>
                </a:gridCol>
              </a:tblGrid>
              <a:tr h="370840">
                <a:tc>
                  <a:txBody>
                    <a:bodyPr/>
                    <a:lstStyle/>
                    <a:p>
                      <a:pPr algn="ctr"/>
                      <a:r>
                        <a:rPr lang="tr-TR" dirty="0" smtClean="0"/>
                        <a:t>ENGEL TÜRÜ</a:t>
                      </a:r>
                      <a:endParaRPr lang="tr-TR" dirty="0"/>
                    </a:p>
                  </a:txBody>
                  <a:tcPr anchor="ctr"/>
                </a:tc>
                <a:tc>
                  <a:txBody>
                    <a:bodyPr/>
                    <a:lstStyle/>
                    <a:p>
                      <a:pPr algn="ctr"/>
                      <a:r>
                        <a:rPr lang="tr-TR" dirty="0" smtClean="0"/>
                        <a:t>EK SÜRE</a:t>
                      </a:r>
                      <a:endParaRPr lang="tr-TR" dirty="0"/>
                    </a:p>
                  </a:txBody>
                  <a:tcPr anchor="ctr"/>
                </a:tc>
                <a:tc>
                  <a:txBody>
                    <a:bodyPr/>
                    <a:lstStyle/>
                    <a:p>
                      <a:pPr algn="ctr"/>
                      <a:r>
                        <a:rPr lang="tr-TR" dirty="0" smtClean="0"/>
                        <a:t>SALON</a:t>
                      </a:r>
                      <a:endParaRPr lang="tr-TR" dirty="0"/>
                    </a:p>
                  </a:txBody>
                  <a:tcPr anchor="ctr"/>
                </a:tc>
                <a:tc>
                  <a:txBody>
                    <a:bodyPr/>
                    <a:lstStyle/>
                    <a:p>
                      <a:pPr algn="ctr"/>
                      <a:r>
                        <a:rPr lang="tr-TR" dirty="0" smtClean="0"/>
                        <a:t>AÇIKLAMALAR</a:t>
                      </a:r>
                      <a:endParaRPr lang="tr-TR" dirty="0"/>
                    </a:p>
                  </a:txBody>
                  <a:tcPr anchor="ctr"/>
                </a:tc>
                <a:extLst>
                  <a:ext uri="{0D108BD9-81ED-4DB2-BD59-A6C34878D82A}">
                    <a16:rowId xmlns="" xmlns:a16="http://schemas.microsoft.com/office/drawing/2014/main" val="39002546"/>
                  </a:ext>
                </a:extLst>
              </a:tr>
              <a:tr h="370840">
                <a:tc>
                  <a:txBody>
                    <a:bodyPr/>
                    <a:lstStyle/>
                    <a:p>
                      <a:r>
                        <a:rPr lang="tr-TR" dirty="0" smtClean="0"/>
                        <a:t>Az Gören</a:t>
                      </a:r>
                      <a:endParaRPr lang="tr-TR" dirty="0"/>
                    </a:p>
                  </a:txBody>
                  <a:tcPr anchor="ctr"/>
                </a:tc>
                <a:tc rowSpan="8">
                  <a:txBody>
                    <a:bodyPr/>
                    <a:lstStyle/>
                    <a:p>
                      <a:pPr algn="ctr"/>
                      <a:r>
                        <a:rPr lang="tr-TR" sz="2000" dirty="0" smtClean="0"/>
                        <a:t>30 Dakika Ek Süre Verilecektir</a:t>
                      </a:r>
                      <a:endParaRPr lang="tr-TR" sz="2000" dirty="0"/>
                    </a:p>
                  </a:txBody>
                  <a:tcPr anchor="ctr"/>
                </a:tc>
                <a:tc row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dirty="0" smtClean="0"/>
                        <a:t>Tek Kişilik Salonda Sınava Alınacaktır</a:t>
                      </a:r>
                    </a:p>
                  </a:txBody>
                  <a:tcPr anchor="ctr"/>
                </a:tc>
                <a:tc>
                  <a:txBody>
                    <a:bodyPr/>
                    <a:lstStyle/>
                    <a:p>
                      <a:r>
                        <a:rPr lang="tr-TR" dirty="0" smtClean="0"/>
                        <a:t>Okuyucu kodlayıcı eşliğinde 18 punto büyüklüğünde soru kitapçığı ve cevap kâğıdı.</a:t>
                      </a:r>
                      <a:endParaRPr lang="tr-TR" dirty="0"/>
                    </a:p>
                  </a:txBody>
                  <a:tcPr anchor="ctr"/>
                </a:tc>
                <a:extLst>
                  <a:ext uri="{0D108BD9-81ED-4DB2-BD59-A6C34878D82A}">
                    <a16:rowId xmlns="" xmlns:a16="http://schemas.microsoft.com/office/drawing/2014/main" val="4147595568"/>
                  </a:ext>
                </a:extLst>
              </a:tr>
              <a:tr h="289560">
                <a:tc>
                  <a:txBody>
                    <a:bodyPr/>
                    <a:lstStyle/>
                    <a:p>
                      <a:r>
                        <a:rPr lang="tr-TR" dirty="0" smtClean="0"/>
                        <a:t>Hiç Görmeyen</a:t>
                      </a:r>
                      <a:endParaRPr lang="tr-TR" dirty="0"/>
                    </a:p>
                  </a:txBody>
                  <a:tcPr anchor="ctr"/>
                </a:tc>
                <a:tc vMerge="1">
                  <a:txBody>
                    <a:bodyPr/>
                    <a:lstStyle/>
                    <a:p>
                      <a:endParaRPr lang="tr-TR" dirty="0"/>
                    </a:p>
                  </a:txBody>
                  <a:tcPr/>
                </a:tc>
                <a:tc vMerge="1">
                  <a:txBody>
                    <a:bodyPr/>
                    <a:lstStyle/>
                    <a:p>
                      <a:endParaRPr lang="tr-TR"/>
                    </a:p>
                  </a:txBody>
                  <a:tcPr/>
                </a:tc>
                <a:tc>
                  <a:txBody>
                    <a:bodyPr/>
                    <a:lstStyle/>
                    <a:p>
                      <a:r>
                        <a:rPr lang="tr-TR" dirty="0" smtClean="0"/>
                        <a:t>Okuyucu ve kodlayıcı eşliğinde sınav</a:t>
                      </a:r>
                      <a:r>
                        <a:rPr lang="tr-TR" baseline="0" dirty="0" smtClean="0"/>
                        <a:t> yapılacaktır.</a:t>
                      </a:r>
                      <a:endParaRPr lang="tr-TR" dirty="0"/>
                    </a:p>
                  </a:txBody>
                  <a:tcPr anchor="ctr"/>
                </a:tc>
                <a:extLst>
                  <a:ext uri="{0D108BD9-81ED-4DB2-BD59-A6C34878D82A}">
                    <a16:rowId xmlns="" xmlns:a16="http://schemas.microsoft.com/office/drawing/2014/main" val="3781152976"/>
                  </a:ext>
                </a:extLst>
              </a:tr>
              <a:tr h="370840">
                <a:tc>
                  <a:txBody>
                    <a:bodyPr/>
                    <a:lstStyle/>
                    <a:p>
                      <a:r>
                        <a:rPr lang="tr-TR" dirty="0" smtClean="0"/>
                        <a:t>İşitme Engelli</a:t>
                      </a:r>
                      <a:endParaRPr lang="tr-TR" dirty="0"/>
                    </a:p>
                  </a:txBody>
                  <a:tcPr anchor="ctr"/>
                </a:tc>
                <a:tc vMerge="1">
                  <a:txBody>
                    <a:bodyPr/>
                    <a:lstStyle/>
                    <a:p>
                      <a:endParaRPr lang="tr-TR" dirty="0"/>
                    </a:p>
                  </a:txBody>
                  <a:tcPr/>
                </a:tc>
                <a:tc vMerge="1">
                  <a:txBody>
                    <a:bodyPr/>
                    <a:lstStyle/>
                    <a:p>
                      <a:endParaRPr lang="tr-TR"/>
                    </a:p>
                  </a:txBody>
                  <a:tcPr/>
                </a:tc>
                <a:tc>
                  <a:txBody>
                    <a:bodyPr/>
                    <a:lstStyle/>
                    <a:p>
                      <a:endParaRPr lang="tr-TR" dirty="0"/>
                    </a:p>
                  </a:txBody>
                  <a:tcPr anchor="ctr"/>
                </a:tc>
                <a:extLst>
                  <a:ext uri="{0D108BD9-81ED-4DB2-BD59-A6C34878D82A}">
                    <a16:rowId xmlns="" xmlns:a16="http://schemas.microsoft.com/office/drawing/2014/main" val="2751196019"/>
                  </a:ext>
                </a:extLst>
              </a:tr>
              <a:tr h="615682">
                <a:tc>
                  <a:txBody>
                    <a:bodyPr/>
                    <a:lstStyle/>
                    <a:p>
                      <a:r>
                        <a:rPr lang="tr-TR" sz="1600" b="0" i="0" u="none" strike="noStrike" kern="1200" baseline="0" dirty="0" smtClean="0">
                          <a:solidFill>
                            <a:schemeClr val="dk1"/>
                          </a:solidFill>
                          <a:latin typeface="+mn-lt"/>
                          <a:ea typeface="+mn-ea"/>
                          <a:cs typeface="+mn-cs"/>
                        </a:rPr>
                        <a:t>Ruhsal ve Duygusal Bozukluğu Olan Öğrenciler</a:t>
                      </a:r>
                      <a:endParaRPr lang="tr-TR" sz="1600" dirty="0"/>
                    </a:p>
                  </a:txBody>
                  <a:tcPr anchor="ctr"/>
                </a:tc>
                <a:tc vMerge="1">
                  <a:txBody>
                    <a:bodyPr/>
                    <a:lstStyle/>
                    <a:p>
                      <a:endParaRPr lang="tr-TR" dirty="0"/>
                    </a:p>
                  </a:txBody>
                  <a:tcPr/>
                </a:tc>
                <a:tc vMerge="1">
                  <a:txBody>
                    <a:bodyPr/>
                    <a:lstStyle/>
                    <a:p>
                      <a:endParaRPr lang="tr-TR"/>
                    </a:p>
                  </a:txBody>
                  <a:tcPr/>
                </a:tc>
                <a:tc>
                  <a:txBody>
                    <a:bodyPr/>
                    <a:lstStyle/>
                    <a:p>
                      <a:endParaRPr lang="tr-TR" dirty="0"/>
                    </a:p>
                  </a:txBody>
                  <a:tcPr anchor="ctr"/>
                </a:tc>
                <a:extLst>
                  <a:ext uri="{0D108BD9-81ED-4DB2-BD59-A6C34878D82A}">
                    <a16:rowId xmlns="" xmlns:a16="http://schemas.microsoft.com/office/drawing/2014/main" val="1002307426"/>
                  </a:ext>
                </a:extLst>
              </a:tr>
              <a:tr h="450615">
                <a:tc>
                  <a:txBody>
                    <a:bodyPr/>
                    <a:lstStyle/>
                    <a:p>
                      <a:r>
                        <a:rPr lang="tr-TR" dirty="0" smtClean="0"/>
                        <a:t>Özel Öğrenme Güçlüğü Olan</a:t>
                      </a:r>
                      <a:endParaRPr lang="tr-TR" dirty="0"/>
                    </a:p>
                  </a:txBody>
                  <a:tcPr anchor="ctr"/>
                </a:tc>
                <a:tc vMerge="1">
                  <a:txBody>
                    <a:bodyPr/>
                    <a:lstStyle/>
                    <a:p>
                      <a:endParaRPr lang="tr-TR"/>
                    </a:p>
                  </a:txBody>
                  <a:tcPr/>
                </a:tc>
                <a:tc vMerge="1">
                  <a:txBody>
                    <a:bodyPr/>
                    <a:lstStyle/>
                    <a:p>
                      <a:endParaRPr lang="tr-TR"/>
                    </a:p>
                  </a:txBody>
                  <a:tcPr/>
                </a:tc>
                <a:tc>
                  <a:txBody>
                    <a:bodyPr/>
                    <a:lstStyle/>
                    <a:p>
                      <a:r>
                        <a:rPr lang="tr-TR" dirty="0" smtClean="0"/>
                        <a:t>Tercih etmeleri durumunda okuyucu ve kodlayıcı</a:t>
                      </a:r>
                    </a:p>
                    <a:p>
                      <a:r>
                        <a:rPr lang="tr-TR" dirty="0" smtClean="0"/>
                        <a:t>eşliğinde sınava alınacaklardır.</a:t>
                      </a:r>
                      <a:endParaRPr lang="tr-TR" dirty="0"/>
                    </a:p>
                  </a:txBody>
                  <a:tcPr anchor="ctr"/>
                </a:tc>
                <a:extLst>
                  <a:ext uri="{0D108BD9-81ED-4DB2-BD59-A6C34878D82A}">
                    <a16:rowId xmlns="" xmlns:a16="http://schemas.microsoft.com/office/drawing/2014/main" val="1818304514"/>
                  </a:ext>
                </a:extLst>
              </a:tr>
              <a:tr h="798063">
                <a:tc>
                  <a:txBody>
                    <a:bodyPr/>
                    <a:lstStyle/>
                    <a:p>
                      <a:r>
                        <a:rPr lang="tr-TR" sz="1600" b="0" i="0" u="none" strike="noStrike" kern="1200" baseline="0" dirty="0" smtClean="0">
                          <a:solidFill>
                            <a:schemeClr val="dk1"/>
                          </a:solidFill>
                          <a:latin typeface="+mn-lt"/>
                          <a:ea typeface="+mn-ea"/>
                          <a:cs typeface="+mn-cs"/>
                        </a:rPr>
                        <a:t>Otizm Spektrum Bozukluğu Olan Öğrenciler</a:t>
                      </a:r>
                      <a:endParaRPr lang="tr-TR" sz="1600" dirty="0"/>
                    </a:p>
                  </a:txBody>
                  <a:tcPr anchor="ctr"/>
                </a:tc>
                <a:tc vMerge="1">
                  <a:txBody>
                    <a:bodyPr/>
                    <a:lstStyle/>
                    <a:p>
                      <a:endParaRPr lang="tr-TR"/>
                    </a:p>
                  </a:txBody>
                  <a:tcPr/>
                </a:tc>
                <a:tc vMerge="1">
                  <a:txBody>
                    <a:bodyPr/>
                    <a:lstStyle/>
                    <a:p>
                      <a:endParaRPr lang="tr-TR"/>
                    </a:p>
                  </a:txBody>
                  <a:tcPr/>
                </a:tc>
                <a:tc>
                  <a:txBody>
                    <a:bodyPr/>
                    <a:lstStyle/>
                    <a:p>
                      <a:endParaRPr lang="tr-TR" dirty="0"/>
                    </a:p>
                  </a:txBody>
                  <a:tcPr anchor="ctr"/>
                </a:tc>
                <a:extLst>
                  <a:ext uri="{0D108BD9-81ED-4DB2-BD59-A6C34878D82A}">
                    <a16:rowId xmlns="" xmlns:a16="http://schemas.microsoft.com/office/drawing/2014/main" val="1221520583"/>
                  </a:ext>
                </a:extLst>
              </a:tr>
              <a:tr h="609600">
                <a:tc>
                  <a:txBody>
                    <a:bodyPr/>
                    <a:lstStyle/>
                    <a:p>
                      <a:r>
                        <a:rPr lang="tr-TR" dirty="0" smtClean="0"/>
                        <a:t>Bedensel Engelli</a:t>
                      </a:r>
                      <a:endParaRPr lang="tr-TR" dirty="0"/>
                    </a:p>
                  </a:txBody>
                  <a:tcPr anchor="ctr"/>
                </a:tc>
                <a:tc vMerge="1">
                  <a:txBody>
                    <a:bodyPr/>
                    <a:lstStyle/>
                    <a:p>
                      <a:endParaRPr lang="tr-TR" dirty="0"/>
                    </a:p>
                  </a:txBody>
                  <a:tcPr/>
                </a:tc>
                <a:tc vMerge="1">
                  <a:txBody>
                    <a:bodyPr/>
                    <a:lstStyle/>
                    <a:p>
                      <a:endParaRPr lang="tr-TR"/>
                    </a:p>
                  </a:txBody>
                  <a:tcPr/>
                </a:tc>
                <a:tc>
                  <a:txBody>
                    <a:bodyPr/>
                    <a:lstStyle/>
                    <a:p>
                      <a:r>
                        <a:rPr lang="tr-TR" dirty="0" smtClean="0"/>
                        <a:t>Bu öğrencilere RAM tarafından yapılan değerlendirme sonucuna göre kodlayıcı verilecektir</a:t>
                      </a:r>
                      <a:endParaRPr lang="tr-TR" dirty="0"/>
                    </a:p>
                  </a:txBody>
                  <a:tcPr anchor="ctr"/>
                </a:tc>
                <a:extLst>
                  <a:ext uri="{0D108BD9-81ED-4DB2-BD59-A6C34878D82A}">
                    <a16:rowId xmlns="" xmlns:a16="http://schemas.microsoft.com/office/drawing/2014/main" val="3455484993"/>
                  </a:ext>
                </a:extLst>
              </a:tr>
              <a:tr h="631120">
                <a:tc>
                  <a:txBody>
                    <a:bodyPr/>
                    <a:lstStyle/>
                    <a:p>
                      <a:r>
                        <a:rPr lang="tr-TR" dirty="0" smtClean="0"/>
                        <a:t>Zihinsel Engelli</a:t>
                      </a:r>
                      <a:endParaRPr lang="tr-TR" dirty="0"/>
                    </a:p>
                  </a:txBody>
                  <a:tcPr anchor="ctr"/>
                </a:tc>
                <a:tc vMerge="1">
                  <a:txBody>
                    <a:bodyPr/>
                    <a:lstStyle/>
                    <a:p>
                      <a:endParaRPr lang="tr-TR" dirty="0"/>
                    </a:p>
                  </a:txBody>
                  <a:tcPr/>
                </a:tc>
                <a:tc vMerge="1">
                  <a:txBody>
                    <a:bodyPr/>
                    <a:lstStyle/>
                    <a:p>
                      <a:endParaRPr lang="tr-TR"/>
                    </a:p>
                  </a:txBody>
                  <a:tcPr/>
                </a:tc>
                <a:tc>
                  <a:txBody>
                    <a:bodyPr/>
                    <a:lstStyle/>
                    <a:p>
                      <a:r>
                        <a:rPr lang="tr-TR" dirty="0" smtClean="0"/>
                        <a:t>Yapılacak tercih doğrultusunda kodlayıcı eşliğinde öğrencinin sınava girmesi için gerekli düzenleme yapılacaktır</a:t>
                      </a:r>
                      <a:endParaRPr lang="tr-TR" dirty="0"/>
                    </a:p>
                  </a:txBody>
                  <a:tcPr anchor="ctr"/>
                </a:tc>
                <a:extLst>
                  <a:ext uri="{0D108BD9-81ED-4DB2-BD59-A6C34878D82A}">
                    <a16:rowId xmlns="" xmlns:a16="http://schemas.microsoft.com/office/drawing/2014/main" val="3854781895"/>
                  </a:ext>
                </a:extLst>
              </a:tr>
            </a:tbl>
          </a:graphicData>
        </a:graphic>
      </p:graphicFrame>
    </p:spTree>
    <p:extLst>
      <p:ext uri="{BB962C8B-B14F-4D97-AF65-F5344CB8AC3E}">
        <p14:creationId xmlns:p14="http://schemas.microsoft.com/office/powerpoint/2010/main" val="180526075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 name="Dikdörtgen 7"/>
          <p:cNvSpPr/>
          <p:nvPr/>
        </p:nvSpPr>
        <p:spPr>
          <a:xfrm>
            <a:off x="0" y="125129"/>
            <a:ext cx="12192000" cy="4001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
        <p:nvSpPr>
          <p:cNvPr id="9" name="Dikdörtgen 8"/>
          <p:cNvSpPr/>
          <p:nvPr/>
        </p:nvSpPr>
        <p:spPr>
          <a:xfrm>
            <a:off x="617518" y="1594811"/>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Öğrenciler, geçerli kimlik belgesi (</a:t>
            </a:r>
            <a:r>
              <a:rPr lang="tr-TR" sz="2800" b="1" dirty="0" smtClean="0"/>
              <a:t>T.C</a:t>
            </a:r>
            <a:r>
              <a:rPr lang="tr-TR" sz="2800" b="1" dirty="0"/>
              <a:t>. kimlik numaralı nüfus cüzdanı veya T.C. </a:t>
            </a:r>
            <a:r>
              <a:rPr lang="tr-TR" sz="2800" b="1" dirty="0" smtClean="0"/>
              <a:t>Kimlik kartı </a:t>
            </a:r>
            <a:r>
              <a:rPr lang="tr-TR" sz="2800" b="1" dirty="0"/>
              <a:t>veya geçerlik süresi devam eden pasaport</a:t>
            </a:r>
            <a:r>
              <a:rPr lang="tr-TR" sz="2800" b="1" dirty="0" smtClean="0"/>
              <a:t>, pasaportları olmayan KKTC vatandaşları </a:t>
            </a:r>
            <a:r>
              <a:rPr lang="tr-TR" sz="2800" b="1" dirty="0"/>
              <a:t>için fotoğraflı ve kimlik numaralı </a:t>
            </a:r>
            <a:r>
              <a:rPr lang="tr-TR" sz="2800" b="1" dirty="0" smtClean="0"/>
              <a:t>KKTC kimlik kartı)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fotoğraflı ve onaylı sınav giriş belgesi kontrol edilerek sınava alınır. </a:t>
            </a:r>
          </a:p>
          <a:p>
            <a:pPr algn="ctr">
              <a:lnSpc>
                <a:spcPct val="150000"/>
              </a:lnSpc>
            </a:pPr>
            <a:r>
              <a:rPr lang="tr-T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b="1" dirty="0" smtClean="0">
                <a:solidFill>
                  <a:srgbClr val="FF0000"/>
                </a:solidFill>
              </a:rPr>
              <a:t>Geçerli </a:t>
            </a:r>
            <a:r>
              <a:rPr lang="tr-TR" sz="2800" b="1" dirty="0">
                <a:solidFill>
                  <a:srgbClr val="FF0000"/>
                </a:solidFill>
              </a:rPr>
              <a:t>kimlik belgesi yanında olmayan öğrenciler </a:t>
            </a:r>
            <a:endParaRPr lang="tr-TR" sz="2800" b="1" dirty="0" smtClean="0">
              <a:solidFill>
                <a:srgbClr val="FF0000"/>
              </a:solidFill>
            </a:endParaRPr>
          </a:p>
          <a:p>
            <a:pPr algn="ctr">
              <a:lnSpc>
                <a:spcPct val="150000"/>
              </a:lnSpc>
            </a:pPr>
            <a:r>
              <a:rPr lang="tr-TR" sz="2800" b="1" dirty="0" smtClean="0">
                <a:solidFill>
                  <a:srgbClr val="FF0000"/>
                </a:solidFill>
              </a:rPr>
              <a:t>sınava alınmayacaktır</a:t>
            </a:r>
            <a:r>
              <a:rPr lang="tr-TR" sz="2800" b="1" dirty="0">
                <a:solidFill>
                  <a:srgbClr val="FF0000"/>
                </a:solidFill>
              </a:rPr>
              <a:t>. </a:t>
            </a:r>
          </a:p>
        </p:txBody>
      </p:sp>
      <p:sp>
        <p:nvSpPr>
          <p:cNvPr id="10"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969800"/>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07131"/>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11" name="Dikdörtgen 10"/>
          <p:cNvSpPr/>
          <p:nvPr/>
        </p:nvSpPr>
        <p:spPr>
          <a:xfrm>
            <a:off x="617518" y="1120676"/>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Süreğen Hastalığı Olan Öğrenciler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Sağlık problemlerinin zorunlu kıldığı durumlarda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tek kişilik salonlarda sınava alınacaktır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durumda olan öğrencilere ek süre verilmeyecektir.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Tip 1 diyabet (şeker hastası), astım, hipertansiyon ve epilepsi hastalıklarından dolayı sürekli ilaç kullanan öğrenciler diğer öğrencilerle aynı salona yerleştirilecektir.</a:t>
            </a:r>
          </a:p>
        </p:txBody>
      </p:sp>
    </p:spTree>
    <p:extLst>
      <p:ext uri="{BB962C8B-B14F-4D97-AF65-F5344CB8AC3E}">
        <p14:creationId xmlns:p14="http://schemas.microsoft.com/office/powerpoint/2010/main" val="2802778122"/>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07131"/>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11" name="Dikdörtgen 10"/>
          <p:cNvSpPr/>
          <p:nvPr/>
        </p:nvSpPr>
        <p:spPr>
          <a:xfrm>
            <a:off x="627413" y="1165096"/>
            <a:ext cx="10937174" cy="324415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Tip 1 diyabet hastalığı olan öğrencilerin yanlarında kutu meyve suyu veya paket içindeki karbonhidrat içeren gıdaları bulundurmalarına, hipoglisemi (ani kan şekeri düşmesi) durumunda bunları tüketmelerine ve kan şekeri ölçüm cihazı ile kan şekerini ölçmelerine izin verilecektir.</a:t>
            </a:r>
          </a:p>
        </p:txBody>
      </p:sp>
    </p:spTree>
    <p:extLst>
      <p:ext uri="{BB962C8B-B14F-4D97-AF65-F5344CB8AC3E}">
        <p14:creationId xmlns:p14="http://schemas.microsoft.com/office/powerpoint/2010/main" val="671484473"/>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07131"/>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11" name="Dikdörtgen 10"/>
          <p:cNvSpPr/>
          <p:nvPr/>
        </p:nvSpPr>
        <p:spPr>
          <a:xfrm>
            <a:off x="627413" y="1165096"/>
            <a:ext cx="10937174" cy="324415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Ayrıca bu öğrencilerin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hiperglisemi</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(ani kan şekeri yükselmesi) durumunda oluşabilecek yoğun tuvalet ihtiyacının yedek gözetmen eşliğinde giderilebilmesi için izin verilecektir. Bu durumda olan öğrencilerle ilgili olarak bölge sınav yürütme komisyonları bilgilendirilecektir.</a:t>
            </a:r>
          </a:p>
        </p:txBody>
      </p:sp>
    </p:spTree>
    <p:extLst>
      <p:ext uri="{BB962C8B-B14F-4D97-AF65-F5344CB8AC3E}">
        <p14:creationId xmlns:p14="http://schemas.microsoft.com/office/powerpoint/2010/main" val="2245945882"/>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288099" y="597456"/>
            <a:ext cx="11548997" cy="5632311"/>
          </a:xfrm>
          <a:prstGeom prst="rect">
            <a:avLst/>
          </a:prstGeom>
        </p:spPr>
        <p:txBody>
          <a:bodyPr wrap="square">
            <a:spAutoFit/>
          </a:bodyPr>
          <a:lstStyle/>
          <a:p>
            <a:pPr algn="just"/>
            <a:r>
              <a:rPr lang="tr-TR" sz="2400" b="1" dirty="0">
                <a:solidFill>
                  <a:srgbClr val="FF0000"/>
                </a:solidFill>
                <a:latin typeface="Times New Roman" panose="02020603050405020304" pitchFamily="18" charset="0"/>
                <a:cs typeface="Times New Roman" panose="02020603050405020304" pitchFamily="18" charset="0"/>
              </a:rPr>
              <a:t>Engelli Adaylara; </a:t>
            </a:r>
          </a:p>
          <a:p>
            <a:pPr defTabSz="631825">
              <a:tabLst>
                <a:tab pos="719138" algn="l"/>
              </a:tabLst>
            </a:pPr>
            <a:r>
              <a:rPr lang="tr-TR" sz="2400" dirty="0">
                <a:solidFill>
                  <a:prstClr val="black"/>
                </a:solidFill>
              </a:rPr>
              <a:t>	</a:t>
            </a:r>
            <a:r>
              <a:rPr lang="tr-TR" sz="2400" dirty="0" err="1">
                <a:solidFill>
                  <a:prstClr val="black"/>
                </a:solidFill>
              </a:rPr>
              <a:t>Açıköğretim</a:t>
            </a:r>
            <a:r>
              <a:rPr lang="tr-TR" sz="2400" dirty="0">
                <a:solidFill>
                  <a:prstClr val="black"/>
                </a:solidFill>
              </a:rPr>
              <a:t> Kurumları, İlköğretim ve Ortaöğretim Kurumları Bursluluk Sınavı (İOKBS), Sınavla Öğrenci Alacak Ortaöğretim Kurumlarına İlişkin Merkezi Sınavı (LGS), MEB Adaylık Kaldırma Sınavı ile MEB Görevde Yükselme ve Unvan değişikliği sınavlarında; </a:t>
            </a:r>
            <a:r>
              <a:rPr lang="tr-TR" sz="2400" dirty="0">
                <a:solidFill>
                  <a:srgbClr val="FF0000"/>
                </a:solidFill>
              </a:rPr>
              <a:t>Yardımcı Engelli Gözetmenlere ücret ödemesi </a:t>
            </a:r>
            <a:r>
              <a:rPr lang="tr-TR" sz="2400" dirty="0">
                <a:solidFill>
                  <a:prstClr val="black"/>
                </a:solidFill>
              </a:rPr>
              <a:t>ile ilgili Bakanlığımıza gelen sorular ile ilgili olarak;</a:t>
            </a:r>
          </a:p>
          <a:p>
            <a:pPr marL="342900" indent="-342900" algn="just">
              <a:buFont typeface="Wingdings" panose="05000000000000000000" pitchFamily="2" charset="2"/>
              <a:buChar char="Ø"/>
            </a:pPr>
            <a:r>
              <a:rPr lang="tr-TR" sz="2400" dirty="0">
                <a:solidFill>
                  <a:prstClr val="black"/>
                </a:solidFill>
              </a:rPr>
              <a:t>YARDIMCI ENGELLİ GÖZETMEN ücret ödemesi “Soruların okunması ve/veya adayların kodlama   işlemleri için” </a:t>
            </a:r>
            <a:r>
              <a:rPr lang="tr-TR" sz="2400" b="1" u="sng" dirty="0">
                <a:solidFill>
                  <a:srgbClr val="FF0000"/>
                </a:solidFill>
              </a:rPr>
              <a:t>birebir </a:t>
            </a:r>
            <a:r>
              <a:rPr lang="tr-TR" sz="2400" dirty="0">
                <a:solidFill>
                  <a:prstClr val="black"/>
                </a:solidFill>
              </a:rPr>
              <a:t>görevlendirilen öğretmenlere yapılacaktır.</a:t>
            </a:r>
          </a:p>
          <a:p>
            <a:pPr marL="342900" indent="-342900" algn="just">
              <a:buFont typeface="Wingdings" panose="05000000000000000000" pitchFamily="2" charset="2"/>
              <a:buChar char="Ø"/>
            </a:pPr>
            <a:r>
              <a:rPr lang="tr-TR" sz="2400" dirty="0">
                <a:solidFill>
                  <a:prstClr val="black"/>
                </a:solidFill>
              </a:rPr>
              <a:t>Bazı okullarda Engelli Sınav Salonları olup, öğrenciler kendi kodlama işlemlerini kendileri gerçekleştiriyor ise bu öğretmenlere normal Salon Başkanı ve Gözetmen ücreti ödenecektir.</a:t>
            </a:r>
          </a:p>
          <a:p>
            <a:pPr marL="342900" indent="-342900">
              <a:buFont typeface="Wingdings" panose="05000000000000000000" pitchFamily="2" charset="2"/>
              <a:buChar char="Ø"/>
            </a:pPr>
            <a:r>
              <a:rPr lang="tr-TR" sz="2400" dirty="0">
                <a:solidFill>
                  <a:prstClr val="black"/>
                </a:solidFill>
              </a:rPr>
              <a:t>Öğrencilerin evde sınava alınması durumunda ise aynı şekilde “Soruların okunması ve/veya adayların kodlama işlemi</a:t>
            </a:r>
            <a:r>
              <a:rPr lang="tr-TR" sz="2400" b="1" dirty="0">
                <a:solidFill>
                  <a:srgbClr val="FF0000"/>
                </a:solidFill>
              </a:rPr>
              <a:t>” </a:t>
            </a:r>
            <a:r>
              <a:rPr lang="tr-TR" sz="2400" b="1" u="sng" dirty="0">
                <a:solidFill>
                  <a:srgbClr val="FF0000"/>
                </a:solidFill>
              </a:rPr>
              <a:t>birebir</a:t>
            </a:r>
            <a:r>
              <a:rPr lang="tr-TR" sz="2400" b="1" dirty="0">
                <a:solidFill>
                  <a:srgbClr val="FF0000"/>
                </a:solidFill>
              </a:rPr>
              <a:t> </a:t>
            </a:r>
            <a:r>
              <a:rPr lang="tr-TR" sz="2400" dirty="0">
                <a:solidFill>
                  <a:prstClr val="black"/>
                </a:solidFill>
              </a:rPr>
              <a:t>yapılıyorsa </a:t>
            </a:r>
            <a:r>
              <a:rPr lang="tr-TR" sz="2400" dirty="0">
                <a:solidFill>
                  <a:srgbClr val="FF0000"/>
                </a:solidFill>
              </a:rPr>
              <a:t>Yardımcı Engelli Gözetmen ücreti ödenebilir.</a:t>
            </a:r>
          </a:p>
          <a:p>
            <a:r>
              <a:rPr lang="tr-TR" sz="2400" dirty="0">
                <a:solidFill>
                  <a:prstClr val="black"/>
                </a:solidFill>
              </a:rPr>
              <a:t> </a:t>
            </a:r>
          </a:p>
          <a:p>
            <a:r>
              <a:rPr lang="tr-TR" sz="2400" dirty="0">
                <a:solidFill>
                  <a:prstClr val="black"/>
                </a:solidFill>
              </a:rPr>
              <a:t>MEB-DÖSE</a:t>
            </a:r>
          </a:p>
        </p:txBody>
      </p:sp>
      <p:sp>
        <p:nvSpPr>
          <p:cNvPr id="6" name="Yuvarlatılmış Dikdörtgen 5"/>
          <p:cNvSpPr/>
          <p:nvPr/>
        </p:nvSpPr>
        <p:spPr>
          <a:xfrm>
            <a:off x="416345" y="18574"/>
            <a:ext cx="5127167" cy="578882"/>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Önemlidir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dirty="0">
              <a:ln w="0"/>
              <a:solidFill>
                <a:prstClr val="white"/>
              </a:solidFill>
              <a:effectLst>
                <a:glow rad="101600">
                  <a:prstClr val="black">
                    <a:alpha val="60000"/>
                  </a:prstClr>
                </a:glow>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3921679445"/>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401289" y="113683"/>
            <a:ext cx="9049001" cy="578882"/>
          </a:xfrm>
          <a:prstGeom prst="roundRect">
            <a:avLst/>
          </a:prstGeom>
          <a:solidFill>
            <a:srgbClr val="A5002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ve Kapatılması </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6151418" y="1462518"/>
            <a:ext cx="5890161" cy="1569660"/>
          </a:xfrm>
          <a:prstGeom prst="rect">
            <a:avLst/>
          </a:prstGeom>
          <a:solidFill>
            <a:schemeClr val="bg1"/>
          </a:solidFill>
        </p:spPr>
        <p:txBody>
          <a:bodyPr wrap="square" rtlCol="0">
            <a:spAutoFit/>
          </a:bodyPr>
          <a:lstStyle/>
          <a:p>
            <a:pPr algn="just"/>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komisyonundan sınav paketini Resim-1’deki gibi kapalı olarak teslim alınız.</a:t>
            </a:r>
          </a:p>
        </p:txBody>
      </p:sp>
      <p:pic>
        <p:nvPicPr>
          <p:cNvPr id="8" name="Resim 7"/>
          <p:cNvPicPr>
            <a:picLocks noChangeAspect="1"/>
          </p:cNvPicPr>
          <p:nvPr/>
        </p:nvPicPr>
        <p:blipFill>
          <a:blip r:embed="rId3"/>
          <a:stretch>
            <a:fillRect/>
          </a:stretch>
        </p:blipFill>
        <p:spPr>
          <a:xfrm>
            <a:off x="337457" y="1465156"/>
            <a:ext cx="5268686" cy="4438733"/>
          </a:xfrm>
          <a:prstGeom prst="rect">
            <a:avLst/>
          </a:prstGeom>
        </p:spPr>
      </p:pic>
    </p:spTree>
    <p:extLst>
      <p:ext uri="{BB962C8B-B14F-4D97-AF65-F5344CB8AC3E}">
        <p14:creationId xmlns:p14="http://schemas.microsoft.com/office/powerpoint/2010/main" val="1852956547"/>
      </p:ext>
    </p:extLst>
  </p:cSld>
  <p:clrMapOvr>
    <a:masterClrMapping/>
  </p:clrMapOvr>
  <p:transition spd="slow">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401289" y="113683"/>
            <a:ext cx="9049001" cy="578882"/>
          </a:xfrm>
          <a:prstGeom prst="roundRect">
            <a:avLst/>
          </a:prstGeom>
          <a:solidFill>
            <a:srgbClr val="A5002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ve Kapatılması </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784962" y="4795897"/>
            <a:ext cx="9545581" cy="1815882"/>
          </a:xfrm>
          <a:prstGeom prst="rect">
            <a:avLst/>
          </a:prstGeom>
          <a:solidFill>
            <a:schemeClr val="bg1"/>
          </a:solidFill>
        </p:spPr>
        <p:txBody>
          <a:bodyPr wrap="square" rtlCol="0">
            <a:spAutoFit/>
          </a:bodyPr>
          <a:lstStyle/>
          <a:p>
            <a:pPr algn="just"/>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paketleri üzerindeki poşetler tek kullanımlıktır.</a:t>
            </a:r>
          </a:p>
          <a:p>
            <a:pPr algn="just"/>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paketi poşetlerini Resim-2 ve Resim-3’teki gibi herhangi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bir bölgesinden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içerisindeki sınav evrakına zarar vermeden yırtarak açınız.</a:t>
            </a:r>
          </a:p>
        </p:txBody>
      </p:sp>
      <p:pic>
        <p:nvPicPr>
          <p:cNvPr id="7" name="Resim 6"/>
          <p:cNvPicPr>
            <a:picLocks noChangeAspect="1"/>
          </p:cNvPicPr>
          <p:nvPr/>
        </p:nvPicPr>
        <p:blipFill rotWithShape="1">
          <a:blip r:embed="rId3"/>
          <a:srcRect r="60712"/>
          <a:stretch/>
        </p:blipFill>
        <p:spPr>
          <a:xfrm>
            <a:off x="1122416" y="927191"/>
            <a:ext cx="4174283" cy="3753666"/>
          </a:xfrm>
          <a:prstGeom prst="rect">
            <a:avLst/>
          </a:prstGeom>
        </p:spPr>
      </p:pic>
      <p:pic>
        <p:nvPicPr>
          <p:cNvPr id="9" name="Resim 8"/>
          <p:cNvPicPr>
            <a:picLocks noChangeAspect="1"/>
          </p:cNvPicPr>
          <p:nvPr/>
        </p:nvPicPr>
        <p:blipFill rotWithShape="1">
          <a:blip r:embed="rId3"/>
          <a:srcRect l="59176"/>
          <a:stretch/>
        </p:blipFill>
        <p:spPr>
          <a:xfrm>
            <a:off x="6030684" y="927191"/>
            <a:ext cx="4219200" cy="3753666"/>
          </a:xfrm>
          <a:prstGeom prst="rect">
            <a:avLst/>
          </a:prstGeom>
        </p:spPr>
      </p:pic>
    </p:spTree>
    <p:extLst>
      <p:ext uri="{BB962C8B-B14F-4D97-AF65-F5344CB8AC3E}">
        <p14:creationId xmlns:p14="http://schemas.microsoft.com/office/powerpoint/2010/main" val="3689726758"/>
      </p:ext>
    </p:extLst>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401289" y="113683"/>
            <a:ext cx="9049001" cy="578882"/>
          </a:xfrm>
          <a:prstGeom prst="roundRect">
            <a:avLst/>
          </a:prstGeom>
          <a:solidFill>
            <a:srgbClr val="A5002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ve Kapatılması </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332509" y="5174843"/>
            <a:ext cx="11578441" cy="1526893"/>
          </a:xfrm>
          <a:prstGeom prst="rect">
            <a:avLst/>
          </a:prstGeom>
          <a:solidFill>
            <a:schemeClr val="bg1"/>
          </a:solidFill>
        </p:spPr>
        <p:txBody>
          <a:bodyPr wrap="square" rtlCol="0">
            <a:spAutoFit/>
          </a:bodyPr>
          <a:lstStyle/>
          <a:p>
            <a:pPr algn="just">
              <a:lnSpc>
                <a:spcPct val="114000"/>
              </a:lnSpc>
              <a:spcAft>
                <a:spcPts val="1200"/>
              </a:spcAft>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Açılan sınav paketlerinde Resim-4 ve Resim-5’teki gibi sırasıyla, sınav evrakı dönüş zarfı, salon aday yoklama listesi, sıralı aday cevap kâğıtları ve soru kitapçıkları yer almaktadır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3200" dirty="0">
              <a:ln w="0"/>
              <a:latin typeface="Times New Roman" panose="02020603050405020304" pitchFamily="18" charset="0"/>
              <a:cs typeface="Times New Roman" panose="02020603050405020304" pitchFamily="18" charset="0"/>
            </a:endParaRPr>
          </a:p>
        </p:txBody>
      </p:sp>
      <p:pic>
        <p:nvPicPr>
          <p:cNvPr id="10" name="Resim 9"/>
          <p:cNvPicPr>
            <a:picLocks noChangeAspect="1"/>
          </p:cNvPicPr>
          <p:nvPr/>
        </p:nvPicPr>
        <p:blipFill>
          <a:blip r:embed="rId3"/>
          <a:stretch>
            <a:fillRect/>
          </a:stretch>
        </p:blipFill>
        <p:spPr>
          <a:xfrm>
            <a:off x="663388" y="819154"/>
            <a:ext cx="10668000" cy="4229100"/>
          </a:xfrm>
          <a:prstGeom prst="rect">
            <a:avLst/>
          </a:prstGeom>
        </p:spPr>
      </p:pic>
    </p:spTree>
    <p:extLst>
      <p:ext uri="{BB962C8B-B14F-4D97-AF65-F5344CB8AC3E}">
        <p14:creationId xmlns:p14="http://schemas.microsoft.com/office/powerpoint/2010/main" val="3242906329"/>
      </p:ext>
    </p:extLst>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401289" y="113683"/>
            <a:ext cx="9049001" cy="578882"/>
          </a:xfrm>
          <a:prstGeom prst="roundRect">
            <a:avLst/>
          </a:prstGeom>
          <a:solidFill>
            <a:srgbClr val="A5002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ve Kapatılması </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581889" y="5305378"/>
            <a:ext cx="11020425" cy="1384995"/>
          </a:xfrm>
          <a:prstGeom prst="rect">
            <a:avLst/>
          </a:prstGeom>
          <a:solidFill>
            <a:schemeClr val="bg1"/>
          </a:solidFill>
        </p:spPr>
        <p:txBody>
          <a:bodyPr wrap="square" rtlCol="0">
            <a:spAutoFit/>
          </a:bodyPr>
          <a:lstStyle/>
          <a:p>
            <a:pPr algn="just"/>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tamamlandıktan sonra, </a:t>
            </a:r>
            <a:r>
              <a:rPr lang="tr-TR" sz="28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aday yoklama listesi üstte olacak şekilde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aday cevap kâğıtlarını tam ve sıralı olarak</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Resim-6 ve Resim-7’deki gibi sınav evrakı dönüş zarfına koyunuz.</a:t>
            </a:r>
          </a:p>
        </p:txBody>
      </p:sp>
      <p:pic>
        <p:nvPicPr>
          <p:cNvPr id="7" name="Resim 6"/>
          <p:cNvPicPr>
            <a:picLocks noChangeAspect="1"/>
          </p:cNvPicPr>
          <p:nvPr/>
        </p:nvPicPr>
        <p:blipFill>
          <a:blip r:embed="rId3"/>
          <a:stretch>
            <a:fillRect/>
          </a:stretch>
        </p:blipFill>
        <p:spPr>
          <a:xfrm>
            <a:off x="581890" y="774884"/>
            <a:ext cx="11020425" cy="4448175"/>
          </a:xfrm>
          <a:prstGeom prst="rect">
            <a:avLst/>
          </a:prstGeom>
        </p:spPr>
      </p:pic>
    </p:spTree>
    <p:extLst>
      <p:ext uri="{BB962C8B-B14F-4D97-AF65-F5344CB8AC3E}">
        <p14:creationId xmlns:p14="http://schemas.microsoft.com/office/powerpoint/2010/main" val="3393606113"/>
      </p:ext>
    </p:extLst>
  </p:cSld>
  <p:clrMapOvr>
    <a:masterClrMapping/>
  </p:clrMapOvr>
  <p:transition spd="slow">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401289" y="113683"/>
            <a:ext cx="9049001" cy="578882"/>
          </a:xfrm>
          <a:prstGeom prst="roundRect">
            <a:avLst/>
          </a:prstGeom>
          <a:solidFill>
            <a:srgbClr val="A5002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ve Kapatılması </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435425" y="5030066"/>
            <a:ext cx="10943422" cy="1566006"/>
          </a:xfrm>
          <a:prstGeom prst="rect">
            <a:avLst/>
          </a:prstGeom>
          <a:solidFill>
            <a:schemeClr val="bg1"/>
          </a:solidFill>
        </p:spPr>
        <p:txBody>
          <a:bodyPr wrap="square" rtlCol="0">
            <a:spAutoFit/>
          </a:bodyPr>
          <a:lstStyle/>
          <a:p>
            <a:pPr algn="just">
              <a:lnSpc>
                <a:spcPct val="114000"/>
              </a:lnSpc>
              <a:spcAft>
                <a:spcPts val="1200"/>
              </a:spcAft>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zarfını Resim-8 ve Resim-9’daki gibi, zarf kapağının üzerinde bulunan </a:t>
            </a:r>
            <a:r>
              <a:rPr lang="tr-TR" sz="28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beyaz koruyucu bandı kapağın sağ tarafından kaldırarak kapatınız</a:t>
            </a:r>
            <a:r>
              <a:rPr lang="tr-TR" sz="28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3800" dirty="0">
              <a:ln w="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3"/>
          <a:stretch>
            <a:fillRect/>
          </a:stretch>
        </p:blipFill>
        <p:spPr>
          <a:xfrm>
            <a:off x="435425" y="725223"/>
            <a:ext cx="10943422" cy="4184234"/>
          </a:xfrm>
          <a:prstGeom prst="rect">
            <a:avLst/>
          </a:prstGeom>
        </p:spPr>
      </p:pic>
    </p:spTree>
    <p:extLst>
      <p:ext uri="{BB962C8B-B14F-4D97-AF65-F5344CB8AC3E}">
        <p14:creationId xmlns:p14="http://schemas.microsoft.com/office/powerpoint/2010/main" val="537843552"/>
      </p:ext>
    </p:extLst>
  </p:cSld>
  <p:clrMapOvr>
    <a:masterClrMapping/>
  </p:clrMapOvr>
  <p:transition spd="slow">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Dikdörtgen 10"/>
          <p:cNvSpPr/>
          <p:nvPr/>
        </p:nvSpPr>
        <p:spPr>
          <a:xfrm>
            <a:off x="5201391" y="2511050"/>
            <a:ext cx="5913912" cy="584775"/>
          </a:xfrm>
          <a:prstGeom prst="rect">
            <a:avLst/>
          </a:prstGeom>
        </p:spPr>
        <p:txBody>
          <a:bodyPr wrap="square">
            <a:spAutoFit/>
          </a:bodyPr>
          <a:lstStyle/>
          <a:p>
            <a:pPr algn="ctr"/>
            <a:r>
              <a:rPr lang="tr-TR" sz="3200" dirty="0">
                <a:solidFill>
                  <a:schemeClr val="bg1"/>
                </a:solidFill>
                <a:effectLst>
                  <a:outerShdw blurRad="38100" dist="38100" dir="2700000" algn="tl">
                    <a:srgbClr val="000000">
                      <a:alpha val="43137"/>
                    </a:srgbClr>
                  </a:outerShdw>
                </a:effectLst>
                <a:latin typeface="Lucida Handwriting" panose="03010101010101010101" pitchFamily="66" charset="0"/>
                <a:cs typeface="Arial" panose="020B0604020202020204" pitchFamily="34" charset="0"/>
              </a:rPr>
              <a:t>TEŞEKKÜR EDERİM</a:t>
            </a:r>
            <a:r>
              <a:rPr lang="tr-TR" sz="3200" dirty="0" smtClean="0">
                <a:solidFill>
                  <a:schemeClr val="bg1"/>
                </a:solidFill>
                <a:effectLst>
                  <a:outerShdw blurRad="38100" dist="38100" dir="2700000" algn="tl">
                    <a:srgbClr val="000000">
                      <a:alpha val="43137"/>
                    </a:srgbClr>
                  </a:outerShdw>
                </a:effectLst>
                <a:latin typeface="Brush Script MT" panose="03060802040406070304" pitchFamily="66" charset="0"/>
                <a:cs typeface="Arial" panose="020B0604020202020204" pitchFamily="34" charset="0"/>
              </a:rPr>
              <a:t>.</a:t>
            </a:r>
          </a:p>
        </p:txBody>
      </p:sp>
      <p:sp>
        <p:nvSpPr>
          <p:cNvPr id="22" name="Dikdörtgen 21"/>
          <p:cNvSpPr/>
          <p:nvPr/>
        </p:nvSpPr>
        <p:spPr>
          <a:xfrm>
            <a:off x="4286991" y="4054073"/>
            <a:ext cx="5913912" cy="1569660"/>
          </a:xfrm>
          <a:prstGeom prst="rect">
            <a:avLst/>
          </a:prstGeom>
        </p:spPr>
        <p:txBody>
          <a:bodyPr wrap="square">
            <a:spAutoFit/>
          </a:bodyPr>
          <a:lstStyle/>
          <a:p>
            <a:pPr algn="r"/>
            <a:r>
              <a:rPr lang="tr-TR" sz="3200" b="1" dirty="0" smtClean="0">
                <a:solidFill>
                  <a:schemeClr val="bg1"/>
                </a:solidFill>
                <a:effectLst>
                  <a:outerShdw blurRad="38100" dist="38100" dir="2700000" algn="tl">
                    <a:srgbClr val="000000">
                      <a:alpha val="43137"/>
                    </a:srgbClr>
                  </a:outerShdw>
                </a:effectLst>
                <a:latin typeface="Lucida Handwriting" panose="03010101010101010101" pitchFamily="66" charset="0"/>
                <a:cs typeface="Arial" panose="020B0604020202020204" pitchFamily="34" charset="0"/>
              </a:rPr>
              <a:t>Erkan YAKIŞIR</a:t>
            </a:r>
          </a:p>
          <a:p>
            <a:pPr algn="r"/>
            <a:r>
              <a:rPr lang="tr-TR" sz="3200" i="1" dirty="0" smtClean="0">
                <a:solidFill>
                  <a:schemeClr val="bg1"/>
                </a:solidFill>
                <a:effectLst>
                  <a:outerShdw blurRad="38100" dist="38100" dir="2700000" algn="tl">
                    <a:srgbClr val="000000">
                      <a:alpha val="43137"/>
                    </a:srgbClr>
                  </a:outerShdw>
                </a:effectLst>
                <a:latin typeface="Lucida Handwriting" panose="03010101010101010101" pitchFamily="66" charset="0"/>
                <a:cs typeface="Arial" panose="020B0604020202020204" pitchFamily="34" charset="0"/>
              </a:rPr>
              <a:t>İ</a:t>
            </a:r>
            <a:r>
              <a:rPr lang="tr-TR" sz="3200" dirty="0" smtClean="0">
                <a:solidFill>
                  <a:schemeClr val="bg1"/>
                </a:solidFill>
                <a:effectLst>
                  <a:outerShdw blurRad="38100" dist="38100" dir="2700000" algn="tl">
                    <a:srgbClr val="000000">
                      <a:alpha val="43137"/>
                    </a:srgbClr>
                  </a:outerShdw>
                </a:effectLst>
                <a:latin typeface="Lucida Handwriting" panose="03010101010101010101" pitchFamily="66" charset="0"/>
                <a:cs typeface="Arial" panose="020B0604020202020204" pitchFamily="34" charset="0"/>
              </a:rPr>
              <a:t>l Milli Eğitim Müdür Yardımcısı</a:t>
            </a:r>
          </a:p>
        </p:txBody>
      </p:sp>
    </p:spTree>
    <p:extLst>
      <p:ext uri="{BB962C8B-B14F-4D97-AF65-F5344CB8AC3E}">
        <p14:creationId xmlns:p14="http://schemas.microsoft.com/office/powerpoint/2010/main" val="211116275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Dikdörtgen 8"/>
          <p:cNvSpPr/>
          <p:nvPr/>
        </p:nvSpPr>
        <p:spPr>
          <a:xfrm>
            <a:off x="627412" y="1320587"/>
            <a:ext cx="11247261" cy="5845190"/>
          </a:xfrm>
          <a:prstGeom prst="rect">
            <a:avLst/>
          </a:prstGeom>
        </p:spPr>
        <p:txBody>
          <a:bodyPr wrap="square">
            <a:spAutoFit/>
          </a:bodyPr>
          <a:lstStyle/>
          <a:p>
            <a:pPr algn="just">
              <a:lnSpc>
                <a:spcPct val="114000"/>
              </a:lnSpc>
              <a:spcAft>
                <a:spcPts val="1200"/>
              </a:spcAft>
            </a:pP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b="1" dirty="0">
                <a:latin typeface="Times New Roman" panose="02020603050405020304" pitchFamily="18" charset="0"/>
                <a:cs typeface="Times New Roman" panose="02020603050405020304" pitchFamily="18" charset="0"/>
              </a:rPr>
              <a:t>Öğrenciler, nüfus müdürlükleri tarafından verilen fotoğraflı, </a:t>
            </a:r>
            <a:r>
              <a:rPr lang="tr-TR" sz="3200" b="1" dirty="0" smtClean="0">
                <a:solidFill>
                  <a:srgbClr val="FF0000"/>
                </a:solidFill>
                <a:latin typeface="Times New Roman" panose="02020603050405020304" pitchFamily="18" charset="0"/>
                <a:cs typeface="Times New Roman" panose="02020603050405020304" pitchFamily="18" charset="0"/>
              </a:rPr>
              <a:t>imzalı-mühürlü / </a:t>
            </a:r>
            <a:r>
              <a:rPr lang="tr-TR" sz="3200" b="1" dirty="0" err="1" smtClean="0">
                <a:solidFill>
                  <a:srgbClr val="FF0000"/>
                </a:solidFill>
                <a:latin typeface="Times New Roman" panose="02020603050405020304" pitchFamily="18" charset="0"/>
                <a:cs typeface="Times New Roman" panose="02020603050405020304" pitchFamily="18" charset="0"/>
              </a:rPr>
              <a:t>barkodlu-karekodlu</a:t>
            </a:r>
            <a:r>
              <a:rPr lang="tr-TR" sz="3200" b="1" dirty="0" smtClean="0">
                <a:latin typeface="Times New Roman" panose="02020603050405020304" pitchFamily="18" charset="0"/>
                <a:cs typeface="Times New Roman" panose="02020603050405020304" pitchFamily="18" charset="0"/>
              </a:rPr>
              <a:t> </a:t>
            </a:r>
            <a:r>
              <a:rPr lang="tr-TR" sz="3200" b="1" dirty="0">
                <a:latin typeface="Times New Roman" panose="02020603050405020304" pitchFamily="18" charset="0"/>
                <a:cs typeface="Times New Roman" panose="02020603050405020304" pitchFamily="18" charset="0"/>
              </a:rPr>
              <a:t>geçici kimlik belgesi/T.C. kimlik kartı talep belgesi </a:t>
            </a:r>
            <a:r>
              <a:rPr lang="tr-TR" sz="3200" b="1" dirty="0" smtClean="0">
                <a:latin typeface="Times New Roman" panose="02020603050405020304" pitchFamily="18" charset="0"/>
                <a:cs typeface="Times New Roman" panose="02020603050405020304" pitchFamily="18" charset="0"/>
              </a:rPr>
              <a:t>ile sınava </a:t>
            </a:r>
            <a:r>
              <a:rPr lang="tr-TR" sz="3200" b="1" dirty="0">
                <a:latin typeface="Times New Roman" panose="02020603050405020304" pitchFamily="18" charset="0"/>
                <a:cs typeface="Times New Roman" panose="02020603050405020304" pitchFamily="18" charset="0"/>
              </a:rPr>
              <a:t>alınabileceklerdir</a:t>
            </a:r>
            <a:r>
              <a:rPr lang="tr-TR" sz="3200" b="1" dirty="0" smtClean="0">
                <a:latin typeface="Times New Roman" panose="02020603050405020304" pitchFamily="18" charset="0"/>
                <a:cs typeface="Times New Roman" panose="02020603050405020304" pitchFamily="18" charset="0"/>
              </a:rPr>
              <a:t>.</a:t>
            </a:r>
          </a:p>
          <a:p>
            <a:pPr algn="ctr">
              <a:lnSpc>
                <a:spcPct val="114000"/>
              </a:lnSpc>
              <a:spcAft>
                <a:spcPts val="1200"/>
              </a:spcAft>
            </a:pPr>
            <a:r>
              <a:rPr lang="tr-TR" sz="3200" dirty="0"/>
              <a:t/>
            </a:r>
            <a:br>
              <a:rPr lang="tr-TR" sz="3200" dirty="0"/>
            </a:br>
            <a:r>
              <a:rPr lang="tr-TR" sz="3200" b="1" dirty="0" smtClean="0">
                <a:ln w="0"/>
                <a:solidFill>
                  <a:srgbClr val="FF0000"/>
                </a:solidFill>
                <a:latin typeface="Times New Roman" panose="02020603050405020304" pitchFamily="18" charset="0"/>
                <a:cs typeface="Times New Roman" panose="02020603050405020304" pitchFamily="18" charset="0"/>
              </a:rPr>
              <a:t>Belgenin </a:t>
            </a:r>
            <a:r>
              <a:rPr lang="tr-TR" sz="3200" b="1" dirty="0">
                <a:ln w="0"/>
                <a:solidFill>
                  <a:srgbClr val="FF0000"/>
                </a:solidFill>
                <a:latin typeface="Times New Roman" panose="02020603050405020304" pitchFamily="18" charset="0"/>
                <a:cs typeface="Times New Roman" panose="02020603050405020304" pitchFamily="18" charset="0"/>
              </a:rPr>
              <a:t>son geçerlilik tarihine </a:t>
            </a:r>
            <a:endParaRPr lang="tr-TR" sz="3200" b="1" dirty="0" smtClean="0">
              <a:ln w="0"/>
              <a:solidFill>
                <a:srgbClr val="FF0000"/>
              </a:solidFill>
              <a:latin typeface="Times New Roman" panose="02020603050405020304" pitchFamily="18" charset="0"/>
              <a:cs typeface="Times New Roman" panose="02020603050405020304" pitchFamily="18" charset="0"/>
            </a:endParaRPr>
          </a:p>
          <a:p>
            <a:pPr algn="ctr">
              <a:lnSpc>
                <a:spcPct val="114000"/>
              </a:lnSpc>
              <a:spcAft>
                <a:spcPts val="1200"/>
              </a:spcAft>
            </a:pPr>
            <a:r>
              <a:rPr lang="tr-TR" sz="3200" b="1" dirty="0" smtClean="0">
                <a:ln w="0"/>
                <a:solidFill>
                  <a:srgbClr val="FF0000"/>
                </a:solidFill>
                <a:latin typeface="Times New Roman" panose="02020603050405020304" pitchFamily="18" charset="0"/>
                <a:cs typeface="Times New Roman" panose="02020603050405020304" pitchFamily="18" charset="0"/>
              </a:rPr>
              <a:t>dikkat </a:t>
            </a:r>
            <a:r>
              <a:rPr lang="tr-TR" sz="3200" b="1" dirty="0">
                <a:ln w="0"/>
                <a:solidFill>
                  <a:srgbClr val="FF0000"/>
                </a:solidFill>
                <a:latin typeface="Times New Roman" panose="02020603050405020304" pitchFamily="18" charset="0"/>
                <a:cs typeface="Times New Roman" panose="02020603050405020304" pitchFamily="18" charset="0"/>
              </a:rPr>
              <a:t>edilmesi </a:t>
            </a:r>
            <a:r>
              <a:rPr lang="tr-TR" sz="3200" b="1" dirty="0" smtClean="0">
                <a:ln w="0"/>
                <a:solidFill>
                  <a:srgbClr val="FF0000"/>
                </a:solidFill>
                <a:latin typeface="Times New Roman" panose="02020603050405020304" pitchFamily="18" charset="0"/>
                <a:cs typeface="Times New Roman" panose="02020603050405020304" pitchFamily="18" charset="0"/>
              </a:rPr>
              <a:t>gerekmektedir.</a:t>
            </a:r>
          </a:p>
          <a:p>
            <a:pPr algn="just">
              <a:lnSpc>
                <a:spcPct val="114000"/>
              </a:lnSpc>
              <a:spcAft>
                <a:spcPts val="1200"/>
              </a:spcAft>
            </a:pPr>
            <a:r>
              <a:rPr lang="tr-TR" sz="3200" b="1" dirty="0">
                <a:ln w="0"/>
                <a:solidFill>
                  <a:srgbClr val="FF0000"/>
                </a:solidFill>
                <a:latin typeface="Times New Roman" panose="02020603050405020304" pitchFamily="18" charset="0"/>
                <a:cs typeface="Times New Roman" panose="02020603050405020304" pitchFamily="18" charset="0"/>
              </a:rPr>
              <a:t>	</a:t>
            </a:r>
          </a:p>
          <a:p>
            <a:pPr algn="just">
              <a:lnSpc>
                <a:spcPct val="150000"/>
              </a:lnSpc>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
        <p:nvSpPr>
          <p:cNvPr id="5" name="Dikdörtgen 4"/>
          <p:cNvSpPr/>
          <p:nvPr/>
        </p:nvSpPr>
        <p:spPr>
          <a:xfrm>
            <a:off x="0" y="125129"/>
            <a:ext cx="12192000" cy="4001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Tree>
    <p:extLst>
      <p:ext uri="{BB962C8B-B14F-4D97-AF65-F5344CB8AC3E}">
        <p14:creationId xmlns:p14="http://schemas.microsoft.com/office/powerpoint/2010/main" val="28356087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Dikdörtgen 8"/>
          <p:cNvSpPr/>
          <p:nvPr/>
        </p:nvSpPr>
        <p:spPr>
          <a:xfrm>
            <a:off x="627413" y="1349192"/>
            <a:ext cx="10937174" cy="5355312"/>
          </a:xfrm>
          <a:prstGeom prst="rect">
            <a:avLst/>
          </a:prstGeom>
        </p:spPr>
        <p:txBody>
          <a:bodyPr wrap="square">
            <a:spAutoFit/>
          </a:bodyPr>
          <a:lstStyle/>
          <a:p>
            <a:pPr algn="just">
              <a:lnSpc>
                <a:spcPct val="150000"/>
              </a:lnSpc>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sınavda görev alacak emniyet görevlileri</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09.09.2012 tarihli MEB ve İçişleri Bakanlığı Sınav Güvenliği İş Birliği Protokolü hükümlerine uygun şekilde belirlenecektir.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tr-TR" sz="3600" dirty="0"/>
              <a:t>Biri bayan olmak üzere </a:t>
            </a:r>
            <a:endParaRPr lang="tr-TR" sz="3600" dirty="0" smtClean="0"/>
          </a:p>
          <a:p>
            <a:pPr algn="just"/>
            <a:r>
              <a:rPr lang="tr-TR" sz="3600" dirty="0" smtClean="0"/>
              <a:t>Aday </a:t>
            </a:r>
            <a:r>
              <a:rPr lang="tr-TR" sz="3600" dirty="0"/>
              <a:t>sayısı 350’ye kadar </a:t>
            </a:r>
            <a:r>
              <a:rPr lang="tr-TR" sz="3600" b="1" dirty="0" smtClean="0"/>
              <a:t>üç</a:t>
            </a:r>
            <a:r>
              <a:rPr lang="tr-TR" sz="3600" dirty="0"/>
              <a:t>, </a:t>
            </a:r>
            <a:endParaRPr lang="tr-TR" sz="3600" dirty="0" smtClean="0"/>
          </a:p>
          <a:p>
            <a:pPr algn="just"/>
            <a:r>
              <a:rPr lang="tr-TR" sz="3600" dirty="0"/>
              <a:t>A</a:t>
            </a:r>
            <a:r>
              <a:rPr lang="tr-TR" sz="3600" smtClean="0"/>
              <a:t>day </a:t>
            </a:r>
            <a:r>
              <a:rPr lang="tr-TR" sz="3600" dirty="0"/>
              <a:t>sayısı 351-600 olan sınavlarda </a:t>
            </a:r>
            <a:r>
              <a:rPr lang="tr-TR" sz="3600" b="1" dirty="0" smtClean="0"/>
              <a:t>dört</a:t>
            </a:r>
          </a:p>
          <a:p>
            <a:pPr algn="just"/>
            <a:r>
              <a:rPr lang="tr-TR" sz="3600" dirty="0" smtClean="0"/>
              <a:t>601-900 </a:t>
            </a:r>
            <a:r>
              <a:rPr lang="tr-TR" sz="3600" dirty="0"/>
              <a:t>olan sınavlarda </a:t>
            </a:r>
            <a:r>
              <a:rPr lang="tr-TR" sz="3600" b="1" dirty="0"/>
              <a:t>beş,</a:t>
            </a:r>
            <a:r>
              <a:rPr lang="tr-TR" sz="3600" dirty="0"/>
              <a:t> </a:t>
            </a:r>
            <a:endParaRPr lang="tr-TR" sz="3600" dirty="0" smtClean="0"/>
          </a:p>
          <a:p>
            <a:pPr algn="just"/>
            <a:r>
              <a:rPr lang="tr-TR" sz="3600" dirty="0" smtClean="0"/>
              <a:t>901 </a:t>
            </a:r>
            <a:r>
              <a:rPr lang="tr-TR" sz="3600" dirty="0"/>
              <a:t>ve üzeri olan sınavlarda </a:t>
            </a:r>
            <a:r>
              <a:rPr lang="tr-TR" sz="3600" b="1" dirty="0"/>
              <a:t>altı</a:t>
            </a:r>
            <a:r>
              <a:rPr lang="tr-TR" sz="3600" dirty="0"/>
              <a:t> bina güvenlik görevlisi görevlendirilir</a:t>
            </a:r>
            <a:r>
              <a:rPr lang="tr-TR" sz="3600" dirty="0" smtClean="0"/>
              <a:t>.</a:t>
            </a:r>
            <a:endParaRPr lang="tr-TR" sz="3600" dirty="0"/>
          </a:p>
        </p:txBody>
      </p:sp>
      <p:sp>
        <p:nvSpPr>
          <p:cNvPr id="10"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
        <p:nvSpPr>
          <p:cNvPr id="5" name="Dikdörtgen 4"/>
          <p:cNvSpPr/>
          <p:nvPr/>
        </p:nvSpPr>
        <p:spPr>
          <a:xfrm>
            <a:off x="0" y="125129"/>
            <a:ext cx="12192000" cy="4001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Tree>
    <p:extLst>
      <p:ext uri="{BB962C8B-B14F-4D97-AF65-F5344CB8AC3E}">
        <p14:creationId xmlns:p14="http://schemas.microsoft.com/office/powerpoint/2010/main" val="105105796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Dikdörtgen 8"/>
          <p:cNvSpPr/>
          <p:nvPr/>
        </p:nvSpPr>
        <p:spPr>
          <a:xfrm>
            <a:off x="617518" y="1594811"/>
            <a:ext cx="10937174" cy="4536819"/>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Naklen yer değişikliği ve benzeri hallere bağlı zorunlu ikamet değiştiren, başka il ve ilçelerdeki okullara nakil olan ve/veya ailesi tarım işçisi olarak çalışan öğrencilerin durumları, Rehberlik Araştırma Merkezleri (RAM) tarafından sisteme işlenemeyen, sınavda özel hizmet alması gereken öğrencilerin durumları, cezaevlerinde tutuklu/hükümlü bulunan 8. sınıf öğrencilerinin durumları da…</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
        <p:nvSpPr>
          <p:cNvPr id="5" name="Dikdörtgen 4"/>
          <p:cNvSpPr/>
          <p:nvPr/>
        </p:nvSpPr>
        <p:spPr>
          <a:xfrm>
            <a:off x="0" y="125129"/>
            <a:ext cx="12192000" cy="4001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Tree>
    <p:extLst>
      <p:ext uri="{BB962C8B-B14F-4D97-AF65-F5344CB8AC3E}">
        <p14:creationId xmlns:p14="http://schemas.microsoft.com/office/powerpoint/2010/main" val="339654592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Dikdörtgen 8"/>
          <p:cNvSpPr/>
          <p:nvPr/>
        </p:nvSpPr>
        <p:spPr>
          <a:xfrm>
            <a:off x="617518" y="1594811"/>
            <a:ext cx="10937174" cy="5262979"/>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…bölge sınav yürütme komisyonu tarafından değerlendirilerek, başvurusu kabul edilenler, bulundukları il ve ilçelerdeki sınav binalarının yedek salonlarında, evde, hastanede veya cezaevinde gerekli tedbirler alınarak sınava alınacaklardır.</a:t>
            </a:r>
          </a:p>
          <a:p>
            <a:pPr algn="just">
              <a:lnSpc>
                <a:spcPct val="150000"/>
              </a:lnSpc>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Sınava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başvurusu olmayan öğrenciler </a:t>
            </a:r>
            <a:endPar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hiçbir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şekilde sınava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alınmayacaktır.</a:t>
            </a:r>
            <a:endPar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
        <p:nvSpPr>
          <p:cNvPr id="5" name="Dikdörtgen 4"/>
          <p:cNvSpPr/>
          <p:nvPr/>
        </p:nvSpPr>
        <p:spPr>
          <a:xfrm>
            <a:off x="0" y="125129"/>
            <a:ext cx="12192000" cy="4001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smtClean="0">
                <a:solidFill>
                  <a:sysClr val="windowText" lastClr="000000"/>
                </a:solidFill>
              </a:rPr>
              <a:t>2020 İlköğretim ve Ortaöğretim Kurumları Bursluluk Sınavı</a:t>
            </a:r>
            <a:endParaRPr lang="tr-TR" sz="2000" b="1" dirty="0">
              <a:solidFill>
                <a:sysClr val="windowText" lastClr="000000"/>
              </a:solidFill>
            </a:endParaRPr>
          </a:p>
        </p:txBody>
      </p:sp>
    </p:spTree>
    <p:extLst>
      <p:ext uri="{BB962C8B-B14F-4D97-AF65-F5344CB8AC3E}">
        <p14:creationId xmlns:p14="http://schemas.microsoft.com/office/powerpoint/2010/main" val="337613548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496</TotalTime>
  <Words>2289</Words>
  <Application>Microsoft Office PowerPoint</Application>
  <PresentationFormat>Geniş ekran</PresentationFormat>
  <Paragraphs>312</Paragraphs>
  <Slides>59</Slides>
  <Notes>6</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59</vt:i4>
      </vt:variant>
    </vt:vector>
  </HeadingPairs>
  <TitlesOfParts>
    <vt:vector size="70" baseType="lpstr">
      <vt:lpstr>Arial</vt:lpstr>
      <vt:lpstr>Arial Rounded MT Bold</vt:lpstr>
      <vt:lpstr>Bookman Old Style</vt:lpstr>
      <vt:lpstr>Brush Script MT</vt:lpstr>
      <vt:lpstr>Calibri</vt:lpstr>
      <vt:lpstr>Calibri Light</vt:lpstr>
      <vt:lpstr>Lucida Handwriting</vt:lpstr>
      <vt:lpstr>Times New Roman</vt:lpstr>
      <vt:lpstr>Wingdings</vt:lpstr>
      <vt:lpstr>Office Teması</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AyhanBUTUNER</dc:creator>
  <cp:lastModifiedBy>AlisanOZDAMAR</cp:lastModifiedBy>
  <cp:revision>75</cp:revision>
  <dcterms:created xsi:type="dcterms:W3CDTF">2018-05-31T09:04:45Z</dcterms:created>
  <dcterms:modified xsi:type="dcterms:W3CDTF">2020-09-01T13:59:42Z</dcterms:modified>
</cp:coreProperties>
</file>