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312" r:id="rId2"/>
    <p:sldId id="318" r:id="rId3"/>
    <p:sldId id="257" r:id="rId4"/>
    <p:sldId id="331" r:id="rId5"/>
    <p:sldId id="309" r:id="rId6"/>
    <p:sldId id="328" r:id="rId7"/>
    <p:sldId id="329" r:id="rId8"/>
    <p:sldId id="330" r:id="rId9"/>
    <p:sldId id="258" r:id="rId10"/>
    <p:sldId id="260" r:id="rId11"/>
    <p:sldId id="314" r:id="rId12"/>
    <p:sldId id="323" r:id="rId13"/>
    <p:sldId id="261" r:id="rId14"/>
    <p:sldId id="262" r:id="rId15"/>
    <p:sldId id="259" r:id="rId16"/>
    <p:sldId id="324" r:id="rId17"/>
    <p:sldId id="265" r:id="rId18"/>
    <p:sldId id="267" r:id="rId19"/>
    <p:sldId id="266" r:id="rId20"/>
    <p:sldId id="264" r:id="rId21"/>
    <p:sldId id="269" r:id="rId22"/>
    <p:sldId id="270" r:id="rId23"/>
    <p:sldId id="271" r:id="rId24"/>
    <p:sldId id="268" r:id="rId25"/>
    <p:sldId id="273" r:id="rId26"/>
    <p:sldId id="274" r:id="rId27"/>
    <p:sldId id="275" r:id="rId28"/>
    <p:sldId id="276" r:id="rId29"/>
    <p:sldId id="272" r:id="rId30"/>
    <p:sldId id="317" r:id="rId31"/>
    <p:sldId id="278" r:id="rId32"/>
    <p:sldId id="315" r:id="rId33"/>
    <p:sldId id="320" r:id="rId34"/>
    <p:sldId id="316" r:id="rId35"/>
    <p:sldId id="333" r:id="rId36"/>
    <p:sldId id="332" r:id="rId37"/>
    <p:sldId id="322" r:id="rId38"/>
    <p:sldId id="310" r:id="rId39"/>
    <p:sldId id="334" r:id="rId40"/>
    <p:sldId id="277" r:id="rId41"/>
    <p:sldId id="280" r:id="rId42"/>
    <p:sldId id="281" r:id="rId43"/>
    <p:sldId id="282" r:id="rId44"/>
    <p:sldId id="283" r:id="rId45"/>
    <p:sldId id="284" r:id="rId46"/>
    <p:sldId id="285" r:id="rId47"/>
    <p:sldId id="287" r:id="rId48"/>
    <p:sldId id="289" r:id="rId49"/>
    <p:sldId id="290" r:id="rId50"/>
    <p:sldId id="291" r:id="rId51"/>
    <p:sldId id="292" r:id="rId52"/>
    <p:sldId id="293" r:id="rId53"/>
    <p:sldId id="297" r:id="rId54"/>
    <p:sldId id="298" r:id="rId55"/>
    <p:sldId id="294" r:id="rId56"/>
    <p:sldId id="295" r:id="rId57"/>
    <p:sldId id="296" r:id="rId58"/>
    <p:sldId id="299" r:id="rId59"/>
    <p:sldId id="300" r:id="rId60"/>
    <p:sldId id="302" r:id="rId61"/>
    <p:sldId id="303" r:id="rId62"/>
    <p:sldId id="304" r:id="rId63"/>
    <p:sldId id="311" r:id="rId64"/>
    <p:sldId id="305" r:id="rId65"/>
    <p:sldId id="306" r:id="rId66"/>
    <p:sldId id="325" r:id="rId67"/>
    <p:sldId id="326" r:id="rId68"/>
    <p:sldId id="327" r:id="rId69"/>
    <p:sldId id="321" r:id="rId70"/>
    <p:sldId id="279" r:id="rId7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CFD489-ECE6-48C0-A391-823B1D7005BB}" type="datetimeFigureOut">
              <a:rPr lang="tr-TR" smtClean="0"/>
              <a:t>1.06.2021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40897D-F826-4BAA-96F3-45F303D77011}" type="slidenum">
              <a:rPr lang="tr-TR" smtClean="0"/>
              <a:t>‹#›</a:t>
            </a:fld>
            <a:endParaRPr lang="tr-TR"/>
          </a:p>
        </p:txBody>
      </p:sp>
    </p:spTree>
    <p:extLst>
      <p:ext uri="{BB962C8B-B14F-4D97-AF65-F5344CB8AC3E}">
        <p14:creationId xmlns:p14="http://schemas.microsoft.com/office/powerpoint/2010/main" val="274377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355991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1.06.2021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331089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1.06.2021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949431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1.06.2021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313606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1.06.2021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298243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D85A05C7-612E-4AF3-9EF8-62F96B6B72C4}" type="datetimeFigureOut">
              <a:rPr lang="tr-TR" smtClean="0"/>
              <a:t>1.06.2021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2730026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85A05C7-612E-4AF3-9EF8-62F96B6B72C4}" type="datetimeFigureOut">
              <a:rPr lang="tr-TR" smtClean="0"/>
              <a:t>1.06.2021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136039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85A05C7-612E-4AF3-9EF8-62F96B6B72C4}" type="datetimeFigureOut">
              <a:rPr lang="tr-TR" smtClean="0"/>
              <a:t>1.06.2021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4105183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85A05C7-612E-4AF3-9EF8-62F96B6B72C4}" type="datetimeFigureOut">
              <a:rPr lang="tr-TR" smtClean="0"/>
              <a:t>1.06.2021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3000614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85A05C7-612E-4AF3-9EF8-62F96B6B72C4}" type="datetimeFigureOut">
              <a:rPr lang="tr-TR" smtClean="0"/>
              <a:t>1.06.2021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2752202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85A05C7-612E-4AF3-9EF8-62F96B6B72C4}" type="datetimeFigureOut">
              <a:rPr lang="tr-TR" smtClean="0"/>
              <a:t>1.06.2021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794007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85A05C7-612E-4AF3-9EF8-62F96B6B72C4}" type="datetimeFigureOut">
              <a:rPr lang="tr-TR" smtClean="0"/>
              <a:t>1.06.2021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4200599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A05C7-612E-4AF3-9EF8-62F96B6B72C4}" type="datetimeFigureOut">
              <a:rPr lang="tr-TR" smtClean="0"/>
              <a:t>1.06.2021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D2DE1-DA87-46BF-988B-0BEE86D129AF}" type="slidenum">
              <a:rPr lang="tr-TR" smtClean="0"/>
              <a:t>‹#›</a:t>
            </a:fld>
            <a:endParaRPr lang="tr-TR"/>
          </a:p>
        </p:txBody>
      </p:sp>
    </p:spTree>
    <p:extLst>
      <p:ext uri="{BB962C8B-B14F-4D97-AF65-F5344CB8AC3E}">
        <p14:creationId xmlns:p14="http://schemas.microsoft.com/office/powerpoint/2010/main" val="2950223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Resim 8"/>
          <p:cNvPicPr>
            <a:picLocks noChangeAspect="1"/>
          </p:cNvPicPr>
          <p:nvPr/>
        </p:nvPicPr>
        <p:blipFill rotWithShape="1">
          <a:blip r:embed="rId4" cstate="print">
            <a:extLst>
              <a:ext uri="{28A0092B-C50C-407E-A947-70E740481C1C}">
                <a14:useLocalDpi xmlns:a14="http://schemas.microsoft.com/office/drawing/2010/main" val="0"/>
              </a:ext>
            </a:extLst>
          </a:blip>
          <a:srcRect l="14448" t="6745" r="14795" b="34787"/>
          <a:stretch/>
        </p:blipFill>
        <p:spPr>
          <a:xfrm>
            <a:off x="1624083" y="496471"/>
            <a:ext cx="1282890" cy="1060083"/>
          </a:xfrm>
          <a:prstGeom prst="rect">
            <a:avLst/>
          </a:prstGeom>
          <a:effectLst>
            <a:glow rad="101600">
              <a:schemeClr val="tx1">
                <a:alpha val="60000"/>
              </a:schemeClr>
            </a:glow>
            <a:outerShdw blurRad="50800" dist="38100" dir="5400000" algn="t" rotWithShape="0">
              <a:prstClr val="black">
                <a:alpha val="40000"/>
              </a:prstClr>
            </a:outerShdw>
          </a:effectLst>
        </p:spPr>
      </p:pic>
      <p:sp>
        <p:nvSpPr>
          <p:cNvPr id="11" name="Dikdörtgen 10"/>
          <p:cNvSpPr/>
          <p:nvPr/>
        </p:nvSpPr>
        <p:spPr>
          <a:xfrm>
            <a:off x="0" y="770205"/>
            <a:ext cx="12192000" cy="646331"/>
          </a:xfrm>
          <a:prstGeom prst="rect">
            <a:avLst/>
          </a:prstGeom>
          <a:noFill/>
        </p:spPr>
        <p:txBody>
          <a:bodyPr wrap="square" lIns="91440" tIns="45720" rIns="91440" bIns="45720">
            <a:spAutoFit/>
          </a:bodyPr>
          <a:lstStyle/>
          <a:p>
            <a:pPr algn="ctr"/>
            <a:r>
              <a:rPr lang="tr-TR" sz="3600" dirty="0" smtClean="0">
                <a:ln w="0"/>
                <a:solidFill>
                  <a:schemeClr val="bg1"/>
                </a:solidFill>
                <a:effectLst>
                  <a:glow rad="101600">
                    <a:schemeClr val="tx1">
                      <a:alpha val="6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Konya İl Milli Eğitim Müdürlüğü</a:t>
            </a:r>
            <a:endParaRPr lang="tr-TR" sz="3200" dirty="0">
              <a:ln w="0"/>
              <a:solidFill>
                <a:schemeClr val="bg1"/>
              </a:solidFill>
              <a:effectLst>
                <a:glow rad="101600">
                  <a:schemeClr val="tx1">
                    <a:alpha val="6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4" name="Dikdörtgen 13"/>
          <p:cNvSpPr/>
          <p:nvPr/>
        </p:nvSpPr>
        <p:spPr>
          <a:xfrm>
            <a:off x="0" y="2239838"/>
            <a:ext cx="12192000" cy="4154984"/>
          </a:xfrm>
          <a:prstGeom prst="rect">
            <a:avLst/>
          </a:prstGeom>
          <a:noFill/>
        </p:spPr>
        <p:txBody>
          <a:bodyPr wrap="square" lIns="91440" tIns="45720" rIns="91440" bIns="45720">
            <a:spAutoFit/>
          </a:bodyPr>
          <a:lstStyle/>
          <a:p>
            <a:pPr algn="ctr"/>
            <a:r>
              <a:rPr lang="tr-TR" sz="3200" dirty="0">
                <a:ln w="0"/>
                <a:solidFill>
                  <a:srgbClr val="FFFF00"/>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rPr>
              <a:t>Sınavla Öğrenci Alan Ortaöğretim Kurumlarına İlişkin Merkezi </a:t>
            </a:r>
            <a:r>
              <a:rPr lang="tr-TR" sz="3200" dirty="0" smtClean="0">
                <a:ln w="0"/>
                <a:solidFill>
                  <a:srgbClr val="FFFF00"/>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rPr>
              <a:t>Sınav</a:t>
            </a:r>
          </a:p>
          <a:p>
            <a:pPr algn="ctr"/>
            <a:endParaRPr lang="tr-TR" sz="3200" dirty="0" smtClean="0">
              <a:ln w="0"/>
              <a:solidFill>
                <a:srgbClr val="FFFF00"/>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endParaRPr>
          </a:p>
          <a:p>
            <a:pPr algn="ctr"/>
            <a:r>
              <a:rPr lang="tr-TR" sz="2800" dirty="0" smtClean="0">
                <a:ln w="0"/>
                <a:solidFill>
                  <a:schemeClr val="bg1"/>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rPr>
              <a:t>Bilgilendirme Toplantısı</a:t>
            </a:r>
          </a:p>
          <a:p>
            <a:pPr algn="ctr"/>
            <a:endParaRPr lang="tr-TR" sz="2800" dirty="0">
              <a:ln w="0"/>
              <a:solidFill>
                <a:srgbClr val="FFFF00"/>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a:p>
            <a:pPr algn="ctr"/>
            <a:endParaRPr lang="tr-TR" sz="2800" dirty="0" smtClean="0">
              <a:ln w="0"/>
              <a:solidFill>
                <a:srgbClr val="FFFF00"/>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a:p>
            <a:pPr algn="ctr"/>
            <a:endParaRPr lang="tr-TR" sz="2800" dirty="0">
              <a:ln w="0"/>
              <a:solidFill>
                <a:srgbClr val="FFFF00"/>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a:p>
            <a:pPr algn="ctr"/>
            <a:endParaRPr lang="tr-TR" sz="2800" dirty="0">
              <a:ln w="0"/>
              <a:solidFill>
                <a:srgbClr val="FFFF00"/>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a:p>
            <a:pPr algn="ctr"/>
            <a:r>
              <a:rPr lang="tr-TR" sz="2800" dirty="0" smtClean="0">
                <a:ln w="0"/>
                <a:solidFill>
                  <a:srgbClr val="FFFF00"/>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rPr>
              <a:t>06 Haziran 2021</a:t>
            </a:r>
            <a:endParaRPr lang="tr-TR" sz="2800" dirty="0">
              <a:ln w="0"/>
              <a:solidFill>
                <a:srgbClr val="FFFF00"/>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p:txBody>
      </p:sp>
      <p:sp>
        <p:nvSpPr>
          <p:cNvPr id="3" name="Slayt Numarası Yer Tutucusu 2"/>
          <p:cNvSpPr>
            <a:spLocks noGrp="1"/>
          </p:cNvSpPr>
          <p:nvPr>
            <p:ph type="sldNum" sz="quarter" idx="12"/>
          </p:nvPr>
        </p:nvSpPr>
        <p:spPr/>
        <p:txBody>
          <a:bodyPr/>
          <a:lstStyle/>
          <a:p>
            <a:fld id="{07BA4387-5B25-43A8-BC95-FD417D7D2F56}" type="slidenum">
              <a:rPr lang="tr-TR" smtClean="0"/>
              <a:t>1</a:t>
            </a:fld>
            <a:endParaRPr lang="tr-TR" dirty="0"/>
          </a:p>
        </p:txBody>
      </p:sp>
      <p:pic>
        <p:nvPicPr>
          <p:cNvPr id="7" name="Resim 6"/>
          <p:cNvPicPr>
            <a:picLocks noChangeAspect="1"/>
          </p:cNvPicPr>
          <p:nvPr/>
        </p:nvPicPr>
        <p:blipFill rotWithShape="1">
          <a:blip r:embed="rId4" cstate="print">
            <a:extLst>
              <a:ext uri="{28A0092B-C50C-407E-A947-70E740481C1C}">
                <a14:useLocalDpi xmlns:a14="http://schemas.microsoft.com/office/drawing/2010/main" val="0"/>
              </a:ext>
            </a:extLst>
          </a:blip>
          <a:srcRect l="14448" t="6745" r="14795" b="34787"/>
          <a:stretch/>
        </p:blipFill>
        <p:spPr>
          <a:xfrm>
            <a:off x="9340755" y="496471"/>
            <a:ext cx="1282890" cy="1060083"/>
          </a:xfrm>
          <a:prstGeom prst="rect">
            <a:avLst/>
          </a:prstGeom>
          <a:effectLst>
            <a:glow rad="101600">
              <a:schemeClr val="tx1">
                <a:alpha val="60000"/>
              </a:schemeClr>
            </a:glow>
            <a:outerShdw blurRad="50800" dist="38100" dir="5400000" algn="t" rotWithShape="0">
              <a:prstClr val="black">
                <a:alpha val="40000"/>
              </a:prstClr>
            </a:outerShdw>
          </a:effectLst>
        </p:spPr>
      </p:pic>
    </p:spTree>
    <p:extLst>
      <p:ext uri="{BB962C8B-B14F-4D97-AF65-F5344CB8AC3E}">
        <p14:creationId xmlns:p14="http://schemas.microsoft.com/office/powerpoint/2010/main" val="2062223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17518" y="1144435"/>
            <a:ext cx="10937174" cy="1305165"/>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Geçerli kimlik belgesi yanında olmayan öğrenciler sınava alınmayacaktır.</a:t>
            </a: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
        <p:nvSpPr>
          <p:cNvPr id="10" name="Dikdörtgen 9"/>
          <p:cNvSpPr/>
          <p:nvPr/>
        </p:nvSpPr>
        <p:spPr>
          <a:xfrm>
            <a:off x="617518" y="2704460"/>
            <a:ext cx="10937174" cy="658835"/>
          </a:xfrm>
          <a:prstGeom prst="rect">
            <a:avLst/>
          </a:prstGeom>
        </p:spPr>
        <p:txBody>
          <a:bodyPr wrap="square">
            <a:spAutoFit/>
          </a:bodyPr>
          <a:lstStyle/>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DİKKAT ÖNEMLİ !</a:t>
            </a:r>
          </a:p>
        </p:txBody>
      </p:sp>
      <p:sp>
        <p:nvSpPr>
          <p:cNvPr id="11" name="Dikdörtgen 10"/>
          <p:cNvSpPr/>
          <p:nvPr/>
        </p:nvSpPr>
        <p:spPr>
          <a:xfrm>
            <a:off x="617518" y="3220215"/>
            <a:ext cx="10937174" cy="3323987"/>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 sınavda, kimlik belgelerinde fotoğraf zorunluluğu bulunmamaktadır</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just">
              <a:lnSpc>
                <a:spcPct val="150000"/>
              </a:lnSpc>
            </a:pP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 yaşını dolduran ve kimlik belgesinde fotoğraf bulunması gereken ancak fotoğraf bulunmayan öğrenciler de sınava alınacaklardır.</a:t>
            </a:r>
          </a:p>
        </p:txBody>
      </p:sp>
    </p:spTree>
    <p:extLst>
      <p:ext uri="{BB962C8B-B14F-4D97-AF65-F5344CB8AC3E}">
        <p14:creationId xmlns:p14="http://schemas.microsoft.com/office/powerpoint/2010/main" val="402599345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17518" y="735002"/>
            <a:ext cx="10937174" cy="3046988"/>
          </a:xfrm>
          <a:prstGeom prst="rect">
            <a:avLst/>
          </a:prstGeom>
        </p:spPr>
        <p:txBody>
          <a:bodyPr wrap="square">
            <a:spAutoFit/>
          </a:bodyPr>
          <a:lstStyle/>
          <a:p>
            <a:pPr algn="just">
              <a:lnSpc>
                <a:spcPct val="150000"/>
              </a:lnSpc>
            </a:pP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Bu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sınavda görev alacak emniyet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görevlileri;</a:t>
            </a:r>
          </a:p>
          <a:p>
            <a:pPr algn="just">
              <a:lnSpc>
                <a:spcPct val="150000"/>
              </a:lnSpc>
            </a:pP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09.09.2012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tarihli MEB ve İçişleri Bakanlığı Sınav Güvenliği İş Birliği Protokolü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hükümlerine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uygun şekilde belirlenecektir. </a:t>
            </a:r>
            <a:endPar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067484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17518" y="735002"/>
            <a:ext cx="10937174" cy="3785652"/>
          </a:xfrm>
          <a:prstGeom prst="rect">
            <a:avLst/>
          </a:prstGeom>
        </p:spPr>
        <p:txBody>
          <a:bodyPr wrap="square">
            <a:spAutoFit/>
          </a:bodyPr>
          <a:lstStyle/>
          <a:p>
            <a:pPr algn="just">
              <a:lnSpc>
                <a:spcPct val="150000"/>
              </a:lnSpc>
            </a:pP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Bu sınavda;</a:t>
            </a:r>
          </a:p>
          <a:p>
            <a:pPr algn="just">
              <a:lnSpc>
                <a:spcPct val="150000"/>
              </a:lnSpc>
            </a:pP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Öğrencilerin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üst araması yapılmayacağından sınav başladıktan sonra binada görevli emniyet görevlilerince okul bahçesi ve çevresinde sosyal mesafenin korunması için gerekli tedbirlerin alınması sağlanacaktır</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1093913"/>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477672" y="816888"/>
            <a:ext cx="11077020" cy="5909310"/>
          </a:xfrm>
          <a:prstGeom prst="rect">
            <a:avLst/>
          </a:prstGeom>
        </p:spPr>
        <p:txBody>
          <a:bodyPr wrap="square">
            <a:spAutoFit/>
          </a:bodyPr>
          <a:lstStyle/>
          <a:p>
            <a:pPr marL="457200" indent="-457200" algn="just">
              <a:lnSpc>
                <a:spcPct val="150000"/>
              </a:lnSpc>
              <a:buFont typeface="Arial" panose="020B0604020202020204" pitchFamily="34" charset="0"/>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Naklen yer değişikliği ve benzeri hallere bağlı zorunlu ikamet  değiştiren,</a:t>
            </a:r>
          </a:p>
          <a:p>
            <a:pPr marL="457200" indent="-457200" algn="just">
              <a:lnSpc>
                <a:spcPct val="150000"/>
              </a:lnSpc>
              <a:buFont typeface="Arial" panose="020B0604020202020204" pitchFamily="34" charset="0"/>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Başka il ve ilçelerdeki okullara nakil olan</a:t>
            </a:r>
          </a:p>
          <a:p>
            <a:pPr marL="457200" indent="-457200" algn="just">
              <a:lnSpc>
                <a:spcPct val="150000"/>
              </a:lnSpc>
              <a:buFont typeface="Arial" panose="020B0604020202020204" pitchFamily="34" charset="0"/>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Ailesi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tarım işçisi olarak çalışan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a:t>
            </a:r>
          </a:p>
          <a:p>
            <a:pPr marL="457200" indent="-457200" algn="just">
              <a:lnSpc>
                <a:spcPct val="150000"/>
              </a:lnSpc>
              <a:buFont typeface="Arial" panose="020B0604020202020204" pitchFamily="34" charset="0"/>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Rehberlik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Araştırma Merkezleri (RAM) tarafından sisteme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işlenemeyen</a:t>
            </a:r>
          </a:p>
          <a:p>
            <a:pPr marL="457200" indent="-457200" algn="just">
              <a:lnSpc>
                <a:spcPct val="150000"/>
              </a:lnSpc>
              <a:buFont typeface="Arial" panose="020B0604020202020204" pitchFamily="34" charset="0"/>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Sınavda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özel hizmet alması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gereken</a:t>
            </a:r>
          </a:p>
          <a:p>
            <a:pPr marL="457200" indent="-457200" algn="just">
              <a:lnSpc>
                <a:spcPct val="150000"/>
              </a:lnSpc>
              <a:buFont typeface="Arial" panose="020B0604020202020204" pitchFamily="34" charset="0"/>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Cezaevlerinde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tutuklu/hükümlü bulunan 8. sınıf öğrencilerinin durumları da…</a:t>
            </a: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654592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17518" y="1594811"/>
            <a:ext cx="10937174" cy="2677656"/>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…bölge sınav yürütme komisyonu tarafından değerlendirilerek, başvurusu kabul edilenler, bulundukları il ve ilçelerdeki sınav binalarının yedek salonlarında, evde, hastanede veya cezaevinde gerekli tedbirler alınarak sınava alınacaklardır.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613548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17518" y="789593"/>
            <a:ext cx="10937174" cy="259782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Yedek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salonda sınava girmesi uygun görülen öğrenciler için yeni bir sınav giriş belgesi düzenlenmeyecek olup bu öğrencilerin kimlik bilgileri e-okuldan aldıkları sınav giriş belgesinden kontrol edilecektir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482379"/>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17518" y="789593"/>
            <a:ext cx="10937174" cy="195149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Yedek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salonda sınava girecek öğrencilerin cevap kâğıtlarına aday bilgilerini yazmaları ve T.C. kimlik numaralarını ilgili bölüme kodlamaları gerekmektedir.</a:t>
            </a: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96123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1146412" y="1839004"/>
            <a:ext cx="10408280" cy="1384995"/>
          </a:xfrm>
          <a:prstGeom prst="rect">
            <a:avLst/>
          </a:prstGeom>
        </p:spPr>
        <p:txBody>
          <a:bodyPr wrap="square">
            <a:spAutoFit/>
          </a:bodyPr>
          <a:lstStyle/>
          <a:p>
            <a:pPr algn="just">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Yedek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olarak sınava katılan öğrencilerin geçerli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kimlik belgesinin fotokopisi</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salon yoklama listesine eklenecektir.</a:t>
            </a: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
        <p:nvSpPr>
          <p:cNvPr id="10" name="Dikdörtgen 9"/>
          <p:cNvSpPr/>
          <p:nvPr/>
        </p:nvSpPr>
        <p:spPr>
          <a:xfrm>
            <a:off x="617518" y="871479"/>
            <a:ext cx="10937174" cy="658835"/>
          </a:xfrm>
          <a:prstGeom prst="rect">
            <a:avLst/>
          </a:prstGeom>
        </p:spPr>
        <p:txBody>
          <a:bodyPr wrap="square">
            <a:spAutoFit/>
          </a:bodyPr>
          <a:lstStyle/>
          <a:p>
            <a:pPr algn="just">
              <a:lnSpc>
                <a:spcPct val="150000"/>
              </a:lnSpc>
              <a:buClr>
                <a:srgbClr val="FF0000"/>
              </a:buClr>
              <a:buSzPct val="115000"/>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DİKKAT ÖNEMLİ !</a:t>
            </a:r>
            <a:endPar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6553481"/>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5262979"/>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 başkanı, bölge sınav yürütme komisyonunun sınavla ilgili yapacağı toplantıya katılır.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görevlilerinin sınav salonlarına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cep telefonu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ile girmeleri </a:t>
            </a:r>
            <a:r>
              <a:rPr lang="tr-TR" sz="2800" b="1"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KESİNLİKLE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yasaktır</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salon görevlilerinin cep telefonu ve benzeri iletişim araçları ile sınav salonlarına girmesini engeller. Sınav öncesinde yapılacak toplantılarda bu hususu özellikle belirtir.</a:t>
            </a:r>
          </a:p>
        </p:txBody>
      </p:sp>
    </p:spTree>
    <p:extLst>
      <p:ext uri="{BB962C8B-B14F-4D97-AF65-F5344CB8AC3E}">
        <p14:creationId xmlns:p14="http://schemas.microsoft.com/office/powerpoint/2010/main" val="2640516386"/>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195149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oturma planı doğrultusunda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sıralar numaralandırarak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sınavdan 1 (bir) gün önce hazır duruma gelmesini sağlar ve sınav süresince salonları kontrol eder.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101644308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grpSp>
        <p:nvGrpSpPr>
          <p:cNvPr id="9" name="Grup 8"/>
          <p:cNvGrpSpPr/>
          <p:nvPr/>
        </p:nvGrpSpPr>
        <p:grpSpPr>
          <a:xfrm>
            <a:off x="1199456" y="1916832"/>
            <a:ext cx="4364028" cy="2745142"/>
            <a:chOff x="767408" y="1916832"/>
            <a:chExt cx="4364028" cy="2745142"/>
          </a:xfrm>
        </p:grpSpPr>
        <p:pic>
          <p:nvPicPr>
            <p:cNvPr id="10" name="Resim 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67408" y="1916832"/>
              <a:ext cx="4364028" cy="2745142"/>
            </a:xfrm>
            <a:prstGeom prst="rect">
              <a:avLst/>
            </a:prstGeom>
            <a:ln>
              <a:noFill/>
            </a:ln>
            <a:effectLst>
              <a:outerShdw blurRad="190500" algn="tl" rotWithShape="0">
                <a:srgbClr val="000000">
                  <a:alpha val="70000"/>
                </a:srgbClr>
              </a:outerShdw>
            </a:effectLst>
          </p:spPr>
        </p:pic>
        <p:sp>
          <p:nvSpPr>
            <p:cNvPr id="11" name="Dikdörtgen 10"/>
            <p:cNvSpPr/>
            <p:nvPr/>
          </p:nvSpPr>
          <p:spPr>
            <a:xfrm>
              <a:off x="903454" y="2129800"/>
              <a:ext cx="1747570" cy="427114"/>
            </a:xfrm>
            <a:prstGeom prst="rect">
              <a:avLst/>
            </a:prstGeom>
            <a:noFill/>
            <a:ln>
              <a:noFill/>
            </a:ln>
            <a:effectLst>
              <a:outerShdw blurRad="44450" dist="27940" dir="5400000" algn="ctr">
                <a:srgbClr val="000000">
                  <a:alpha val="32000"/>
                </a:srgbClr>
              </a:outerShdw>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algn="ctr"/>
              <a:r>
                <a:rPr lang="tr-TR" sz="2000"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1. Bölüm</a:t>
              </a:r>
            </a:p>
            <a:p>
              <a:pPr algn="ctr"/>
              <a:r>
                <a:rPr lang="tr-TR" sz="2000"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(Sözel Alan)</a:t>
              </a:r>
              <a:endParaRPr lang="tr-TR" sz="2000"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
          <p:nvSpPr>
            <p:cNvPr id="12" name="Metin kutusu 11"/>
            <p:cNvSpPr txBox="1"/>
            <p:nvPr/>
          </p:nvSpPr>
          <p:spPr>
            <a:xfrm>
              <a:off x="1491665" y="3144025"/>
              <a:ext cx="3242794" cy="1281589"/>
            </a:xfrm>
            <a:prstGeom prst="roundRect">
              <a:avLst>
                <a:gd name="adj" fmla="val 11581"/>
              </a:avLst>
            </a:prstGeom>
            <a:no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tr-TR" sz="2400" dirty="0" smtClean="0">
                  <a:solidFill>
                    <a:schemeClr val="tx1"/>
                  </a:solidFill>
                  <a:latin typeface="Arial Rounded MT Bold" panose="020F0704030504030204" pitchFamily="34" charset="0"/>
                </a:rPr>
                <a:t>Saat : 09.30</a:t>
              </a:r>
            </a:p>
            <a:p>
              <a:r>
                <a:rPr lang="tr-TR" sz="2400" dirty="0" smtClean="0">
                  <a:solidFill>
                    <a:schemeClr val="tx1"/>
                  </a:solidFill>
                  <a:latin typeface="Arial Rounded MT Bold" panose="020F0704030504030204" pitchFamily="34" charset="0"/>
                </a:rPr>
                <a:t>Süre : 75 Dakika</a:t>
              </a:r>
            </a:p>
            <a:p>
              <a:r>
                <a:rPr lang="tr-TR" sz="2400" dirty="0" smtClean="0">
                  <a:solidFill>
                    <a:schemeClr val="tx1"/>
                  </a:solidFill>
                  <a:latin typeface="Arial Rounded MT Bold" panose="020F0704030504030204" pitchFamily="34" charset="0"/>
                </a:rPr>
                <a:t>Soru Sayısı : 50</a:t>
              </a:r>
            </a:p>
          </p:txBody>
        </p:sp>
        <p:sp>
          <p:nvSpPr>
            <p:cNvPr id="13" name="Dikdörtgen 12"/>
            <p:cNvSpPr/>
            <p:nvPr/>
          </p:nvSpPr>
          <p:spPr>
            <a:xfrm>
              <a:off x="1049131" y="2722999"/>
              <a:ext cx="3794272" cy="369332"/>
            </a:xfrm>
            <a:prstGeom prst="rect">
              <a:avLst/>
            </a:prstGeom>
            <a:solidFill>
              <a:srgbClr val="00FF00">
                <a:alpha val="18039"/>
              </a:srgbClr>
            </a:solidFill>
          </p:spPr>
          <p:txBody>
            <a:bodyPr wrap="square">
              <a:spAutoFit/>
            </a:bodyPr>
            <a:lstStyle/>
            <a:p>
              <a:pPr algn="ctr"/>
              <a:r>
                <a:rPr lang="tr-TR" dirty="0" smtClean="0">
                  <a:latin typeface="Arial Rounded MT Bold" panose="020F0704030504030204" pitchFamily="34" charset="0"/>
                </a:rPr>
                <a:t>06 Haziran 2021 (Pazar)</a:t>
              </a:r>
              <a:endParaRPr lang="tr-TR" dirty="0">
                <a:latin typeface="Arial Rounded MT Bold" panose="020F0704030504030204" pitchFamily="34" charset="0"/>
              </a:endParaRPr>
            </a:p>
          </p:txBody>
        </p:sp>
      </p:grpSp>
      <p:grpSp>
        <p:nvGrpSpPr>
          <p:cNvPr id="14" name="Grup 13"/>
          <p:cNvGrpSpPr/>
          <p:nvPr/>
        </p:nvGrpSpPr>
        <p:grpSpPr>
          <a:xfrm>
            <a:off x="6456040" y="1915174"/>
            <a:ext cx="4363200" cy="2746800"/>
            <a:chOff x="5417599" y="1915174"/>
            <a:chExt cx="4363200" cy="2746800"/>
          </a:xfrm>
        </p:grpSpPr>
        <p:pic>
          <p:nvPicPr>
            <p:cNvPr id="15" name="Resim 1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417599" y="1915174"/>
              <a:ext cx="4363200" cy="2746800"/>
            </a:xfrm>
            <a:prstGeom prst="rect">
              <a:avLst/>
            </a:prstGeom>
            <a:ln>
              <a:noFill/>
            </a:ln>
            <a:effectLst>
              <a:outerShdw blurRad="190500" algn="tl" rotWithShape="0">
                <a:srgbClr val="000000">
                  <a:alpha val="70000"/>
                </a:srgbClr>
              </a:outerShdw>
            </a:effectLst>
          </p:spPr>
        </p:pic>
        <p:sp>
          <p:nvSpPr>
            <p:cNvPr id="16" name="Dikdörtgen 15"/>
            <p:cNvSpPr/>
            <p:nvPr/>
          </p:nvSpPr>
          <p:spPr>
            <a:xfrm>
              <a:off x="5591944" y="2129800"/>
              <a:ext cx="1877595" cy="427114"/>
            </a:xfrm>
            <a:prstGeom prst="rect">
              <a:avLst/>
            </a:prstGeom>
            <a:noFill/>
            <a:ln>
              <a:noFill/>
            </a:ln>
            <a:effectLst>
              <a:outerShdw blurRad="44450" dist="27940" dir="5400000" algn="ctr">
                <a:srgbClr val="000000">
                  <a:alpha val="32000"/>
                </a:srgbClr>
              </a:outerShdw>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algn="ctr"/>
              <a:r>
                <a:rPr lang="tr-TR" sz="2000"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2. Bölüm</a:t>
              </a:r>
            </a:p>
            <a:p>
              <a:pPr algn="ctr"/>
              <a:r>
                <a:rPr lang="tr-TR" sz="2000"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(Sayısal Alan)</a:t>
              </a:r>
              <a:endParaRPr lang="tr-TR" sz="2000"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
          <p:nvSpPr>
            <p:cNvPr id="17" name="Metin kutusu 16"/>
            <p:cNvSpPr txBox="1"/>
            <p:nvPr/>
          </p:nvSpPr>
          <p:spPr>
            <a:xfrm>
              <a:off x="6309589" y="3144025"/>
              <a:ext cx="3242794" cy="1281589"/>
            </a:xfrm>
            <a:prstGeom prst="roundRect">
              <a:avLst>
                <a:gd name="adj" fmla="val 11581"/>
              </a:avLst>
            </a:prstGeom>
            <a:no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tr-TR" sz="2400" dirty="0" smtClean="0">
                  <a:solidFill>
                    <a:schemeClr val="tx1"/>
                  </a:solidFill>
                  <a:latin typeface="Arial Rounded MT Bold" panose="020F0704030504030204" pitchFamily="34" charset="0"/>
                </a:rPr>
                <a:t>Saat : 11.30</a:t>
              </a:r>
            </a:p>
            <a:p>
              <a:r>
                <a:rPr lang="tr-TR" sz="2400" dirty="0" smtClean="0">
                  <a:solidFill>
                    <a:schemeClr val="tx1"/>
                  </a:solidFill>
                  <a:latin typeface="Arial Rounded MT Bold" panose="020F0704030504030204" pitchFamily="34" charset="0"/>
                </a:rPr>
                <a:t>Süre : 80 Dakika</a:t>
              </a:r>
            </a:p>
            <a:p>
              <a:r>
                <a:rPr lang="tr-TR" sz="2400" dirty="0" smtClean="0">
                  <a:solidFill>
                    <a:schemeClr val="tx1"/>
                  </a:solidFill>
                  <a:latin typeface="Arial Rounded MT Bold" panose="020F0704030504030204" pitchFamily="34" charset="0"/>
                </a:rPr>
                <a:t>Soru Sayısı :40</a:t>
              </a:r>
            </a:p>
          </p:txBody>
        </p:sp>
        <p:sp>
          <p:nvSpPr>
            <p:cNvPr id="18" name="Dikdörtgen 17"/>
            <p:cNvSpPr/>
            <p:nvPr/>
          </p:nvSpPr>
          <p:spPr>
            <a:xfrm>
              <a:off x="5615900" y="2722999"/>
              <a:ext cx="3936483" cy="369332"/>
            </a:xfrm>
            <a:prstGeom prst="rect">
              <a:avLst/>
            </a:prstGeom>
            <a:solidFill>
              <a:srgbClr val="FFFF00">
                <a:alpha val="32941"/>
              </a:srgbClr>
            </a:solidFill>
          </p:spPr>
          <p:txBody>
            <a:bodyPr wrap="square">
              <a:spAutoFit/>
            </a:bodyPr>
            <a:lstStyle/>
            <a:p>
              <a:pPr algn="ctr"/>
              <a:r>
                <a:rPr lang="tr-TR" dirty="0">
                  <a:latin typeface="Arial Rounded MT Bold" panose="020F0704030504030204" pitchFamily="34" charset="0"/>
                </a:rPr>
                <a:t>06 Haziran 2021 (Pazar)</a:t>
              </a:r>
            </a:p>
          </p:txBody>
        </p:sp>
      </p:grpSp>
      <p:sp>
        <p:nvSpPr>
          <p:cNvPr id="19"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
        <p:nvSpPr>
          <p:cNvPr id="20" name="Dikdörtgen 19"/>
          <p:cNvSpPr/>
          <p:nvPr/>
        </p:nvSpPr>
        <p:spPr>
          <a:xfrm>
            <a:off x="1335502" y="5311787"/>
            <a:ext cx="9483738" cy="523220"/>
          </a:xfrm>
          <a:prstGeom prst="rect">
            <a:avLst/>
          </a:prstGeom>
        </p:spPr>
        <p:txBody>
          <a:bodyPr wrap="square">
            <a:spAutoFit/>
          </a:bodyPr>
          <a:lstStyle/>
          <a:p>
            <a:pPr algn="ctr"/>
            <a:r>
              <a:rPr lang="tr-TR" sz="2800" b="1" dirty="0" smtClean="0">
                <a:solidFill>
                  <a:srgbClr val="FF0000"/>
                </a:solidFill>
                <a:effectLst>
                  <a:glow rad="101600">
                    <a:schemeClr val="bg1">
                      <a:alpha val="60000"/>
                    </a:schemeClr>
                  </a:glow>
                </a:effectLst>
                <a:latin typeface="Arial" panose="020B0604020202020204" pitchFamily="34" charset="0"/>
                <a:cs typeface="Arial" panose="020B0604020202020204" pitchFamily="34" charset="0"/>
              </a:rPr>
              <a:t>1. Bölümden sonra 45 </a:t>
            </a:r>
            <a:r>
              <a:rPr lang="tr-TR" sz="2800" b="1" dirty="0">
                <a:solidFill>
                  <a:srgbClr val="FF0000"/>
                </a:solidFill>
                <a:effectLst>
                  <a:glow rad="101600">
                    <a:schemeClr val="bg1">
                      <a:alpha val="60000"/>
                    </a:schemeClr>
                  </a:glow>
                </a:effectLst>
                <a:latin typeface="Arial" panose="020B0604020202020204" pitchFamily="34" charset="0"/>
                <a:cs typeface="Arial" panose="020B0604020202020204" pitchFamily="34" charset="0"/>
              </a:rPr>
              <a:t>dakika ara </a:t>
            </a:r>
            <a:r>
              <a:rPr lang="tr-TR" sz="2800" b="1" dirty="0" smtClean="0">
                <a:solidFill>
                  <a:srgbClr val="FF0000"/>
                </a:solidFill>
                <a:effectLst>
                  <a:glow rad="101600">
                    <a:schemeClr val="bg1">
                      <a:alpha val="60000"/>
                    </a:schemeClr>
                  </a:glow>
                </a:effectLst>
                <a:latin typeface="Arial" panose="020B0604020202020204" pitchFamily="34" charset="0"/>
                <a:cs typeface="Arial" panose="020B0604020202020204" pitchFamily="34" charset="0"/>
              </a:rPr>
              <a:t>verilecektir. </a:t>
            </a:r>
            <a:endParaRPr lang="tr-TR" sz="2800" b="1" dirty="0">
              <a:solidFill>
                <a:srgbClr val="FF0000"/>
              </a:solidFill>
              <a:effectLst>
                <a:glow rad="101600">
                  <a:schemeClr val="bg1">
                    <a:alpha val="6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8160736"/>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Resim 48"/>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Yuvarlatılmış Dikdörtgen 6"/>
          <p:cNvSpPr/>
          <p:nvPr/>
        </p:nvSpPr>
        <p:spPr>
          <a:xfrm>
            <a:off x="4402795" y="2095965"/>
            <a:ext cx="7539824" cy="2545329"/>
          </a:xfrm>
          <a:prstGeom prst="roundRect">
            <a:avLst>
              <a:gd name="adj" fmla="val 3328"/>
            </a:avLst>
          </a:prstGeom>
          <a:solidFill>
            <a:srgbClr val="FFFFFF"/>
          </a:solidFill>
          <a:ln>
            <a:noFill/>
          </a:ln>
          <a:effectLst>
            <a:innerShdw blurRad="114300">
              <a:prstClr val="black"/>
            </a:innerShdw>
          </a:effectLst>
        </p:spPr>
        <p:txBody>
          <a:bodyPr wrap="square" lIns="91440" tIns="45720" rIns="91440" bIns="45720">
            <a:spAutoFit/>
          </a:bodyPr>
          <a:lstStyle/>
          <a:p>
            <a:pPr algn="just">
              <a:lnSpc>
                <a:spcPct val="114000"/>
              </a:lnSpc>
              <a:spcAft>
                <a:spcPts val="1200"/>
              </a:spcAft>
            </a:pPr>
            <a:r>
              <a:rPr lang="tr-TR" sz="3500" dirty="0">
                <a:ln w="0"/>
                <a:latin typeface="Times New Roman" panose="02020603050405020304" pitchFamily="18" charset="0"/>
                <a:cs typeface="Times New Roman" panose="02020603050405020304" pitchFamily="18" charset="0"/>
              </a:rPr>
              <a:t>	</a:t>
            </a:r>
            <a:r>
              <a:rPr lang="tr-TR" sz="3500" dirty="0">
                <a:ln w="0"/>
                <a:latin typeface="Arial" panose="020B0604020202020204" pitchFamily="34" charset="0"/>
                <a:cs typeface="Arial" panose="020B0604020202020204" pitchFamily="34" charset="0"/>
              </a:rPr>
              <a:t>Öğretmen kürsüsünün önünden başlamak üzere oturma planına göre «S» şeklinde adayların masalarına sıra numaraları yazılır.</a:t>
            </a:r>
          </a:p>
        </p:txBody>
      </p:sp>
      <p:pic>
        <p:nvPicPr>
          <p:cNvPr id="10" name="Resim 9"/>
          <p:cNvPicPr>
            <a:picLocks noChangeAspect="1"/>
          </p:cNvPicPr>
          <p:nvPr/>
        </p:nvPicPr>
        <p:blipFill rotWithShape="1">
          <a:blip r:embed="rId4">
            <a:extLst>
              <a:ext uri="{28A0092B-C50C-407E-A947-70E740481C1C}">
                <a14:useLocalDpi xmlns:a14="http://schemas.microsoft.com/office/drawing/2010/main" val="0"/>
              </a:ext>
            </a:extLst>
          </a:blip>
          <a:srcRect l="-1" r="57337"/>
          <a:stretch/>
        </p:blipFill>
        <p:spPr>
          <a:xfrm>
            <a:off x="1023582" y="1699254"/>
            <a:ext cx="1055187" cy="1220237"/>
          </a:xfrm>
          <a:prstGeom prst="rect">
            <a:avLst/>
          </a:prstGeom>
          <a:effectLst>
            <a:outerShdw blurRad="50800" dist="38100" algn="l" rotWithShape="0">
              <a:prstClr val="black">
                <a:alpha val="40000"/>
              </a:prstClr>
            </a:outerShdw>
          </a:effectLst>
        </p:spPr>
      </p:pic>
      <p:grpSp>
        <p:nvGrpSpPr>
          <p:cNvPr id="11" name="Grup 10"/>
          <p:cNvGrpSpPr/>
          <p:nvPr/>
        </p:nvGrpSpPr>
        <p:grpSpPr>
          <a:xfrm>
            <a:off x="1120653" y="2919491"/>
            <a:ext cx="861045" cy="646331"/>
            <a:chOff x="1120653" y="2919491"/>
            <a:chExt cx="861045" cy="646331"/>
          </a:xfrm>
        </p:grpSpPr>
        <p:pic>
          <p:nvPicPr>
            <p:cNvPr id="12" name="Resim 11"/>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13" name="Dikdörtgen 12"/>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14" name="Grup 13"/>
          <p:cNvGrpSpPr/>
          <p:nvPr/>
        </p:nvGrpSpPr>
        <p:grpSpPr>
          <a:xfrm>
            <a:off x="1120653" y="3577199"/>
            <a:ext cx="861045" cy="646331"/>
            <a:chOff x="1120653" y="2919491"/>
            <a:chExt cx="861045" cy="646331"/>
          </a:xfrm>
        </p:grpSpPr>
        <p:pic>
          <p:nvPicPr>
            <p:cNvPr id="15" name="Resim 14"/>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16" name="Dikdörtgen 15"/>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2</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17" name="Grup 16"/>
          <p:cNvGrpSpPr/>
          <p:nvPr/>
        </p:nvGrpSpPr>
        <p:grpSpPr>
          <a:xfrm>
            <a:off x="1120653" y="4268843"/>
            <a:ext cx="861045" cy="646331"/>
            <a:chOff x="1120653" y="2919491"/>
            <a:chExt cx="861045" cy="646331"/>
          </a:xfrm>
        </p:grpSpPr>
        <p:pic>
          <p:nvPicPr>
            <p:cNvPr id="18" name="Resim 17"/>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0" name="Dikdörtgen 19"/>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3</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21" name="Grup 20"/>
          <p:cNvGrpSpPr/>
          <p:nvPr/>
        </p:nvGrpSpPr>
        <p:grpSpPr>
          <a:xfrm>
            <a:off x="1120653" y="4949494"/>
            <a:ext cx="861045" cy="646331"/>
            <a:chOff x="1120653" y="2919491"/>
            <a:chExt cx="861045" cy="646331"/>
          </a:xfrm>
        </p:grpSpPr>
        <p:pic>
          <p:nvPicPr>
            <p:cNvPr id="22" name="Resim 21"/>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3" name="Dikdörtgen 22"/>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4</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24" name="Grup 23"/>
          <p:cNvGrpSpPr/>
          <p:nvPr/>
        </p:nvGrpSpPr>
        <p:grpSpPr>
          <a:xfrm>
            <a:off x="2146225" y="2919491"/>
            <a:ext cx="861045" cy="646331"/>
            <a:chOff x="1120653" y="2919491"/>
            <a:chExt cx="861045" cy="646331"/>
          </a:xfrm>
        </p:grpSpPr>
        <p:pic>
          <p:nvPicPr>
            <p:cNvPr id="25" name="Resim 24"/>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6" name="Dikdörtgen 25"/>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8</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27" name="Grup 26"/>
          <p:cNvGrpSpPr/>
          <p:nvPr/>
        </p:nvGrpSpPr>
        <p:grpSpPr>
          <a:xfrm>
            <a:off x="2146225" y="3577199"/>
            <a:ext cx="861045" cy="646331"/>
            <a:chOff x="1120653" y="2919491"/>
            <a:chExt cx="861045" cy="646331"/>
          </a:xfrm>
        </p:grpSpPr>
        <p:pic>
          <p:nvPicPr>
            <p:cNvPr id="28" name="Resim 27"/>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9" name="Dikdörtgen 28"/>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7</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0" name="Grup 29"/>
          <p:cNvGrpSpPr/>
          <p:nvPr/>
        </p:nvGrpSpPr>
        <p:grpSpPr>
          <a:xfrm>
            <a:off x="2146225" y="4268843"/>
            <a:ext cx="861045" cy="646331"/>
            <a:chOff x="1120653" y="2919491"/>
            <a:chExt cx="861045" cy="646331"/>
          </a:xfrm>
        </p:grpSpPr>
        <p:pic>
          <p:nvPicPr>
            <p:cNvPr id="31" name="Resim 30"/>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2" name="Dikdörtgen 31"/>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6</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3" name="Grup 32"/>
          <p:cNvGrpSpPr/>
          <p:nvPr/>
        </p:nvGrpSpPr>
        <p:grpSpPr>
          <a:xfrm>
            <a:off x="2146225" y="4949494"/>
            <a:ext cx="861045" cy="646331"/>
            <a:chOff x="1120653" y="2919491"/>
            <a:chExt cx="861045" cy="646331"/>
          </a:xfrm>
        </p:grpSpPr>
        <p:pic>
          <p:nvPicPr>
            <p:cNvPr id="34" name="Resim 33"/>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5" name="Dikdörtgen 34"/>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5</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6" name="Grup 35"/>
          <p:cNvGrpSpPr/>
          <p:nvPr/>
        </p:nvGrpSpPr>
        <p:grpSpPr>
          <a:xfrm>
            <a:off x="3170652" y="2919491"/>
            <a:ext cx="861045" cy="646331"/>
            <a:chOff x="1120653" y="2919491"/>
            <a:chExt cx="861045" cy="646331"/>
          </a:xfrm>
        </p:grpSpPr>
        <p:pic>
          <p:nvPicPr>
            <p:cNvPr id="37" name="Resim 36"/>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8" name="Dikdörtgen 37"/>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9</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9" name="Grup 38"/>
          <p:cNvGrpSpPr/>
          <p:nvPr/>
        </p:nvGrpSpPr>
        <p:grpSpPr>
          <a:xfrm>
            <a:off x="3170652" y="3577199"/>
            <a:ext cx="861045" cy="646331"/>
            <a:chOff x="1120653" y="2919491"/>
            <a:chExt cx="861045" cy="646331"/>
          </a:xfrm>
        </p:grpSpPr>
        <p:pic>
          <p:nvPicPr>
            <p:cNvPr id="40" name="Resim 39"/>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41" name="Dikdörtgen 40"/>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10</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42" name="Grup 41"/>
          <p:cNvGrpSpPr/>
          <p:nvPr/>
        </p:nvGrpSpPr>
        <p:grpSpPr>
          <a:xfrm>
            <a:off x="3170652" y="4268843"/>
            <a:ext cx="861045" cy="646331"/>
            <a:chOff x="1120653" y="2919491"/>
            <a:chExt cx="861045" cy="646331"/>
          </a:xfrm>
        </p:grpSpPr>
        <p:pic>
          <p:nvPicPr>
            <p:cNvPr id="43" name="Resim 42"/>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44" name="Dikdörtgen 43"/>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11</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45" name="Grup 44"/>
          <p:cNvGrpSpPr/>
          <p:nvPr/>
        </p:nvGrpSpPr>
        <p:grpSpPr>
          <a:xfrm>
            <a:off x="3170652" y="4949494"/>
            <a:ext cx="861045" cy="646331"/>
            <a:chOff x="1120653" y="2919491"/>
            <a:chExt cx="861045" cy="646331"/>
          </a:xfrm>
        </p:grpSpPr>
        <p:pic>
          <p:nvPicPr>
            <p:cNvPr id="46" name="Resim 45"/>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47" name="Dikdörtgen 46"/>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12</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pic>
        <p:nvPicPr>
          <p:cNvPr id="48" name="Resim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321930" y="3009204"/>
            <a:ext cx="2450269" cy="2500011"/>
          </a:xfrm>
          <a:prstGeom prst="rect">
            <a:avLst/>
          </a:prstGeom>
        </p:spPr>
      </p:pic>
      <p:sp>
        <p:nvSpPr>
          <p:cNvPr id="50"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6501973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37" presetClass="entr" presetSubtype="0" fill="hold" nodeType="withEffect">
                                  <p:stCondLst>
                                    <p:cond delay="2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900" decel="100000" fill="hold"/>
                                        <p:tgtEl>
                                          <p:spTgt spid="10"/>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4" fill="hold">
                            <p:stCondLst>
                              <p:cond delay="30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250" fill="hold"/>
                                        <p:tgtEl>
                                          <p:spTgt spid="11"/>
                                        </p:tgtEl>
                                        <p:attrNameLst>
                                          <p:attrName>ppt_w</p:attrName>
                                        </p:attrNameLst>
                                      </p:cBhvr>
                                      <p:tavLst>
                                        <p:tav tm="0">
                                          <p:val>
                                            <p:fltVal val="0"/>
                                          </p:val>
                                        </p:tav>
                                        <p:tav tm="100000">
                                          <p:val>
                                            <p:strVal val="#ppt_w"/>
                                          </p:val>
                                        </p:tav>
                                      </p:tavLst>
                                    </p:anim>
                                    <p:anim calcmode="lin" valueType="num">
                                      <p:cBhvr>
                                        <p:cTn id="18" dur="250" fill="hold"/>
                                        <p:tgtEl>
                                          <p:spTgt spid="11"/>
                                        </p:tgtEl>
                                        <p:attrNameLst>
                                          <p:attrName>ppt_h</p:attrName>
                                        </p:attrNameLst>
                                      </p:cBhvr>
                                      <p:tavLst>
                                        <p:tav tm="0">
                                          <p:val>
                                            <p:fltVal val="0"/>
                                          </p:val>
                                        </p:tav>
                                        <p:tav tm="100000">
                                          <p:val>
                                            <p:strVal val="#ppt_h"/>
                                          </p:val>
                                        </p:tav>
                                      </p:tavLst>
                                    </p:anim>
                                    <p:animEffect transition="in" filter="fade">
                                      <p:cBhvr>
                                        <p:cTn id="19" dur="250"/>
                                        <p:tgtEl>
                                          <p:spTgt spid="11"/>
                                        </p:tgtEl>
                                      </p:cBhvr>
                                    </p:animEffect>
                                  </p:childTnLst>
                                </p:cTn>
                              </p:par>
                            </p:childTnLst>
                          </p:cTn>
                        </p:par>
                        <p:par>
                          <p:cTn id="20" fill="hold">
                            <p:stCondLst>
                              <p:cond delay="3250"/>
                            </p:stCondLst>
                            <p:childTnLst>
                              <p:par>
                                <p:cTn id="21" presetID="53"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250" fill="hold"/>
                                        <p:tgtEl>
                                          <p:spTgt spid="14"/>
                                        </p:tgtEl>
                                        <p:attrNameLst>
                                          <p:attrName>ppt_w</p:attrName>
                                        </p:attrNameLst>
                                      </p:cBhvr>
                                      <p:tavLst>
                                        <p:tav tm="0">
                                          <p:val>
                                            <p:fltVal val="0"/>
                                          </p:val>
                                        </p:tav>
                                        <p:tav tm="100000">
                                          <p:val>
                                            <p:strVal val="#ppt_w"/>
                                          </p:val>
                                        </p:tav>
                                      </p:tavLst>
                                    </p:anim>
                                    <p:anim calcmode="lin" valueType="num">
                                      <p:cBhvr>
                                        <p:cTn id="24" dur="250" fill="hold"/>
                                        <p:tgtEl>
                                          <p:spTgt spid="14"/>
                                        </p:tgtEl>
                                        <p:attrNameLst>
                                          <p:attrName>ppt_h</p:attrName>
                                        </p:attrNameLst>
                                      </p:cBhvr>
                                      <p:tavLst>
                                        <p:tav tm="0">
                                          <p:val>
                                            <p:fltVal val="0"/>
                                          </p:val>
                                        </p:tav>
                                        <p:tav tm="100000">
                                          <p:val>
                                            <p:strVal val="#ppt_h"/>
                                          </p:val>
                                        </p:tav>
                                      </p:tavLst>
                                    </p:anim>
                                    <p:animEffect transition="in" filter="fade">
                                      <p:cBhvr>
                                        <p:cTn id="25" dur="250"/>
                                        <p:tgtEl>
                                          <p:spTgt spid="14"/>
                                        </p:tgtEl>
                                      </p:cBhvr>
                                    </p:animEffect>
                                  </p:childTnLst>
                                </p:cTn>
                              </p:par>
                            </p:childTnLst>
                          </p:cTn>
                        </p:par>
                        <p:par>
                          <p:cTn id="26" fill="hold">
                            <p:stCondLst>
                              <p:cond delay="3500"/>
                            </p:stCondLst>
                            <p:childTnLst>
                              <p:par>
                                <p:cTn id="27" presetID="53" presetClass="entr" presetSubtype="16"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250" fill="hold"/>
                                        <p:tgtEl>
                                          <p:spTgt spid="17"/>
                                        </p:tgtEl>
                                        <p:attrNameLst>
                                          <p:attrName>ppt_w</p:attrName>
                                        </p:attrNameLst>
                                      </p:cBhvr>
                                      <p:tavLst>
                                        <p:tav tm="0">
                                          <p:val>
                                            <p:fltVal val="0"/>
                                          </p:val>
                                        </p:tav>
                                        <p:tav tm="100000">
                                          <p:val>
                                            <p:strVal val="#ppt_w"/>
                                          </p:val>
                                        </p:tav>
                                      </p:tavLst>
                                    </p:anim>
                                    <p:anim calcmode="lin" valueType="num">
                                      <p:cBhvr>
                                        <p:cTn id="30" dur="250" fill="hold"/>
                                        <p:tgtEl>
                                          <p:spTgt spid="17"/>
                                        </p:tgtEl>
                                        <p:attrNameLst>
                                          <p:attrName>ppt_h</p:attrName>
                                        </p:attrNameLst>
                                      </p:cBhvr>
                                      <p:tavLst>
                                        <p:tav tm="0">
                                          <p:val>
                                            <p:fltVal val="0"/>
                                          </p:val>
                                        </p:tav>
                                        <p:tav tm="100000">
                                          <p:val>
                                            <p:strVal val="#ppt_h"/>
                                          </p:val>
                                        </p:tav>
                                      </p:tavLst>
                                    </p:anim>
                                    <p:animEffect transition="in" filter="fade">
                                      <p:cBhvr>
                                        <p:cTn id="31" dur="250"/>
                                        <p:tgtEl>
                                          <p:spTgt spid="17"/>
                                        </p:tgtEl>
                                      </p:cBhvr>
                                    </p:animEffect>
                                  </p:childTnLst>
                                </p:cTn>
                              </p:par>
                            </p:childTnLst>
                          </p:cTn>
                        </p:par>
                        <p:par>
                          <p:cTn id="32" fill="hold">
                            <p:stCondLst>
                              <p:cond delay="3750"/>
                            </p:stCondLst>
                            <p:childTnLst>
                              <p:par>
                                <p:cTn id="33" presetID="53" presetClass="entr" presetSubtype="16"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250" fill="hold"/>
                                        <p:tgtEl>
                                          <p:spTgt spid="21"/>
                                        </p:tgtEl>
                                        <p:attrNameLst>
                                          <p:attrName>ppt_w</p:attrName>
                                        </p:attrNameLst>
                                      </p:cBhvr>
                                      <p:tavLst>
                                        <p:tav tm="0">
                                          <p:val>
                                            <p:fltVal val="0"/>
                                          </p:val>
                                        </p:tav>
                                        <p:tav tm="100000">
                                          <p:val>
                                            <p:strVal val="#ppt_w"/>
                                          </p:val>
                                        </p:tav>
                                      </p:tavLst>
                                    </p:anim>
                                    <p:anim calcmode="lin" valueType="num">
                                      <p:cBhvr>
                                        <p:cTn id="36" dur="250" fill="hold"/>
                                        <p:tgtEl>
                                          <p:spTgt spid="21"/>
                                        </p:tgtEl>
                                        <p:attrNameLst>
                                          <p:attrName>ppt_h</p:attrName>
                                        </p:attrNameLst>
                                      </p:cBhvr>
                                      <p:tavLst>
                                        <p:tav tm="0">
                                          <p:val>
                                            <p:fltVal val="0"/>
                                          </p:val>
                                        </p:tav>
                                        <p:tav tm="100000">
                                          <p:val>
                                            <p:strVal val="#ppt_h"/>
                                          </p:val>
                                        </p:tav>
                                      </p:tavLst>
                                    </p:anim>
                                    <p:animEffect transition="in" filter="fade">
                                      <p:cBhvr>
                                        <p:cTn id="37" dur="250"/>
                                        <p:tgtEl>
                                          <p:spTgt spid="21"/>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250" fill="hold"/>
                                        <p:tgtEl>
                                          <p:spTgt spid="33"/>
                                        </p:tgtEl>
                                        <p:attrNameLst>
                                          <p:attrName>ppt_w</p:attrName>
                                        </p:attrNameLst>
                                      </p:cBhvr>
                                      <p:tavLst>
                                        <p:tav tm="0">
                                          <p:val>
                                            <p:fltVal val="0"/>
                                          </p:val>
                                        </p:tav>
                                        <p:tav tm="100000">
                                          <p:val>
                                            <p:strVal val="#ppt_w"/>
                                          </p:val>
                                        </p:tav>
                                      </p:tavLst>
                                    </p:anim>
                                    <p:anim calcmode="lin" valueType="num">
                                      <p:cBhvr>
                                        <p:cTn id="42" dur="250" fill="hold"/>
                                        <p:tgtEl>
                                          <p:spTgt spid="33"/>
                                        </p:tgtEl>
                                        <p:attrNameLst>
                                          <p:attrName>ppt_h</p:attrName>
                                        </p:attrNameLst>
                                      </p:cBhvr>
                                      <p:tavLst>
                                        <p:tav tm="0">
                                          <p:val>
                                            <p:fltVal val="0"/>
                                          </p:val>
                                        </p:tav>
                                        <p:tav tm="100000">
                                          <p:val>
                                            <p:strVal val="#ppt_h"/>
                                          </p:val>
                                        </p:tav>
                                      </p:tavLst>
                                    </p:anim>
                                    <p:animEffect transition="in" filter="fade">
                                      <p:cBhvr>
                                        <p:cTn id="43" dur="250"/>
                                        <p:tgtEl>
                                          <p:spTgt spid="33"/>
                                        </p:tgtEl>
                                      </p:cBhvr>
                                    </p:animEffect>
                                  </p:childTnLst>
                                </p:cTn>
                              </p:par>
                            </p:childTnLst>
                          </p:cTn>
                        </p:par>
                        <p:par>
                          <p:cTn id="44" fill="hold">
                            <p:stCondLst>
                              <p:cond delay="4250"/>
                            </p:stCondLst>
                            <p:childTnLst>
                              <p:par>
                                <p:cTn id="45" presetID="53" presetClass="entr" presetSubtype="16"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250" fill="hold"/>
                                        <p:tgtEl>
                                          <p:spTgt spid="30"/>
                                        </p:tgtEl>
                                        <p:attrNameLst>
                                          <p:attrName>ppt_w</p:attrName>
                                        </p:attrNameLst>
                                      </p:cBhvr>
                                      <p:tavLst>
                                        <p:tav tm="0">
                                          <p:val>
                                            <p:fltVal val="0"/>
                                          </p:val>
                                        </p:tav>
                                        <p:tav tm="100000">
                                          <p:val>
                                            <p:strVal val="#ppt_w"/>
                                          </p:val>
                                        </p:tav>
                                      </p:tavLst>
                                    </p:anim>
                                    <p:anim calcmode="lin" valueType="num">
                                      <p:cBhvr>
                                        <p:cTn id="48" dur="250" fill="hold"/>
                                        <p:tgtEl>
                                          <p:spTgt spid="30"/>
                                        </p:tgtEl>
                                        <p:attrNameLst>
                                          <p:attrName>ppt_h</p:attrName>
                                        </p:attrNameLst>
                                      </p:cBhvr>
                                      <p:tavLst>
                                        <p:tav tm="0">
                                          <p:val>
                                            <p:fltVal val="0"/>
                                          </p:val>
                                        </p:tav>
                                        <p:tav tm="100000">
                                          <p:val>
                                            <p:strVal val="#ppt_h"/>
                                          </p:val>
                                        </p:tav>
                                      </p:tavLst>
                                    </p:anim>
                                    <p:animEffect transition="in" filter="fade">
                                      <p:cBhvr>
                                        <p:cTn id="49" dur="250"/>
                                        <p:tgtEl>
                                          <p:spTgt spid="3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250" fill="hold"/>
                                        <p:tgtEl>
                                          <p:spTgt spid="27"/>
                                        </p:tgtEl>
                                        <p:attrNameLst>
                                          <p:attrName>ppt_w</p:attrName>
                                        </p:attrNameLst>
                                      </p:cBhvr>
                                      <p:tavLst>
                                        <p:tav tm="0">
                                          <p:val>
                                            <p:fltVal val="0"/>
                                          </p:val>
                                        </p:tav>
                                        <p:tav tm="100000">
                                          <p:val>
                                            <p:strVal val="#ppt_w"/>
                                          </p:val>
                                        </p:tav>
                                      </p:tavLst>
                                    </p:anim>
                                    <p:anim calcmode="lin" valueType="num">
                                      <p:cBhvr>
                                        <p:cTn id="54" dur="250" fill="hold"/>
                                        <p:tgtEl>
                                          <p:spTgt spid="27"/>
                                        </p:tgtEl>
                                        <p:attrNameLst>
                                          <p:attrName>ppt_h</p:attrName>
                                        </p:attrNameLst>
                                      </p:cBhvr>
                                      <p:tavLst>
                                        <p:tav tm="0">
                                          <p:val>
                                            <p:fltVal val="0"/>
                                          </p:val>
                                        </p:tav>
                                        <p:tav tm="100000">
                                          <p:val>
                                            <p:strVal val="#ppt_h"/>
                                          </p:val>
                                        </p:tav>
                                      </p:tavLst>
                                    </p:anim>
                                    <p:animEffect transition="in" filter="fade">
                                      <p:cBhvr>
                                        <p:cTn id="55" dur="250"/>
                                        <p:tgtEl>
                                          <p:spTgt spid="27"/>
                                        </p:tgtEl>
                                      </p:cBhvr>
                                    </p:animEffect>
                                  </p:childTnLst>
                                </p:cTn>
                              </p:par>
                            </p:childTnLst>
                          </p:cTn>
                        </p:par>
                        <p:par>
                          <p:cTn id="56" fill="hold">
                            <p:stCondLst>
                              <p:cond delay="4750"/>
                            </p:stCondLst>
                            <p:childTnLst>
                              <p:par>
                                <p:cTn id="57" presetID="53" presetClass="entr" presetSubtype="16"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250" fill="hold"/>
                                        <p:tgtEl>
                                          <p:spTgt spid="24"/>
                                        </p:tgtEl>
                                        <p:attrNameLst>
                                          <p:attrName>ppt_w</p:attrName>
                                        </p:attrNameLst>
                                      </p:cBhvr>
                                      <p:tavLst>
                                        <p:tav tm="0">
                                          <p:val>
                                            <p:fltVal val="0"/>
                                          </p:val>
                                        </p:tav>
                                        <p:tav tm="100000">
                                          <p:val>
                                            <p:strVal val="#ppt_w"/>
                                          </p:val>
                                        </p:tav>
                                      </p:tavLst>
                                    </p:anim>
                                    <p:anim calcmode="lin" valueType="num">
                                      <p:cBhvr>
                                        <p:cTn id="60" dur="250" fill="hold"/>
                                        <p:tgtEl>
                                          <p:spTgt spid="24"/>
                                        </p:tgtEl>
                                        <p:attrNameLst>
                                          <p:attrName>ppt_h</p:attrName>
                                        </p:attrNameLst>
                                      </p:cBhvr>
                                      <p:tavLst>
                                        <p:tav tm="0">
                                          <p:val>
                                            <p:fltVal val="0"/>
                                          </p:val>
                                        </p:tav>
                                        <p:tav tm="100000">
                                          <p:val>
                                            <p:strVal val="#ppt_h"/>
                                          </p:val>
                                        </p:tav>
                                      </p:tavLst>
                                    </p:anim>
                                    <p:animEffect transition="in" filter="fade">
                                      <p:cBhvr>
                                        <p:cTn id="61" dur="250"/>
                                        <p:tgtEl>
                                          <p:spTgt spid="24"/>
                                        </p:tgtEl>
                                      </p:cBhvr>
                                    </p:animEffect>
                                  </p:childTnLst>
                                </p:cTn>
                              </p:par>
                            </p:childTnLst>
                          </p:cTn>
                        </p:par>
                        <p:par>
                          <p:cTn id="62" fill="hold">
                            <p:stCondLst>
                              <p:cond delay="5000"/>
                            </p:stCondLst>
                            <p:childTnLst>
                              <p:par>
                                <p:cTn id="63" presetID="53" presetClass="entr" presetSubtype="16"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250" fill="hold"/>
                                        <p:tgtEl>
                                          <p:spTgt spid="36"/>
                                        </p:tgtEl>
                                        <p:attrNameLst>
                                          <p:attrName>ppt_w</p:attrName>
                                        </p:attrNameLst>
                                      </p:cBhvr>
                                      <p:tavLst>
                                        <p:tav tm="0">
                                          <p:val>
                                            <p:fltVal val="0"/>
                                          </p:val>
                                        </p:tav>
                                        <p:tav tm="100000">
                                          <p:val>
                                            <p:strVal val="#ppt_w"/>
                                          </p:val>
                                        </p:tav>
                                      </p:tavLst>
                                    </p:anim>
                                    <p:anim calcmode="lin" valueType="num">
                                      <p:cBhvr>
                                        <p:cTn id="66" dur="250" fill="hold"/>
                                        <p:tgtEl>
                                          <p:spTgt spid="36"/>
                                        </p:tgtEl>
                                        <p:attrNameLst>
                                          <p:attrName>ppt_h</p:attrName>
                                        </p:attrNameLst>
                                      </p:cBhvr>
                                      <p:tavLst>
                                        <p:tav tm="0">
                                          <p:val>
                                            <p:fltVal val="0"/>
                                          </p:val>
                                        </p:tav>
                                        <p:tav tm="100000">
                                          <p:val>
                                            <p:strVal val="#ppt_h"/>
                                          </p:val>
                                        </p:tav>
                                      </p:tavLst>
                                    </p:anim>
                                    <p:animEffect transition="in" filter="fade">
                                      <p:cBhvr>
                                        <p:cTn id="67" dur="250"/>
                                        <p:tgtEl>
                                          <p:spTgt spid="36"/>
                                        </p:tgtEl>
                                      </p:cBhvr>
                                    </p:animEffect>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250" fill="hold"/>
                                        <p:tgtEl>
                                          <p:spTgt spid="39"/>
                                        </p:tgtEl>
                                        <p:attrNameLst>
                                          <p:attrName>ppt_w</p:attrName>
                                        </p:attrNameLst>
                                      </p:cBhvr>
                                      <p:tavLst>
                                        <p:tav tm="0">
                                          <p:val>
                                            <p:fltVal val="0"/>
                                          </p:val>
                                        </p:tav>
                                        <p:tav tm="100000">
                                          <p:val>
                                            <p:strVal val="#ppt_w"/>
                                          </p:val>
                                        </p:tav>
                                      </p:tavLst>
                                    </p:anim>
                                    <p:anim calcmode="lin" valueType="num">
                                      <p:cBhvr>
                                        <p:cTn id="72" dur="250" fill="hold"/>
                                        <p:tgtEl>
                                          <p:spTgt spid="39"/>
                                        </p:tgtEl>
                                        <p:attrNameLst>
                                          <p:attrName>ppt_h</p:attrName>
                                        </p:attrNameLst>
                                      </p:cBhvr>
                                      <p:tavLst>
                                        <p:tav tm="0">
                                          <p:val>
                                            <p:fltVal val="0"/>
                                          </p:val>
                                        </p:tav>
                                        <p:tav tm="100000">
                                          <p:val>
                                            <p:strVal val="#ppt_h"/>
                                          </p:val>
                                        </p:tav>
                                      </p:tavLst>
                                    </p:anim>
                                    <p:animEffect transition="in" filter="fade">
                                      <p:cBhvr>
                                        <p:cTn id="73" dur="250"/>
                                        <p:tgtEl>
                                          <p:spTgt spid="39"/>
                                        </p:tgtEl>
                                      </p:cBhvr>
                                    </p:animEffect>
                                  </p:childTnLst>
                                </p:cTn>
                              </p:par>
                            </p:childTnLst>
                          </p:cTn>
                        </p:par>
                        <p:par>
                          <p:cTn id="74" fill="hold">
                            <p:stCondLst>
                              <p:cond delay="5500"/>
                            </p:stCondLst>
                            <p:childTnLst>
                              <p:par>
                                <p:cTn id="75" presetID="53" presetClass="entr" presetSubtype="16"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250" fill="hold"/>
                                        <p:tgtEl>
                                          <p:spTgt spid="42"/>
                                        </p:tgtEl>
                                        <p:attrNameLst>
                                          <p:attrName>ppt_w</p:attrName>
                                        </p:attrNameLst>
                                      </p:cBhvr>
                                      <p:tavLst>
                                        <p:tav tm="0">
                                          <p:val>
                                            <p:fltVal val="0"/>
                                          </p:val>
                                        </p:tav>
                                        <p:tav tm="100000">
                                          <p:val>
                                            <p:strVal val="#ppt_w"/>
                                          </p:val>
                                        </p:tav>
                                      </p:tavLst>
                                    </p:anim>
                                    <p:anim calcmode="lin" valueType="num">
                                      <p:cBhvr>
                                        <p:cTn id="78" dur="250" fill="hold"/>
                                        <p:tgtEl>
                                          <p:spTgt spid="42"/>
                                        </p:tgtEl>
                                        <p:attrNameLst>
                                          <p:attrName>ppt_h</p:attrName>
                                        </p:attrNameLst>
                                      </p:cBhvr>
                                      <p:tavLst>
                                        <p:tav tm="0">
                                          <p:val>
                                            <p:fltVal val="0"/>
                                          </p:val>
                                        </p:tav>
                                        <p:tav tm="100000">
                                          <p:val>
                                            <p:strVal val="#ppt_h"/>
                                          </p:val>
                                        </p:tav>
                                      </p:tavLst>
                                    </p:anim>
                                    <p:animEffect transition="in" filter="fade">
                                      <p:cBhvr>
                                        <p:cTn id="79" dur="250"/>
                                        <p:tgtEl>
                                          <p:spTgt spid="42"/>
                                        </p:tgtEl>
                                      </p:cBhvr>
                                    </p:animEffect>
                                  </p:childTnLst>
                                </p:cTn>
                              </p:par>
                            </p:childTnLst>
                          </p:cTn>
                        </p:par>
                        <p:par>
                          <p:cTn id="80" fill="hold">
                            <p:stCondLst>
                              <p:cond delay="5750"/>
                            </p:stCondLst>
                            <p:childTnLst>
                              <p:par>
                                <p:cTn id="81" presetID="53" presetClass="entr" presetSubtype="16" fill="hold" nodeType="after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p:cTn id="83" dur="250" fill="hold"/>
                                        <p:tgtEl>
                                          <p:spTgt spid="45"/>
                                        </p:tgtEl>
                                        <p:attrNameLst>
                                          <p:attrName>ppt_w</p:attrName>
                                        </p:attrNameLst>
                                      </p:cBhvr>
                                      <p:tavLst>
                                        <p:tav tm="0">
                                          <p:val>
                                            <p:fltVal val="0"/>
                                          </p:val>
                                        </p:tav>
                                        <p:tav tm="100000">
                                          <p:val>
                                            <p:strVal val="#ppt_w"/>
                                          </p:val>
                                        </p:tav>
                                      </p:tavLst>
                                    </p:anim>
                                    <p:anim calcmode="lin" valueType="num">
                                      <p:cBhvr>
                                        <p:cTn id="84" dur="250" fill="hold"/>
                                        <p:tgtEl>
                                          <p:spTgt spid="45"/>
                                        </p:tgtEl>
                                        <p:attrNameLst>
                                          <p:attrName>ppt_h</p:attrName>
                                        </p:attrNameLst>
                                      </p:cBhvr>
                                      <p:tavLst>
                                        <p:tav tm="0">
                                          <p:val>
                                            <p:fltVal val="0"/>
                                          </p:val>
                                        </p:tav>
                                        <p:tav tm="100000">
                                          <p:val>
                                            <p:strVal val="#ppt_h"/>
                                          </p:val>
                                        </p:tav>
                                      </p:tavLst>
                                    </p:anim>
                                    <p:animEffect transition="in" filter="fade">
                                      <p:cBhvr>
                                        <p:cTn id="85" dur="250"/>
                                        <p:tgtEl>
                                          <p:spTgt spid="45"/>
                                        </p:tgtEl>
                                      </p:cBhvr>
                                    </p:animEffect>
                                  </p:childTnLst>
                                </p:cTn>
                              </p:par>
                            </p:childTnLst>
                          </p:cTn>
                        </p:par>
                        <p:par>
                          <p:cTn id="86" fill="hold">
                            <p:stCondLst>
                              <p:cond delay="6000"/>
                            </p:stCondLst>
                            <p:childTnLst>
                              <p:par>
                                <p:cTn id="87" presetID="22" presetClass="entr" presetSubtype="8" fill="hold"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3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267765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Toplantıya katılmayan, görevine geç gelen ve/veya cep telefonu ile sınav salonuna girmekte ısrar eden salon görevlisine (yedek gözetmen dâhil) görev vermez. Bu salon görevlisini tutanakla belirleyerek bölge sınav yürütme komisyonuna bildirir.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877670445"/>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397031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görevlilerine ait ad, </a:t>
            </a:r>
            <a:r>
              <a:rPr lang="tr-TR" sz="2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soyad</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ve görevlerini gösterir yaka kartının sınav süresince görevlilerin üzerinde bulunmasını sağlar.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kitapçığı, cevap kâğıdı ve salon yoklama listelerinin bulunduğu sınav güvenlik poşetlerini salon başkanlarına imza karşılığında teslim eder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1679329246"/>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021605"/>
            <a:ext cx="10937174" cy="259782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sınav salonlarına alınırken üzerlerinde kullanımı doktor raporu ile belirlenen hasta veya engellilere ait cihazlar (işitme cihazı, insülin pompası, şeker ölçüm cihazı ve benzeri) hariç…</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1235856440"/>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120676"/>
            <a:ext cx="10937174" cy="461664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…çanta, cep telefonu, telsiz, radyo, saat, bilgisayar, kamera ve benzeri iletişim araçları ile depolama kayıt ve veri aktarma cihazları, kablosuz iletişim sağlayan cihazlar ve kulaklık, kolye, küpe, bilezik, yüzük, broş ve benzeri eşyalar ile her türlü elektronik ve/veya mekanik cihazlar, </a:t>
            </a:r>
            <a:r>
              <a:rPr lang="tr-TR" sz="2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databank</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sözlük, hesap makinesi, kâğıt, kitap, defter, not vb. dokümanlar, pergel, açıölçer, cetvel vb. araçlar, delici ve kesici aletlerle sınav binasına alınmayacaktır. </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3717993481"/>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195149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bu araçlarla sınava alınmayacağı gibi sınav anında yanında bulunduğu tespit edilirse sınav kurallarını ihlal ettiği gerekçesiyle sınavı tutanakla geçersiz sayılacaktır.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2434446187"/>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Sınavın başlamasından itibaren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ilk 15 dakika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içerisinde sınav binasına gelen öğrencilerin sınava katılmalarını sağlar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lnSpc>
                <a:spcPct val="150000"/>
              </a:lnSpc>
              <a:buClr>
                <a:srgbClr val="FF0000"/>
              </a:buClr>
              <a:buSzPct val="115000"/>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öğrencilere ek süre verilmez. İlk 15 dakikadan sonra gelen öğrencileri sınav binasına almaz.</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2262045770"/>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397031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Sınavın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ilk 30 dakikası tamamlanmadan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ve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bitimine 15 dakika kala</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öğrencilerin sınav salonundan çıkamayacaklarını duyurur.</a:t>
            </a:r>
          </a:p>
          <a:p>
            <a:pPr marL="457200" indent="-457200" algn="just">
              <a:lnSpc>
                <a:spcPct val="150000"/>
              </a:lnSpc>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süresince, görevliler dışındaki kişilerin binaya girmemesini sağlar.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3464640544"/>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195149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sırasında gerekmedikçe yedek sınav poşetini kesinlikle açmaz ve yedek sınav poşetini bina sınav Komisyonunun bulunduğu yerde muhafaza eder.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2019597278"/>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860258"/>
            <a:ext cx="10937174" cy="5262979"/>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Sınavın bitiminden sonra salon başkanları tarafından getirilen ve içinde cevap kâğıtları, salon yoklama listeleri ve varsa diğer evrakın (tutanak vb.) bulunduğu ağzı kapatılmış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evrakı dönüş zarfları</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ile soru kitapçıklarını imza karşılığı teslim alır.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pP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kitapçıkları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kutusuna </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konulmayacaktır. </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a:t>
            </a: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zarfları </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mutlaka DÖNÜŞÜM kutusuna konulacak ve diğer kutular da tamamen boş olarak gelecektir.)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
        <p:nvSpPr>
          <p:cNvPr id="10" name="Dikdörtgen 9"/>
          <p:cNvSpPr/>
          <p:nvPr/>
        </p:nvSpPr>
        <p:spPr>
          <a:xfrm>
            <a:off x="191069" y="3518454"/>
            <a:ext cx="11036077" cy="658835"/>
          </a:xfrm>
          <a:prstGeom prst="rect">
            <a:avLst/>
          </a:prstGeom>
        </p:spPr>
        <p:txBody>
          <a:bodyPr wrap="square">
            <a:spAutoFit/>
          </a:bodyPr>
          <a:lstStyle/>
          <a:p>
            <a:pPr algn="just">
              <a:lnSpc>
                <a:spcPct val="150000"/>
              </a:lnSpc>
              <a:buClr>
                <a:srgbClr val="FF0000"/>
              </a:buClr>
              <a:buSzPct val="115000"/>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DİKKAT ÖNEMLİ !</a:t>
            </a:r>
          </a:p>
        </p:txBody>
      </p:sp>
    </p:spTree>
    <p:extLst>
      <p:ext uri="{BB962C8B-B14F-4D97-AF65-F5344CB8AC3E}">
        <p14:creationId xmlns:p14="http://schemas.microsoft.com/office/powerpoint/2010/main" val="160418616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graphicFrame>
        <p:nvGraphicFramePr>
          <p:cNvPr id="21" name="İçerik Yer Tutucusu 5"/>
          <p:cNvGraphicFramePr>
            <a:graphicFrameLocks/>
          </p:cNvGraphicFramePr>
          <p:nvPr>
            <p:extLst>
              <p:ext uri="{D42A27DB-BD31-4B8C-83A1-F6EECF244321}">
                <p14:modId xmlns:p14="http://schemas.microsoft.com/office/powerpoint/2010/main" val="2083581338"/>
              </p:ext>
            </p:extLst>
          </p:nvPr>
        </p:nvGraphicFramePr>
        <p:xfrm>
          <a:off x="446742" y="1760018"/>
          <a:ext cx="5603071" cy="3456384"/>
        </p:xfrm>
        <a:graphic>
          <a:graphicData uri="http://schemas.openxmlformats.org/drawingml/2006/table">
            <a:tbl>
              <a:tblPr firstRow="1" bandRow="1">
                <a:tableStyleId>{0E3FDE45-AF77-4B5C-9715-49D594BDF05E}</a:tableStyleId>
              </a:tblPr>
              <a:tblGrid>
                <a:gridCol w="4469524">
                  <a:extLst>
                    <a:ext uri="{9D8B030D-6E8A-4147-A177-3AD203B41FA5}">
                      <a16:colId xmlns:a16="http://schemas.microsoft.com/office/drawing/2014/main" xmlns="" val="20000"/>
                    </a:ext>
                  </a:extLst>
                </a:gridCol>
                <a:gridCol w="1133547">
                  <a:extLst>
                    <a:ext uri="{9D8B030D-6E8A-4147-A177-3AD203B41FA5}">
                      <a16:colId xmlns:a16="http://schemas.microsoft.com/office/drawing/2014/main" xmlns="" val="20001"/>
                    </a:ext>
                  </a:extLst>
                </a:gridCol>
              </a:tblGrid>
              <a:tr h="684414">
                <a:tc>
                  <a:txBody>
                    <a:bodyPr/>
                    <a:lstStyle/>
                    <a:p>
                      <a:pPr marL="108585" marR="102235" algn="ctr" rtl="0" eaLnBrk="1" latinLnBrk="0" hangingPunct="1">
                        <a:lnSpc>
                          <a:spcPts val="1375"/>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Alt Testler</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Soru Sayısı</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54394">
                <a:tc>
                  <a:txBody>
                    <a:bodyPr/>
                    <a:lstStyle/>
                    <a:p>
                      <a:pPr marL="108585" marR="102235" algn="l"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Türkçe</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20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54394">
                <a:tc>
                  <a:txBody>
                    <a:bodyPr/>
                    <a:lstStyle/>
                    <a:p>
                      <a:pPr marL="108585" marR="102235" algn="l"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T.C. İnkılap Tarihi ve Atatürkçülük</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10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54394">
                <a:tc>
                  <a:txBody>
                    <a:bodyPr/>
                    <a:lstStyle/>
                    <a:p>
                      <a:pPr marL="108585" marR="102235" algn="l"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Din Kültürü ve Ahlak Bilgisi</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10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554394">
                <a:tc>
                  <a:txBody>
                    <a:bodyPr/>
                    <a:lstStyle/>
                    <a:p>
                      <a:pPr marL="108585" marR="102235" algn="l"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Yabancı Dil</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10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554394">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Toplam</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50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22" name="Rectangle 2"/>
          <p:cNvSpPr>
            <a:spLocks noChangeArrowheads="1"/>
          </p:cNvSpPr>
          <p:nvPr/>
        </p:nvSpPr>
        <p:spPr bwMode="auto">
          <a:xfrm>
            <a:off x="444881" y="1112796"/>
            <a:ext cx="56049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88900" algn="ctr" fontAlgn="base">
              <a:spcBef>
                <a:spcPct val="0"/>
              </a:spcBef>
              <a:spcAft>
                <a:spcPct val="0"/>
              </a:spcAft>
            </a:pPr>
            <a:r>
              <a:rPr lang="en-US" altLang="tr-TR" sz="2200" b="1" dirty="0">
                <a:latin typeface="Calibri" pitchFamily="34" charset="0"/>
                <a:ea typeface="Calibri" pitchFamily="34" charset="0"/>
                <a:cs typeface="Times New Roman" pitchFamily="18" charset="0"/>
              </a:rPr>
              <a:t>BİRİNCİ BÖLÜM</a:t>
            </a:r>
            <a:r>
              <a:rPr lang="tr-TR" altLang="tr-TR" sz="2200" b="1" dirty="0">
                <a:latin typeface="Calibri" pitchFamily="34" charset="0"/>
                <a:ea typeface="Calibri" pitchFamily="34" charset="0"/>
                <a:cs typeface="Times New Roman" pitchFamily="18" charset="0"/>
              </a:rPr>
              <a:t> </a:t>
            </a:r>
            <a:r>
              <a:rPr lang="tr-TR" altLang="tr-TR" sz="2200" b="1" u="sng" dirty="0">
                <a:latin typeface="Calibri" pitchFamily="34" charset="0"/>
                <a:ea typeface="Calibri" pitchFamily="34" charset="0"/>
                <a:cs typeface="Times New Roman" pitchFamily="18" charset="0"/>
              </a:rPr>
              <a:t>SÖZEL </a:t>
            </a:r>
            <a:r>
              <a:rPr lang="tr-TR" altLang="tr-TR" sz="2200" b="1" u="sng" dirty="0" smtClean="0">
                <a:latin typeface="Calibri" pitchFamily="34" charset="0"/>
                <a:ea typeface="Calibri" pitchFamily="34" charset="0"/>
                <a:cs typeface="Times New Roman" pitchFamily="18" charset="0"/>
              </a:rPr>
              <a:t>ALAN</a:t>
            </a:r>
            <a:endParaRPr lang="tr-TR" altLang="tr-TR" sz="2200" b="1" u="sng" dirty="0">
              <a:latin typeface="Calibri" pitchFamily="34" charset="0"/>
              <a:ea typeface="Calibri" pitchFamily="34" charset="0"/>
              <a:cs typeface="Times New Roman" pitchFamily="18" charset="0"/>
            </a:endParaRPr>
          </a:p>
        </p:txBody>
      </p:sp>
      <p:sp>
        <p:nvSpPr>
          <p:cNvPr id="23" name="Rectangle 5"/>
          <p:cNvSpPr>
            <a:spLocks noChangeArrowheads="1"/>
          </p:cNvSpPr>
          <p:nvPr/>
        </p:nvSpPr>
        <p:spPr bwMode="auto">
          <a:xfrm>
            <a:off x="6083734" y="1112797"/>
            <a:ext cx="566879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88900" algn="ctr" fontAlgn="base">
              <a:spcBef>
                <a:spcPct val="0"/>
              </a:spcBef>
              <a:spcAft>
                <a:spcPct val="0"/>
              </a:spcAft>
            </a:pPr>
            <a:r>
              <a:rPr lang="tr-TR" altLang="tr-TR" sz="2200" b="1" dirty="0">
                <a:latin typeface="Calibri" pitchFamily="34" charset="0"/>
                <a:ea typeface="Calibri" pitchFamily="34" charset="0"/>
                <a:cs typeface="Times New Roman" pitchFamily="18" charset="0"/>
              </a:rPr>
              <a:t>İKİNCİ BÖLÜM </a:t>
            </a:r>
            <a:r>
              <a:rPr lang="tr-TR" altLang="tr-TR" sz="2200" b="1" u="sng" dirty="0">
                <a:latin typeface="Calibri" pitchFamily="34" charset="0"/>
                <a:ea typeface="Calibri" pitchFamily="34" charset="0"/>
                <a:cs typeface="Times New Roman" pitchFamily="18" charset="0"/>
              </a:rPr>
              <a:t>SAYISAL ALAN</a:t>
            </a:r>
            <a:endParaRPr lang="tr-TR" altLang="tr-TR" sz="2200" u="sng" dirty="0">
              <a:latin typeface="Arial" pitchFamily="34" charset="0"/>
              <a:cs typeface="Arial" pitchFamily="34" charset="0"/>
            </a:endParaRPr>
          </a:p>
        </p:txBody>
      </p:sp>
      <p:graphicFrame>
        <p:nvGraphicFramePr>
          <p:cNvPr id="24" name="İçerik Yer Tutucusu 5"/>
          <p:cNvGraphicFramePr>
            <a:graphicFrameLocks/>
          </p:cNvGraphicFramePr>
          <p:nvPr>
            <p:extLst>
              <p:ext uri="{D42A27DB-BD31-4B8C-83A1-F6EECF244321}">
                <p14:modId xmlns:p14="http://schemas.microsoft.com/office/powerpoint/2010/main" val="1390548364"/>
              </p:ext>
            </p:extLst>
          </p:nvPr>
        </p:nvGraphicFramePr>
        <p:xfrm>
          <a:off x="6149459" y="1760018"/>
          <a:ext cx="5603071" cy="2347596"/>
        </p:xfrm>
        <a:graphic>
          <a:graphicData uri="http://schemas.openxmlformats.org/drawingml/2006/table">
            <a:tbl>
              <a:tblPr firstRow="1" bandRow="1">
                <a:tableStyleId>{0E3FDE45-AF77-4B5C-9715-49D594BDF05E}</a:tableStyleId>
              </a:tblPr>
              <a:tblGrid>
                <a:gridCol w="4469524">
                  <a:extLst>
                    <a:ext uri="{9D8B030D-6E8A-4147-A177-3AD203B41FA5}">
                      <a16:colId xmlns:a16="http://schemas.microsoft.com/office/drawing/2014/main" xmlns="" val="20000"/>
                    </a:ext>
                  </a:extLst>
                </a:gridCol>
                <a:gridCol w="1133547">
                  <a:extLst>
                    <a:ext uri="{9D8B030D-6E8A-4147-A177-3AD203B41FA5}">
                      <a16:colId xmlns:a16="http://schemas.microsoft.com/office/drawing/2014/main" xmlns="" val="20001"/>
                    </a:ext>
                  </a:extLst>
                </a:gridCol>
              </a:tblGrid>
              <a:tr h="684414">
                <a:tc>
                  <a:txBody>
                    <a:bodyPr/>
                    <a:lstStyle/>
                    <a:p>
                      <a:pPr marL="108585" marR="102235" algn="ctr" rtl="0" eaLnBrk="1" latinLnBrk="0" hangingPunct="1">
                        <a:lnSpc>
                          <a:spcPts val="1375"/>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Alt Testler</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Soru Sayısı</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54394">
                <a:tc>
                  <a:txBody>
                    <a:bodyPr/>
                    <a:lstStyle/>
                    <a:p>
                      <a:pPr marL="108585" marR="102235" algn="l" rtl="0" eaLnBrk="1" latinLnBrk="0" hangingPunct="1">
                        <a:lnSpc>
                          <a:spcPct val="100000"/>
                        </a:lnSpc>
                        <a:spcBef>
                          <a:spcPts val="20"/>
                        </a:spcBef>
                        <a:spcAft>
                          <a:spcPts val="0"/>
                        </a:spcAft>
                      </a:pPr>
                      <a:r>
                        <a:rPr kumimoji="0" lang="tr-TR" sz="2200" kern="1200" dirty="0" smtClean="0">
                          <a:solidFill>
                            <a:schemeClr val="tx1"/>
                          </a:solidFill>
                          <a:effectLst/>
                          <a:latin typeface="Arial" panose="020B0604020202020204" pitchFamily="34" charset="0"/>
                          <a:ea typeface="+mn-ea"/>
                          <a:cs typeface="Arial" panose="020B0604020202020204" pitchFamily="34" charset="0"/>
                        </a:rPr>
                        <a:t>Matematik</a:t>
                      </a:r>
                      <a:endParaRPr kumimoji="0" lang="tr-TR" sz="2200"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tr-TR" sz="2200" b="0" kern="1200" dirty="0" smtClean="0">
                          <a:solidFill>
                            <a:schemeClr val="tx1"/>
                          </a:solidFill>
                          <a:effectLst/>
                          <a:latin typeface="Arial" panose="020B0604020202020204" pitchFamily="34" charset="0"/>
                          <a:ea typeface="Calibri"/>
                          <a:cs typeface="Arial" panose="020B0604020202020204" pitchFamily="34" charset="0"/>
                        </a:rPr>
                        <a:t>20</a:t>
                      </a:r>
                      <a:endParaRPr kumimoji="0" lang="tr-TR" sz="2200" b="0"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54394">
                <a:tc>
                  <a:txBody>
                    <a:bodyPr/>
                    <a:lstStyle/>
                    <a:p>
                      <a:pPr marL="108585" marR="102235" algn="l" rtl="0" eaLnBrk="1" latinLnBrk="0" hangingPunct="1">
                        <a:lnSpc>
                          <a:spcPct val="100000"/>
                        </a:lnSpc>
                        <a:spcBef>
                          <a:spcPts val="20"/>
                        </a:spcBef>
                        <a:spcAft>
                          <a:spcPts val="0"/>
                        </a:spcAft>
                      </a:pPr>
                      <a:r>
                        <a:rPr kumimoji="0" lang="tr-TR" sz="2200" kern="1200" dirty="0" smtClean="0">
                          <a:solidFill>
                            <a:schemeClr val="tx1"/>
                          </a:solidFill>
                          <a:effectLst/>
                          <a:latin typeface="Arial" panose="020B0604020202020204" pitchFamily="34" charset="0"/>
                          <a:ea typeface="+mn-ea"/>
                          <a:cs typeface="Arial" panose="020B0604020202020204" pitchFamily="34" charset="0"/>
                        </a:rPr>
                        <a:t>Fen Bilimleri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tr-TR" sz="2200" b="0" kern="1200" dirty="0" smtClean="0">
                          <a:solidFill>
                            <a:schemeClr val="tx1"/>
                          </a:solidFill>
                          <a:effectLst/>
                          <a:latin typeface="Arial" panose="020B0604020202020204" pitchFamily="34" charset="0"/>
                          <a:ea typeface="Calibri"/>
                          <a:cs typeface="Arial" panose="020B0604020202020204" pitchFamily="34" charset="0"/>
                        </a:rPr>
                        <a:t>20</a:t>
                      </a:r>
                      <a:endParaRPr kumimoji="0" lang="tr-TR" sz="2200" b="0"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54394">
                <a:tc>
                  <a:txBody>
                    <a:bodyPr/>
                    <a:lstStyle/>
                    <a:p>
                      <a:pPr marL="108585" marR="102235" algn="ctr" rtl="0" eaLnBrk="1" latinLnBrk="0" hangingPunct="1">
                        <a:lnSpc>
                          <a:spcPct val="100000"/>
                        </a:lnSpc>
                        <a:spcBef>
                          <a:spcPts val="20"/>
                        </a:spcBef>
                        <a:spcAft>
                          <a:spcPts val="0"/>
                        </a:spcAft>
                      </a:pPr>
                      <a:r>
                        <a:rPr kumimoji="0" lang="en-US" sz="2200" kern="1200" dirty="0" smtClean="0">
                          <a:solidFill>
                            <a:schemeClr val="tx1"/>
                          </a:solidFill>
                          <a:effectLst/>
                          <a:latin typeface="Arial" panose="020B0604020202020204" pitchFamily="34" charset="0"/>
                          <a:cs typeface="Arial" panose="020B0604020202020204" pitchFamily="34" charset="0"/>
                        </a:rPr>
                        <a:t>Toplam</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tr-TR" sz="2200" b="0" kern="1200" dirty="0" smtClean="0">
                          <a:solidFill>
                            <a:schemeClr val="tx1"/>
                          </a:solidFill>
                          <a:effectLst/>
                          <a:latin typeface="Arial" panose="020B0604020202020204" pitchFamily="34" charset="0"/>
                          <a:ea typeface="Calibri"/>
                          <a:cs typeface="Arial" panose="020B0604020202020204" pitchFamily="34" charset="0"/>
                        </a:rPr>
                        <a:t>40</a:t>
                      </a:r>
                      <a:endParaRPr kumimoji="0" lang="tr-TR" sz="2200" b="0"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9"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3445345"/>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10391"/>
            <a:ext cx="12192000" cy="6858000"/>
          </a:xfrm>
          <a:prstGeom prst="rect">
            <a:avLst/>
          </a:prstGeom>
        </p:spPr>
      </p:pic>
      <p:sp>
        <p:nvSpPr>
          <p:cNvPr id="9" name="Dikdörtgen 8"/>
          <p:cNvSpPr/>
          <p:nvPr/>
        </p:nvSpPr>
        <p:spPr>
          <a:xfrm>
            <a:off x="617518" y="1594811"/>
            <a:ext cx="10937174" cy="2031325"/>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kitapçıkları, talep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eden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öğrencilerin velilerine sınava girdikleri okul müdürlüklerince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07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Haziran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2021 Pazartesi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Gününden itibaren verilebilecektir</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3989364918"/>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27413" y="1012105"/>
            <a:ext cx="10937174" cy="4433073"/>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Salonlardan gelen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zarflarını</a:t>
            </a:r>
            <a:endPar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İçerisinden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evraklarının çıktığı ve yırtılarak açılan sınav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poşetlerini</a:t>
            </a:r>
          </a:p>
          <a:p>
            <a:pPr algn="just">
              <a:lnSpc>
                <a:spcPct val="150000"/>
              </a:lnSpc>
              <a:buClr>
                <a:srgbClr val="FF0000"/>
              </a:buClr>
              <a:buSzPct val="115000"/>
              <a:tabLst>
                <a:tab pos="447675" algn="l"/>
              </a:tabLst>
            </a:pP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sırasına göre </a:t>
            </a:r>
            <a:r>
              <a:rPr lang="tr-TR" sz="3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dönüşüm kutularına/çantalarına</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koyarak seri numaralı güvenlik kilidi ile kilitleyip il/ilçe sınav evrakı nakil koruma görevlilerine tutanakla teslim eder</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664714322"/>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461493" y="966787"/>
            <a:ext cx="11269014" cy="5201424"/>
          </a:xfrm>
          <a:prstGeom prst="rect">
            <a:avLst/>
          </a:prstGeom>
        </p:spPr>
        <p:txBody>
          <a:bodyPr wrap="square">
            <a:spAutoFit/>
          </a:bodyPr>
          <a:lstStyle/>
          <a:p>
            <a:pPr marL="457200" indent="-457200" algn="just">
              <a:spcBef>
                <a:spcPts val="1200"/>
              </a:spcBef>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Sınavda görev yapan bina komisyonu ve salon görevlileri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ücretleri </a:t>
            </a:r>
            <a:r>
              <a:rPr lang="tr-TR" sz="2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KBS’den</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oturum için ayrı ücret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ödenecektir.</a:t>
            </a:r>
          </a:p>
          <a:p>
            <a:pPr marL="457200" indent="-457200" algn="just">
              <a:spcBef>
                <a:spcPts val="1200"/>
              </a:spcBef>
              <a:buClr>
                <a:srgbClr val="FF0000"/>
              </a:buClr>
              <a:buSzPct val="115000"/>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spcBef>
                <a:spcPts val="1200"/>
              </a:spcBef>
              <a:buClr>
                <a:srgbClr val="FF0000"/>
              </a:buClr>
              <a:buSzPct val="115000"/>
              <a:buFont typeface="Wingdings" panose="05000000000000000000" pitchFamily="2" charset="2"/>
              <a:buChar char=""/>
            </a:pPr>
            <a:r>
              <a:rPr lang="tr-TR"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 gün içinde yapılacak iki oturum için de </a:t>
            </a:r>
            <a:r>
              <a:rPr lang="tr-TR" sz="28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aynı isimlerden </a:t>
            </a:r>
            <a:r>
              <a:rPr lang="tr-TR"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oluşturulmalı ve görev almaları </a:t>
            </a:r>
            <a:r>
              <a:rPr lang="tr-TR" sz="28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halinde de </a:t>
            </a:r>
            <a:r>
              <a:rPr lang="tr-TR" sz="2800"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oturum için </a:t>
            </a:r>
            <a:r>
              <a:rPr lang="tr-TR" sz="28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ayrı sınav ücret ödenecektir</a:t>
            </a:r>
            <a:r>
              <a:rPr lang="tr-TR" sz="2800"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spcBef>
                <a:spcPts val="1200"/>
              </a:spcBef>
              <a:buClr>
                <a:srgbClr val="FF0000"/>
              </a:buClr>
              <a:buSzPct val="115000"/>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spcBef>
                <a:spcPts val="1200"/>
              </a:spcBef>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başkanı ve gözetmenle ilgili bilgiler </a:t>
            </a:r>
            <a:r>
              <a:rPr lang="tr-TR"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3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oturum </a:t>
            </a:r>
            <a:r>
              <a:rPr lang="tr-TR"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sonunda </a:t>
            </a:r>
            <a:r>
              <a:rPr lang="tr-TR" sz="3200" dirty="0">
                <a:ln w="0"/>
                <a:solidFill>
                  <a:srgbClr val="FF0000"/>
                </a:solidFill>
                <a:effectLst>
                  <a:glow rad="101600">
                    <a:schemeClr val="bg1">
                      <a:alpha val="60000"/>
                    </a:schemeClr>
                  </a:glow>
                  <a:outerShdw blurRad="50800" dist="38100" dir="16200000" rotWithShape="0">
                    <a:prstClr val="black">
                      <a:alpha val="40000"/>
                    </a:prstClr>
                  </a:outerShdw>
                </a:effectLst>
                <a:latin typeface="Arial" panose="020B0604020202020204" pitchFamily="34" charset="0"/>
                <a:cs typeface="Arial" panose="020B0604020202020204" pitchFamily="34" charset="0"/>
              </a:rPr>
              <a:t>MEBBİS Sınav İşlemleri Modülü/ Sınav Binası Görevli Bilgi Girişi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ekranından girilecek ve onaylanacaktır.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2472166585"/>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021605"/>
            <a:ext cx="10937174" cy="4339650"/>
          </a:xfrm>
          <a:prstGeom prst="rect">
            <a:avLst/>
          </a:prstGeom>
        </p:spPr>
        <p:txBody>
          <a:bodyPr wrap="square">
            <a:spAutoFit/>
          </a:bodyPr>
          <a:lstStyle/>
          <a:p>
            <a:pPr marL="457200" indent="-457200" algn="just">
              <a:spcBef>
                <a:spcPts val="600"/>
              </a:spcBef>
              <a:spcAft>
                <a:spcPts val="600"/>
              </a:spcAft>
              <a:buClr>
                <a:srgbClr val="FF0000"/>
              </a:buClr>
              <a:buSzPct val="115000"/>
              <a:buFont typeface="Wingdings" panose="05000000000000000000" pitchFamily="2" charset="2"/>
              <a:buChar char=""/>
            </a:pP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sayısı ondan fazla olan okul veya binalarda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3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10 (on) </a:t>
            </a:r>
            <a:r>
              <a:rPr lang="tr-TR"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için bir hizmetli görevlendirilir. Hizmetliler gün içinde yapılacak iki oturum için aynı okul/kurumda görevlendirilir ve kendilerine görev aldıkları </a:t>
            </a:r>
            <a:r>
              <a:rPr lang="tr-TR"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oturum için ayrı ücret ödenir. </a:t>
            </a:r>
            <a:endParaRPr lang="tr-TR" sz="3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spcBef>
                <a:spcPts val="600"/>
              </a:spcBef>
              <a:spcAft>
                <a:spcPts val="600"/>
              </a:spcAft>
              <a:buClr>
                <a:srgbClr val="FF0000"/>
              </a:buClr>
              <a:buSzPct val="115000"/>
              <a:buFont typeface="Wingdings" panose="05000000000000000000" pitchFamily="2" charset="2"/>
              <a:buChar char=""/>
            </a:pPr>
            <a:endParaRPr lang="tr-TR" sz="3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spcBef>
                <a:spcPts val="600"/>
              </a:spcBef>
              <a:spcAft>
                <a:spcPts val="600"/>
              </a:spcAft>
              <a:buClr>
                <a:srgbClr val="FF0000"/>
              </a:buClr>
              <a:buSzPct val="115000"/>
              <a:buFont typeface="Wingdings" panose="05000000000000000000" pitchFamily="2" charset="2"/>
              <a:buChar char=""/>
            </a:pP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Okullarda görevli olan güvenlik görevlilerine de görev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aldıkları </a:t>
            </a:r>
            <a:r>
              <a:rPr lang="tr-TR"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oturum için ayrı ücret ödenir. </a:t>
            </a:r>
            <a:endParaRPr lang="tr-TR"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1037957424"/>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Metin kutusu 5"/>
          <p:cNvSpPr txBox="1"/>
          <p:nvPr/>
        </p:nvSpPr>
        <p:spPr>
          <a:xfrm>
            <a:off x="261582" y="848047"/>
            <a:ext cx="11668836" cy="5078313"/>
          </a:xfrm>
          <a:prstGeom prst="rect">
            <a:avLst/>
          </a:prstGeom>
          <a:noFill/>
        </p:spPr>
        <p:txBody>
          <a:bodyPr wrap="square" rtlCol="0">
            <a:spAutoFit/>
          </a:bodyPr>
          <a:lstStyle/>
          <a:p>
            <a:pPr algn="just"/>
            <a:r>
              <a:rPr lang="tr-TR" sz="3400" dirty="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	Bina sınav sorumluları (il temsilcisi), emniyet personeli ve hizmetlilerin ücretleri </a:t>
            </a:r>
            <a:r>
              <a:rPr lang="tr-TR" sz="3400" dirty="0" smtClean="0">
                <a:ln w="0"/>
                <a:solidFill>
                  <a:srgbClr val="FF0000"/>
                </a:solidFill>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MEBBİS, Merkezi Sınav Ücret</a:t>
            </a:r>
            <a:r>
              <a:rPr lang="tr-TR" sz="3400" dirty="0" smtClean="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 </a:t>
            </a:r>
            <a:r>
              <a:rPr lang="tr-TR" sz="3400" dirty="0" err="1" smtClean="0">
                <a:ln w="0"/>
                <a:solidFill>
                  <a:srgbClr val="FF0000"/>
                </a:solidFill>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Modül’ü</a:t>
            </a:r>
            <a:r>
              <a:rPr lang="tr-TR" sz="3400" dirty="0" smtClean="0">
                <a:ln w="0"/>
                <a:solidFill>
                  <a:srgbClr val="FF0000"/>
                </a:solidFill>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 </a:t>
            </a:r>
            <a:r>
              <a:rPr lang="tr-TR" sz="3400" dirty="0" smtClean="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üzerinden işlenecektir</a:t>
            </a:r>
            <a:r>
              <a:rPr lang="tr-TR" sz="3400" dirty="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a:t>
            </a:r>
          </a:p>
          <a:p>
            <a:pPr algn="just"/>
            <a:endParaRPr lang="tr-TR" dirty="0" smtClean="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endParaRPr>
          </a:p>
          <a:p>
            <a:pPr algn="just"/>
            <a:r>
              <a:rPr lang="tr-TR" sz="3400" dirty="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	</a:t>
            </a:r>
            <a:r>
              <a:rPr lang="tr-TR" sz="3400" dirty="0" smtClean="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Ancak</a:t>
            </a:r>
            <a:r>
              <a:rPr lang="tr-TR" sz="3400" dirty="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 birden fazla okula görevlendirilen bina sınav </a:t>
            </a:r>
            <a:r>
              <a:rPr lang="tr-TR" sz="3400" dirty="0" smtClean="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sorumlularının;</a:t>
            </a:r>
          </a:p>
          <a:p>
            <a:pPr algn="just"/>
            <a:r>
              <a:rPr lang="tr-TR" sz="3400" dirty="0" smtClean="0">
                <a:ln w="0"/>
                <a:solidFill>
                  <a:srgbClr val="FF0000"/>
                </a:solidFill>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1’nci oturum ücreti </a:t>
            </a:r>
            <a:r>
              <a:rPr lang="tr-TR" sz="3400" u="sng" dirty="0" smtClean="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toplantıya katıldığı </a:t>
            </a:r>
            <a:r>
              <a:rPr lang="tr-TR" sz="3400" u="sng" dirty="0" smtClean="0">
                <a:ln w="0"/>
                <a:solidFill>
                  <a:srgbClr val="FF0000"/>
                </a:solidFill>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birinci okul </a:t>
            </a:r>
            <a:r>
              <a:rPr lang="tr-TR" sz="3400" u="sng" dirty="0" smtClean="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müdürlüğünce</a:t>
            </a:r>
            <a:r>
              <a:rPr lang="tr-TR" sz="3400" dirty="0" smtClean="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 </a:t>
            </a:r>
          </a:p>
          <a:p>
            <a:pPr algn="just"/>
            <a:r>
              <a:rPr lang="tr-TR" sz="3400" dirty="0" smtClean="0">
                <a:ln w="0"/>
                <a:solidFill>
                  <a:srgbClr val="FF0000"/>
                </a:solidFill>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2’nci oturum ücreti</a:t>
            </a:r>
            <a:r>
              <a:rPr lang="tr-TR" sz="3400" dirty="0" smtClean="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 de </a:t>
            </a:r>
            <a:r>
              <a:rPr lang="tr-TR" sz="3400" u="sng" dirty="0" smtClean="0">
                <a:ln w="0"/>
                <a:solidFill>
                  <a:srgbClr val="FF0000"/>
                </a:solidFill>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ikinci </a:t>
            </a:r>
            <a:r>
              <a:rPr lang="tr-TR" sz="3400" u="sng" dirty="0">
                <a:ln w="0"/>
                <a:solidFill>
                  <a:srgbClr val="FF0000"/>
                </a:solidFill>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okul</a:t>
            </a:r>
            <a:r>
              <a:rPr lang="tr-TR" sz="3400" u="sng" dirty="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 </a:t>
            </a:r>
            <a:r>
              <a:rPr lang="tr-TR" sz="3400" u="sng" dirty="0" smtClean="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müdürlüğünce</a:t>
            </a:r>
          </a:p>
          <a:p>
            <a:pPr algn="just"/>
            <a:r>
              <a:rPr lang="tr-TR" sz="3400" dirty="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	</a:t>
            </a:r>
            <a:r>
              <a:rPr lang="tr-TR" sz="3400" dirty="0" smtClean="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sisteme işlenecek, üçüncü okul </a:t>
            </a:r>
            <a:r>
              <a:rPr lang="tr-TR" sz="3400" dirty="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tarafından bu konuda işlem yapılmayacaktır</a:t>
            </a:r>
            <a:r>
              <a:rPr lang="tr-TR" sz="3400" dirty="0" smtClean="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a:t>
            </a:r>
            <a:endParaRPr lang="tr-TR" sz="3400" dirty="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endParaRPr>
          </a:p>
        </p:txBody>
      </p:sp>
      <p:sp>
        <p:nvSpPr>
          <p:cNvPr id="9"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98679447"/>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1306" y="386586"/>
            <a:ext cx="12192000" cy="6858000"/>
          </a:xfrm>
          <a:prstGeom prst="rect">
            <a:avLst/>
          </a:prstGeom>
        </p:spPr>
      </p:pic>
      <p:sp>
        <p:nvSpPr>
          <p:cNvPr id="10" name="Dikdörtgen 9"/>
          <p:cNvSpPr/>
          <p:nvPr/>
        </p:nvSpPr>
        <p:spPr>
          <a:xfrm>
            <a:off x="5962092" y="3770515"/>
            <a:ext cx="5540827" cy="2616101"/>
          </a:xfrm>
          <a:prstGeom prst="rect">
            <a:avLst/>
          </a:prstGeom>
        </p:spPr>
        <p:txBody>
          <a:bodyPr wrap="square">
            <a:spAutoFit/>
          </a:bodyPr>
          <a:lstStyle/>
          <a:p>
            <a:pPr algn="just"/>
            <a:r>
              <a:rPr lang="tr-TR" sz="2400" dirty="0" smtClean="0"/>
              <a:t>       </a:t>
            </a:r>
            <a:r>
              <a:rPr lang="tr-TR" sz="2000" dirty="0" smtClean="0"/>
              <a:t>Bu </a:t>
            </a:r>
            <a:r>
              <a:rPr lang="tr-TR" sz="2000" b="1" u="sng" dirty="0"/>
              <a:t>menü tüm personelde görülecek</a:t>
            </a:r>
            <a:r>
              <a:rPr lang="tr-TR" sz="2000" dirty="0"/>
              <a:t> olup, </a:t>
            </a:r>
            <a:r>
              <a:rPr lang="tr-TR" sz="2000" b="1" u="sng" dirty="0"/>
              <a:t>burayı sadece bina komisyonunda görevli personel kullanabilecektir</a:t>
            </a:r>
            <a:r>
              <a:rPr lang="tr-TR" sz="2000" dirty="0"/>
              <a:t>. Görevli olunan kurum bilgileri otomatik olarak </a:t>
            </a:r>
            <a:r>
              <a:rPr lang="tr-TR" sz="2000" dirty="0" smtClean="0"/>
              <a:t>belirecektir</a:t>
            </a:r>
            <a:r>
              <a:rPr lang="tr-TR" sz="2000" dirty="0"/>
              <a:t>. </a:t>
            </a:r>
          </a:p>
          <a:p>
            <a:pPr algn="just"/>
            <a:r>
              <a:rPr lang="tr-TR" sz="2000" dirty="0" smtClean="0"/>
              <a:t>       Devlet </a:t>
            </a:r>
            <a:r>
              <a:rPr lang="tr-TR" sz="2000" dirty="0"/>
              <a:t>kurumlarının daha önce </a:t>
            </a:r>
            <a:r>
              <a:rPr lang="tr-TR" sz="2000" dirty="0" smtClean="0"/>
              <a:t>kullanmakta </a:t>
            </a:r>
            <a:r>
              <a:rPr lang="tr-TR" sz="2000" dirty="0"/>
              <a:t>olduğu veri giriş ekranları aynen devam etmektedir, bu sınava özel, ek olarak kişisel </a:t>
            </a:r>
            <a:r>
              <a:rPr lang="tr-TR" sz="2000" dirty="0">
                <a:solidFill>
                  <a:srgbClr val="FF0000"/>
                </a:solidFill>
              </a:rPr>
              <a:t>şifrelere yetki verilmiştir</a:t>
            </a:r>
            <a:endParaRPr lang="tr-TR" sz="2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pic>
        <p:nvPicPr>
          <p:cNvPr id="1026" name="Resim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73" y="1477857"/>
            <a:ext cx="5522440" cy="452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396494" y="3205677"/>
            <a:ext cx="2264907" cy="608428"/>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p:cNvSpPr/>
          <p:nvPr/>
        </p:nvSpPr>
        <p:spPr>
          <a:xfrm>
            <a:off x="2931041" y="5266685"/>
            <a:ext cx="2264907" cy="601498"/>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5962093" y="1003792"/>
            <a:ext cx="5816250" cy="2246769"/>
          </a:xfrm>
          <a:prstGeom prst="rect">
            <a:avLst/>
          </a:prstGeom>
        </p:spPr>
        <p:txBody>
          <a:bodyPr wrap="square">
            <a:spAutoFit/>
          </a:bodyPr>
          <a:lstStyle/>
          <a:p>
            <a:pPr algn="just"/>
            <a:r>
              <a:rPr lang="tr-TR" sz="2000" dirty="0"/>
              <a:t>Sınav görevlilerinin bilgi girişinin yapıldığı  Sınav İşlemleri Modülü/ Sınav İşlemleri/ Sınav Binası Görevli Bilgi Girişi (SIM04006.aspx) Ekranı kurum kullanıcısı ile kullanılmaktadır.</a:t>
            </a:r>
          </a:p>
          <a:p>
            <a:r>
              <a:rPr lang="tr-TR" sz="2000" dirty="0"/>
              <a:t>Yeni yapılan Sınav İşlemleri Modülü/  Görevli </a:t>
            </a:r>
            <a:r>
              <a:rPr lang="tr-TR" sz="2000" dirty="0" smtClean="0"/>
              <a:t>İşlemleri / </a:t>
            </a:r>
            <a:r>
              <a:rPr lang="tr-TR" sz="2000" dirty="0"/>
              <a:t>Sınav Binası Görevli Bilgi Girişi (SIM03016.aspx) sayfası kişisel şifre ile kullanıma açılmıştır</a:t>
            </a:r>
            <a:endParaRPr lang="tr-T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20603"/>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8" name="Picture 4" descr="image001"/>
          <p:cNvPicPr>
            <a:picLocks noChangeAspect="1" noChangeArrowheads="1"/>
          </p:cNvPicPr>
          <p:nvPr/>
        </p:nvPicPr>
        <p:blipFill rotWithShape="1">
          <a:blip r:embed="rId4">
            <a:extLst>
              <a:ext uri="{28A0092B-C50C-407E-A947-70E740481C1C}">
                <a14:useLocalDpi xmlns:a14="http://schemas.microsoft.com/office/drawing/2010/main" val="0"/>
              </a:ext>
            </a:extLst>
          </a:blip>
          <a:srcRect r="17765"/>
          <a:stretch/>
        </p:blipFill>
        <p:spPr bwMode="auto">
          <a:xfrm>
            <a:off x="5660839" y="3909482"/>
            <a:ext cx="5022470" cy="161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ikdörtgen 9"/>
          <p:cNvSpPr/>
          <p:nvPr/>
        </p:nvSpPr>
        <p:spPr>
          <a:xfrm>
            <a:off x="371609" y="985605"/>
            <a:ext cx="6660524" cy="2923877"/>
          </a:xfrm>
          <a:prstGeom prst="rect">
            <a:avLst/>
          </a:prstGeom>
        </p:spPr>
        <p:txBody>
          <a:bodyPr wrap="square">
            <a:spAutoFit/>
          </a:bodyPr>
          <a:lstStyle/>
          <a:p>
            <a:pPr algn="just"/>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Bu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sınavda sınav binası olarak özel </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okullarda bina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komisyonu olarak </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kurum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dışından  personel görevlendirilmesi nedeniyle veri girişi için </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Komisyon Başkanlarının kişisel şifrelerine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yetki </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verilmiştir.</a:t>
            </a:r>
          </a:p>
          <a:p>
            <a:pPr algn="just"/>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3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Mebbis</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sistemine kişisel şifrelerle giriş yapıldığında ana menüde Merkezi Sınav Modülü görülecektir.</a:t>
            </a:r>
          </a:p>
        </p:txBody>
      </p:sp>
      <p:sp>
        <p:nvSpPr>
          <p:cNvPr id="3" name="Oval 2"/>
          <p:cNvSpPr/>
          <p:nvPr/>
        </p:nvSpPr>
        <p:spPr>
          <a:xfrm>
            <a:off x="4963886" y="4323174"/>
            <a:ext cx="4713514" cy="783772"/>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404770992"/>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Metin kutusu 5"/>
          <p:cNvSpPr txBox="1"/>
          <p:nvPr/>
        </p:nvSpPr>
        <p:spPr>
          <a:xfrm>
            <a:off x="879777" y="1129812"/>
            <a:ext cx="10616538" cy="4708981"/>
          </a:xfrm>
          <a:prstGeom prst="rect">
            <a:avLst/>
          </a:prstGeom>
          <a:noFill/>
        </p:spPr>
        <p:txBody>
          <a:bodyPr wrap="square" rtlCol="0">
            <a:spAutoFit/>
          </a:bodyPr>
          <a:lstStyle/>
          <a:p>
            <a:pPr algn="just">
              <a:lnSpc>
                <a:spcPct val="150000"/>
              </a:lnSpc>
            </a:pP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40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Bu </a:t>
            </a:r>
            <a:r>
              <a:rPr lang="tr-TR" sz="40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sınavda görev alacak personele ödenecek sınav ücretlerinin Haziran ayı aylık katsayısı üzerinden ödenebilmesi için ücret tahakkuk işlemlerinin </a:t>
            </a:r>
            <a:r>
              <a:rPr lang="tr-TR" sz="40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en geç </a:t>
            </a:r>
            <a:r>
              <a:rPr lang="tr-TR" sz="4000" dirty="0" smtClean="0">
                <a:ln w="0"/>
                <a:solidFill>
                  <a:srgbClr val="0000FF"/>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11 </a:t>
            </a:r>
            <a:r>
              <a:rPr lang="tr-TR" sz="4000" dirty="0">
                <a:ln w="0"/>
                <a:solidFill>
                  <a:srgbClr val="0000FF"/>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Haziran </a:t>
            </a:r>
            <a:r>
              <a:rPr lang="tr-TR" sz="4000" dirty="0" smtClean="0">
                <a:ln w="0"/>
                <a:solidFill>
                  <a:srgbClr val="0000FF"/>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2021 </a:t>
            </a:r>
            <a:r>
              <a:rPr lang="tr-TR" sz="40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tarihine kadar tamamlanması gerekmektedir</a:t>
            </a:r>
            <a:r>
              <a:rPr lang="tr-TR" sz="4000" dirty="0"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t>
            </a:r>
            <a:endParaRPr lang="tr-TR" sz="3600" i="1"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9"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3878733378"/>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1452748" y="160759"/>
            <a:ext cx="9286504" cy="511442"/>
          </a:xfrm>
          <a:prstGeom prst="roundRect">
            <a:avLst>
              <a:gd name="adj" fmla="val 35242"/>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YEDEK GÖZETMENİN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021605"/>
            <a:ext cx="10937174" cy="461664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salonundaki görevliler ile bina sınav komisyonu arasındaki irtibatı sağlar.</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Sağlık nedeni ile tuvalet ihtiyacı olan öğrencilere refakat eder. (Sağlık kurulu raporu ibraz edilecektir.)</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görevi bulunmayan personel ile kişilerin bina ve katlarda bulunmamasını sağlar</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komisyonunun verdiği diğer görevleri yapar</a:t>
            </a:r>
          </a:p>
        </p:txBody>
      </p:sp>
    </p:spTree>
    <p:extLst>
      <p:ext uri="{BB962C8B-B14F-4D97-AF65-F5344CB8AC3E}">
        <p14:creationId xmlns:p14="http://schemas.microsoft.com/office/powerpoint/2010/main" val="3178279949"/>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2812200"/>
            <a:ext cx="10937174" cy="1569660"/>
          </a:xfrm>
          <a:prstGeom prst="rect">
            <a:avLst/>
          </a:prstGeom>
        </p:spPr>
        <p:txBody>
          <a:bodyPr wrap="square">
            <a:spAutoFit/>
          </a:bodyPr>
          <a:lstStyle/>
          <a:p>
            <a:pPr algn="just">
              <a:lnSpc>
                <a:spcPct val="150000"/>
              </a:lnSpc>
              <a:buClr>
                <a:srgbClr val="FF0000"/>
              </a:buClr>
              <a:buSzPct val="115000"/>
            </a:pP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Salon görevlilerinin sınav salonuna </a:t>
            </a:r>
            <a:r>
              <a:rPr lang="tr-TR" sz="32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cep telefonu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ve </a:t>
            </a:r>
            <a:r>
              <a:rPr lang="tr-TR" sz="32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çanta</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ile girmeleri kesinlikle yasaktır.</a:t>
            </a:r>
            <a:endPar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Dikdörtgen 5"/>
          <p:cNvSpPr/>
          <p:nvPr/>
        </p:nvSpPr>
        <p:spPr>
          <a:xfrm>
            <a:off x="617518" y="1081288"/>
            <a:ext cx="10937174" cy="1305165"/>
          </a:xfrm>
          <a:prstGeom prst="rect">
            <a:avLst/>
          </a:prstGeom>
        </p:spPr>
        <p:txBody>
          <a:bodyPr wrap="square">
            <a:spAutoFit/>
          </a:bodyPr>
          <a:lstStyle/>
          <a:p>
            <a:pPr algn="ctr">
              <a:lnSpc>
                <a:spcPct val="150000"/>
              </a:lnSpc>
              <a:buClr>
                <a:srgbClr val="FF0000"/>
              </a:buClr>
              <a:buSzPct val="115000"/>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DİKKAT !</a:t>
            </a:r>
          </a:p>
          <a:p>
            <a:pPr algn="ctr">
              <a:lnSpc>
                <a:spcPct val="150000"/>
              </a:lnSpc>
              <a:buClr>
                <a:srgbClr val="FF0000"/>
              </a:buClr>
              <a:buSzPct val="115000"/>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ÇOK ÖNEMLİ !</a:t>
            </a:r>
            <a:endPar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991888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10000" fill="remove" grpId="0" nodeType="withEffect">
                                  <p:stCondLst>
                                    <p:cond delay="0"/>
                                  </p:stCondLst>
                                  <p:childTnLst>
                                    <p:anim calcmode="discrete" valueType="str">
                                      <p:cBhvr>
                                        <p:cTn id="6" dur="1000" fill="hold"/>
                                        <p:tgtEl>
                                          <p:spTgt spid="6"/>
                                        </p:tgtEl>
                                        <p:attrNameLst>
                                          <p:attrName>style.visibility</p:attrName>
                                        </p:attrNameLst>
                                      </p:cBhvr>
                                      <p:tavLst>
                                        <p:tav tm="0">
                                          <p:val>
                                            <p:strVal val="hidden"/>
                                          </p:val>
                                        </p:tav>
                                        <p:tav tm="50000">
                                          <p:val>
                                            <p:strVal val="visible"/>
                                          </p:val>
                                        </p:tav>
                                      </p:tavLst>
                                    </p:anim>
                                  </p:childTnLst>
                                </p:cTn>
                              </p:par>
                              <p:par>
                                <p:cTn id="7" presetID="16" presetClass="entr" presetSubtype="2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barn(inVertical)">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17518" y="608872"/>
            <a:ext cx="10937174" cy="6001643"/>
          </a:xfrm>
          <a:prstGeom prst="rect">
            <a:avLst/>
          </a:prstGeom>
        </p:spPr>
        <p:txBody>
          <a:bodyPr wrap="square">
            <a:spAutoFit/>
          </a:bodyPr>
          <a:lstStyle/>
          <a:p>
            <a:pPr algn="just">
              <a:lnSpc>
                <a:spcPct val="150000"/>
              </a:lnSpc>
            </a:pPr>
            <a:r>
              <a:rPr lang="tr-TR" sz="32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DİKKAT ! Çok Önemli !</a:t>
            </a:r>
          </a:p>
          <a:p>
            <a:pPr algn="just">
              <a:lnSpc>
                <a:spcPct val="150000"/>
              </a:lnSpc>
            </a:pP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Merkezî Sınava girecek öğrencilerden COVID-19 tanısı konulan öğrenciler için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alınacak sınav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tedbir hizmetleri, Sağlık Bakanlığının önerileri doğrultusunda Bölge Sınav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Yürütme Komisyonları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tarafından belirlenecek ve gerekli tüm önlemler alınarak uygun sınav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tedbir hizmeti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sağlanacaktır. Bu öğrenciler için Bölge Sınav Yürütme Komisyonları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tarafından tespit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edilecek ve sağlanacak sınav tedbir hizmetleri ile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ilgili Bina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Komisyonları bilgilendirilecektir</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8822827"/>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19"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başkanı görevli olduğu salona ait sınav güvenlik poşetini ve öğrencilerin </a:t>
            </a:r>
            <a:r>
              <a:rPr lang="tr-TR"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sürelerinin yer aldığı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yoklama listesini tutanakla teslim alır.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Gözetmen görevli olduğu salona giderek öğrencileri karşılar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dirty="0" smtClean="0"/>
              <a:t>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204660685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3000"/>
                            </p:stCondLst>
                            <p:childTnLst>
                              <p:par>
                                <p:cTn id="22" presetID="16" presetClass="entr" presetSubtype="21" fill="hold" grpId="0" nodeType="afterEffect">
                                  <p:stCondLst>
                                    <p:cond delay="50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388267"/>
            <a:ext cx="10937174" cy="5909310"/>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sınava, kimlik belgesi </a:t>
            </a:r>
            <a:r>
              <a:rPr lang="tr-TR" sz="2800"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i="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T.C</a:t>
            </a:r>
            <a:r>
              <a:rPr lang="tr-TR" sz="2800" i="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kimlik </a:t>
            </a:r>
            <a:r>
              <a:rPr lang="tr-TR" sz="2800" i="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numaralı nüfus cüzdanı / T.C</a:t>
            </a:r>
            <a:r>
              <a:rPr lang="tr-TR" sz="2800" i="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kimlik kartı veya geçerlik süresi devam eden pasaport</a:t>
            </a:r>
            <a:r>
              <a:rPr lang="tr-TR" sz="28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ve fotoğraflı-onaylı sınav giriş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belgesi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kontrol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edilerek alınır.</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kâğıdındaki ve sınav giriş belgesindeki fotoğrafların aynı olması gerektiğinden</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farklı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fotoğrafların kimlik kontrolünü ayrıntılı bir şekilde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yapılır.</a:t>
            </a:r>
          </a:p>
          <a:p>
            <a:pPr algn="just">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4"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15667587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giriş </a:t>
            </a:r>
            <a:r>
              <a:rPr lang="tr-TR" sz="28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belgeleri toplanmayacak olup, öğrencilerde </a:t>
            </a:r>
            <a:r>
              <a:rPr lang="tr-TR"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kalacaktır.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kâğıdındaki ve sınav giriş belgesindeki fotoğrafların aynı olması gerekmektedir. </a:t>
            </a:r>
            <a:r>
              <a:rPr lang="tr-TR" sz="28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Farklı fotoğrafların kimlik kontrolü ayrıntılı bir şekilde yapılmalıdır</a:t>
            </a:r>
            <a:r>
              <a:rPr lang="tr-TR" sz="2800"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28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2978393349"/>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2031325"/>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fotoğraflı-onaylı “Sınav Giriş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Belgesi’nde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belirtilen salonda kendi sıra numarasında oturur, gerektiğinde öğrencinin yerini değiştirme yetkisi salon başkanına aittir.</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435251815"/>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456975"/>
            <a:ext cx="10937174" cy="461664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Gerekli kimlik kontrolleri ve yerleştirme işlemlerinden sonra salon başkanı sınav güvenlik poşetini öğrencilerin gözü önünde ve sınavın başlamasına yaklaşık </a:t>
            </a:r>
            <a:r>
              <a:rPr lang="tr-T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15 dakika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kala açar.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güvenlik poşetinden çıkan soru kitapçıklarının ve cevap kâğıtlarının kontrolünü yapar, eksik veya fazla olması halinde bunu tutanakla belgeler.</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3245182370"/>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456975"/>
            <a:ext cx="10937174" cy="461664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öğrenci yoklama listesinde yazılı sıraya göre yerleştirilen öğrencilere, kendi isimlerine göre basılmış olan cevap kâğıtlarını dağıtır.</a:t>
            </a:r>
          </a:p>
          <a:p>
            <a:pPr marL="457200" indent="-457200" algn="just">
              <a:lnSpc>
                <a:spcPct val="150000"/>
              </a:lnSpc>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Öğrencinin kendine ait cevap kâğıdında yer alan bilgilerini kontrol ettirir ve cevap kâğıdında yer alan imza bölümünü öğrenciye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kurşun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kalem ile imzalatır.</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3357491569"/>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Öğrencinin cevap kâğıdında yazılı olan bilgilerinde hata varsa, cevap kâğıdı kullanılamayacak durumdaysa, cevap kâğıdında baskı hatası varsa ya da öğrencinin adına düzenlenmiş cevap kâğıdı bulunmuyorsa, sınav başlamadan önce salon görevlileri tarafından tutanak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hazırlanır…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3310021630"/>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970318"/>
          </a:xfrm>
          <a:prstGeom prst="rect">
            <a:avLst/>
          </a:prstGeom>
        </p:spPr>
        <p:txBody>
          <a:bodyPr wrap="square">
            <a:spAutoFit/>
          </a:bodyPr>
          <a:lstStyle/>
          <a:p>
            <a:pPr algn="just">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öğrenciye yedek cevap kâğıdı verilir.</a:t>
            </a:r>
          </a:p>
          <a:p>
            <a:pPr algn="just">
              <a:lnSpc>
                <a:spcPct val="150000"/>
              </a:lnSpc>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buClr>
                <a:srgbClr val="FF0000"/>
              </a:buClr>
              <a:buSzPct val="115000"/>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Kullanılan yedek cevap kâğıdının doğru ve eksiksiz olarak kodlandığı salon görevlilerince kontrol edilir.</a:t>
            </a:r>
          </a:p>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Kodlamadan öğrenci ile birlikte salon görevlileri de sorumlu olacaklardır.</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939139493"/>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970318"/>
          </a:xfrm>
          <a:prstGeom prst="rect">
            <a:avLst/>
          </a:prstGeom>
        </p:spPr>
        <p:txBody>
          <a:bodyPr wrap="square">
            <a:spAutoFit/>
          </a:bodyPr>
          <a:lstStyle/>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DİKKAT ÖNEMLİ !!!</a:t>
            </a:r>
          </a:p>
          <a:p>
            <a:pPr algn="just">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a:t>
            </a:r>
          </a:p>
          <a:p>
            <a:pPr algn="just">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 Cevap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kâğıdında bulunan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u="sng"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 Bölüme Dokunmayınız</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kısmının hiçbir şekilde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işaretlenmeyeceği konusunda,</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Üç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yanlış cevabın</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bir doğru cevabı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götüreceği</a:t>
            </a:r>
          </a:p>
          <a:p>
            <a:pPr algn="just">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hususlarında uyarılırlar.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1712973411"/>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2031325"/>
          </a:xfrm>
          <a:prstGeom prst="rect">
            <a:avLst/>
          </a:prstGeom>
        </p:spPr>
        <p:txBody>
          <a:bodyPr wrap="square">
            <a:spAutoFit/>
          </a:bodyPr>
          <a:lstStyle/>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ÖNEMLİ !!!</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Öğrenciye ait onaylı sınav giriş belgesi ile cevap kâğıdındaki basılı öğrenci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bilgileri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kontrol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edilir.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172638568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17518" y="797510"/>
            <a:ext cx="10937174" cy="5262979"/>
          </a:xfrm>
          <a:prstGeom prst="rect">
            <a:avLst/>
          </a:prstGeom>
        </p:spPr>
        <p:txBody>
          <a:bodyPr wrap="square">
            <a:spAutoFit/>
          </a:bodyPr>
          <a:lstStyle/>
          <a:p>
            <a:pPr algn="just">
              <a:lnSpc>
                <a:spcPct val="150000"/>
              </a:lnSpc>
            </a:pP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geçerli kimlik belgesi</a:t>
            </a:r>
          </a:p>
          <a:p>
            <a:pPr algn="just">
              <a:lnSpc>
                <a:spcPct val="150000"/>
              </a:lnSpc>
            </a:pP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T.C. kimlik numaralı nüfus cüzdanı</a:t>
            </a:r>
          </a:p>
          <a:p>
            <a:pPr algn="just">
              <a:lnSpc>
                <a:spcPct val="150000"/>
              </a:lnSpc>
            </a:pP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T.C. kimlik kartı</a:t>
            </a:r>
          </a:p>
          <a:p>
            <a:pPr algn="just">
              <a:lnSpc>
                <a:spcPct val="150000"/>
              </a:lnSpc>
            </a:pP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Geçerlik süresi devam eden pasaport</a:t>
            </a:r>
          </a:p>
          <a:p>
            <a:pPr algn="just">
              <a:lnSpc>
                <a:spcPct val="150000"/>
              </a:lnSpc>
            </a:pP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Yabancı uyruklu öğrenciler için İçişleri Bakanlığı Göç İdaresi </a:t>
            </a:r>
          </a:p>
          <a:p>
            <a:pPr algn="just">
              <a:lnSpc>
                <a:spcPct val="150000"/>
              </a:lnSpc>
            </a:pP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Genel Müdürlüğü tarafından verilen geçerlik süresi devam </a:t>
            </a:r>
          </a:p>
          <a:p>
            <a:pPr algn="just">
              <a:lnSpc>
                <a:spcPct val="150000"/>
              </a:lnSpc>
            </a:pP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eden resimli, mühürlü ve fotoğraflı-onaylı sınav giriş belgesi</a:t>
            </a:r>
          </a:p>
          <a:p>
            <a:pPr algn="just">
              <a:lnSpc>
                <a:spcPct val="150000"/>
              </a:lnSpc>
            </a:pP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kontrol edilerek sınava alınır. </a:t>
            </a:r>
          </a:p>
        </p:txBody>
      </p:sp>
      <p:sp>
        <p:nvSpPr>
          <p:cNvPr id="6"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105634"/>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456975"/>
            <a:ext cx="10937174" cy="461664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anında yanında (</a:t>
            </a:r>
            <a:r>
              <a:rPr lang="tr-TR"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kullanımı doktor raporu ile belirlenen hasta veya engellilere ait cihazlar hariç</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araçlardan herhangi birini bulunduranların sınavı, sınav kurallarını ihlal ettiği için </a:t>
            </a:r>
            <a:r>
              <a:rPr lang="tr-TR"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tutanakla geçersiz sayılacaktır</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Hazırlanan tutanakta sınavın iptal edileceğine dair ibare mutlaka bulunacaktır</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solidFill>
            <a:srgbClr val="7030A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Süresince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Yapılacak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41535899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267765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Sınava girmeyen öğrencilerin, salon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aday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yoklama listesinde isimlerinin karşısına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silinmeyen kalemle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“GİRMEDİ”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yazar ve cevap kâğıdındaki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“SINAVA GİRMEDİ”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kutucuğunu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kurşun kalemle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kodlanır.</a:t>
            </a:r>
            <a:endPar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solidFill>
            <a:srgbClr val="7030A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Süresince Yapılacak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İşlemler</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5860768"/>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kâğıdında öğrencinin imzasının olup olmadığını ve cevaplarını kodladığını kontrol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edilir</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lnSpc>
                <a:spcPct val="150000"/>
              </a:lnSpc>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Öğrencilerin soru kitapçığı ve cevap kâğıdını beraberinde götürmesine izin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verilmez</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solidFill>
            <a:srgbClr val="7030A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Süresince Yapılacak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İşlemler</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9994407"/>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2031325"/>
          </a:xfrm>
          <a:prstGeom prst="rect">
            <a:avLst/>
          </a:prstGeom>
        </p:spPr>
        <p:txBody>
          <a:bodyPr wrap="square">
            <a:spAutoFit/>
          </a:bodyPr>
          <a:lstStyle/>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ÖNEMLİ !!!</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Öğrenciye ait cevap kâğıdındaki salon başkanı ve gözetmenin kontrol ettiğine dair bölümü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silinmeyen kalemle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imzalanır</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solidFill>
            <a:srgbClr val="7030A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Süresince Yapılacak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İşlemler</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9951517"/>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1452746" y="1740123"/>
            <a:ext cx="10101945" cy="3323987"/>
          </a:xfrm>
          <a:prstGeom prst="rect">
            <a:avLst/>
          </a:prstGeom>
        </p:spPr>
        <p:txBody>
          <a:bodyPr wrap="square">
            <a:spAutoFit/>
          </a:bodyPr>
          <a:lstStyle/>
          <a:p>
            <a:pPr algn="just">
              <a:lnSpc>
                <a:spcPct val="150000"/>
              </a:lnSpc>
            </a:pP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Ayrıca, salon görevlileri;</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Salonda soru kitapçığı, gazete, kitap vb. dokümanı okumaz.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Yüksek sesle konuşmaz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Gürültü çıkaran ayakkabılarla sınav salonuna gelmez.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süresince salonu terk etmez.</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solidFill>
            <a:srgbClr val="7030A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Süresince Yapılacak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İşlemler</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1906316"/>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Çay, kahve vb. içmez.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Öğrencinin başında uzun süre beklemez.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Öğrencilerle sınav başladıktan sonra ve sınav süresince konuşmaz. Sorular hakkında yorum yapmaz.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Öğrencilere ait sınav evrakını dikkat çekici bir şekilde incelemez.</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solidFill>
            <a:srgbClr val="7030A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Süresince Yapılacak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İşlemler</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6688262"/>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970318"/>
          </a:xfrm>
          <a:prstGeom prst="rect">
            <a:avLst/>
          </a:prstGeom>
        </p:spPr>
        <p:txBody>
          <a:bodyPr wrap="square">
            <a:spAutoFit/>
          </a:bodyPr>
          <a:lstStyle/>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ÖNEMLİ !!!</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öğrenci yoklama listesi ile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karşılaştırarak eksik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olup olmadığını kontrol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eder.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evrakını teslim eden öğrenciye,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öğrenci yoklama listesini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kurşun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kalem ile imzalatır</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 işlemi sınav başlamadan önce ya da sınav sırasında yapmaz</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12"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3" name="Başlık 1"/>
          <p:cNvSpPr txBox="1">
            <a:spLocks/>
          </p:cNvSpPr>
          <p:nvPr/>
        </p:nvSpPr>
        <p:spPr>
          <a:xfrm>
            <a:off x="3465615" y="854505"/>
            <a:ext cx="5260770" cy="351856"/>
          </a:xfrm>
          <a:prstGeom prst="roundRect">
            <a:avLst>
              <a:gd name="adj" fmla="val 35242"/>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ysClr val="windowText" lastClr="000000"/>
                </a:solidFill>
                <a:effectLst/>
                <a:latin typeface="Arial" panose="020B0604020202020204" pitchFamily="34" charset="0"/>
                <a:cs typeface="Arial" panose="020B0604020202020204" pitchFamily="34" charset="0"/>
              </a:rPr>
              <a:t>Sınav Bitiminde </a:t>
            </a:r>
            <a:r>
              <a:rPr lang="tr-TR" sz="1800" b="1" dirty="0" smtClean="0">
                <a:ln w="6350">
                  <a:noFill/>
                </a:ln>
                <a:solidFill>
                  <a:sysClr val="windowText" lastClr="000000"/>
                </a:solidFill>
                <a:effectLst/>
                <a:latin typeface="Arial" panose="020B0604020202020204" pitchFamily="34" charset="0"/>
                <a:cs typeface="Arial" panose="020B0604020202020204" pitchFamily="34" charset="0"/>
              </a:rPr>
              <a:t>Yapılacak İşlemler</a:t>
            </a:r>
            <a:endParaRPr lang="tr-TR" sz="1800" b="1" dirty="0">
              <a:ln w="6350">
                <a:noFill/>
              </a:ln>
              <a:solidFill>
                <a:sysClr val="windowText" lastClr="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15229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97031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kâğıtlarını, salon öğrenci yoklama listesini ve varsa diğer evrakını (tutanak vb.)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kitapçıkları hariç</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zarfına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yerleştirir.</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tr-T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endParaRPr lang="tr-TR"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Salondan çıkmadan diğer salon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görevlileri beraber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zarfının</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ağzını kapatır.</a:t>
            </a:r>
          </a:p>
        </p:txBody>
      </p:sp>
      <p:sp>
        <p:nvSpPr>
          <p:cNvPr id="12"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3" name="Başlık 1"/>
          <p:cNvSpPr txBox="1">
            <a:spLocks/>
          </p:cNvSpPr>
          <p:nvPr/>
        </p:nvSpPr>
        <p:spPr>
          <a:xfrm>
            <a:off x="3465615" y="854505"/>
            <a:ext cx="5260770" cy="351856"/>
          </a:xfrm>
          <a:prstGeom prst="roundRect">
            <a:avLst>
              <a:gd name="adj" fmla="val 35242"/>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ysClr val="windowText" lastClr="000000"/>
                </a:solidFill>
                <a:effectLst/>
                <a:latin typeface="Arial" panose="020B0604020202020204" pitchFamily="34" charset="0"/>
                <a:cs typeface="Arial" panose="020B0604020202020204" pitchFamily="34" charset="0"/>
              </a:rPr>
              <a:t>Sınav Bitiminde </a:t>
            </a:r>
            <a:r>
              <a:rPr lang="tr-TR" sz="1800" b="1" dirty="0" smtClean="0">
                <a:ln w="6350">
                  <a:noFill/>
                </a:ln>
                <a:solidFill>
                  <a:sysClr val="windowText" lastClr="000000"/>
                </a:solidFill>
                <a:effectLst/>
                <a:latin typeface="Arial" panose="020B0604020202020204" pitchFamily="34" charset="0"/>
                <a:cs typeface="Arial" panose="020B0604020202020204" pitchFamily="34" charset="0"/>
              </a:rPr>
              <a:t>Yapılacak İşlemler</a:t>
            </a:r>
            <a:endParaRPr lang="tr-TR" sz="1800" b="1" dirty="0">
              <a:ln w="6350">
                <a:noFill/>
              </a:ln>
              <a:solidFill>
                <a:sysClr val="windowText" lastClr="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4707597"/>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1384995"/>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başkanı, </a:t>
            </a:r>
            <a:r>
              <a:rPr lang="tr-TR" sz="28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a:t>
            </a:r>
            <a:r>
              <a:rPr lang="tr-TR" sz="2800" b="1"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zarfını</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kitapçıklarıyla birlikte bina sınav komisyonuna imza karşılığında teslim eder.</a:t>
            </a:r>
          </a:p>
        </p:txBody>
      </p:sp>
      <p:sp>
        <p:nvSpPr>
          <p:cNvPr id="10" name="Dikdörtgen 9"/>
          <p:cNvSpPr/>
          <p:nvPr/>
        </p:nvSpPr>
        <p:spPr>
          <a:xfrm>
            <a:off x="617518" y="3646478"/>
            <a:ext cx="10937174" cy="2677656"/>
          </a:xfrm>
          <a:prstGeom prst="rect">
            <a:avLst/>
          </a:prstGeom>
        </p:spPr>
        <p:txBody>
          <a:bodyPr wrap="square">
            <a:spAutoFit/>
          </a:bodyPr>
          <a:lstStyle/>
          <a:p>
            <a:pPr algn="just">
              <a:lnSpc>
                <a:spcPct val="150000"/>
              </a:lnSpc>
            </a:pPr>
            <a:r>
              <a:rPr lang="tr-TR" sz="2800" dirty="0" smtClean="0">
                <a:solidFill>
                  <a:srgbClr val="FF0000"/>
                </a:solidFill>
                <a:effectLst>
                  <a:glow rad="101600">
                    <a:schemeClr val="bg1">
                      <a:alpha val="60000"/>
                    </a:schemeClr>
                  </a:glow>
                </a:effectLst>
                <a:latin typeface="Arial" panose="020B0604020202020204" pitchFamily="34" charset="0"/>
                <a:cs typeface="Arial" panose="020B0604020202020204" pitchFamily="34" charset="0"/>
              </a:rPr>
              <a:t>	Salon görevlileri, sınav salonunda unutulan, sınav evrak kutusuna konulmayan cevap kâğıtlarının Bakanlık tarafından işleme alınmayacağını ve </a:t>
            </a:r>
            <a:r>
              <a:rPr lang="tr-TR" sz="2800" u="sng" dirty="0" smtClean="0">
                <a:solidFill>
                  <a:srgbClr val="FF0000"/>
                </a:solidFill>
                <a:effectLst>
                  <a:glow rad="101600">
                    <a:schemeClr val="bg1">
                      <a:alpha val="60000"/>
                    </a:schemeClr>
                  </a:glow>
                </a:effectLst>
                <a:latin typeface="Arial" panose="020B0604020202020204" pitchFamily="34" charset="0"/>
                <a:cs typeface="Arial" panose="020B0604020202020204" pitchFamily="34" charset="0"/>
              </a:rPr>
              <a:t>yasal sorumluluğun </a:t>
            </a:r>
            <a:r>
              <a:rPr lang="tr-TR" sz="2800" dirty="0" smtClean="0">
                <a:solidFill>
                  <a:srgbClr val="FF0000"/>
                </a:solidFill>
                <a:effectLst>
                  <a:glow rad="101600">
                    <a:schemeClr val="bg1">
                      <a:alpha val="60000"/>
                    </a:schemeClr>
                  </a:glow>
                </a:effectLst>
                <a:latin typeface="Arial" panose="020B0604020202020204" pitchFamily="34" charset="0"/>
                <a:cs typeface="Arial" panose="020B0604020202020204" pitchFamily="34" charset="0"/>
              </a:rPr>
              <a:t>kendilerine ait olacağını bilirler.</a:t>
            </a:r>
          </a:p>
        </p:txBody>
      </p:sp>
      <p:sp>
        <p:nvSpPr>
          <p:cNvPr id="11"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2" name="Başlık 1"/>
          <p:cNvSpPr txBox="1">
            <a:spLocks/>
          </p:cNvSpPr>
          <p:nvPr/>
        </p:nvSpPr>
        <p:spPr>
          <a:xfrm>
            <a:off x="3465615" y="854505"/>
            <a:ext cx="5260770" cy="351856"/>
          </a:xfrm>
          <a:prstGeom prst="roundRect">
            <a:avLst>
              <a:gd name="adj" fmla="val 35242"/>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ysClr val="windowText" lastClr="000000"/>
                </a:solidFill>
                <a:effectLst/>
                <a:latin typeface="Arial" panose="020B0604020202020204" pitchFamily="34" charset="0"/>
                <a:cs typeface="Arial" panose="020B0604020202020204" pitchFamily="34" charset="0"/>
              </a:rPr>
              <a:t>Sınav Bitiminde </a:t>
            </a:r>
            <a:r>
              <a:rPr lang="tr-TR" sz="1800" b="1" dirty="0" smtClean="0">
                <a:ln w="6350">
                  <a:noFill/>
                </a:ln>
                <a:solidFill>
                  <a:sysClr val="windowText" lastClr="000000"/>
                </a:solidFill>
                <a:effectLst/>
                <a:latin typeface="Arial" panose="020B0604020202020204" pitchFamily="34" charset="0"/>
                <a:cs typeface="Arial" panose="020B0604020202020204" pitchFamily="34" charset="0"/>
              </a:rPr>
              <a:t>Yapılacak İşlemler</a:t>
            </a:r>
            <a:endParaRPr lang="tr-TR" sz="1800" b="1" dirty="0">
              <a:ln w="6350">
                <a:noFill/>
              </a:ln>
              <a:solidFill>
                <a:sysClr val="windowText" lastClr="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822676"/>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Başlık 1"/>
          <p:cNvSpPr txBox="1">
            <a:spLocks/>
          </p:cNvSpPr>
          <p:nvPr/>
        </p:nvSpPr>
        <p:spPr>
          <a:xfrm>
            <a:off x="1442853" y="168961"/>
            <a:ext cx="9286504"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
        <p:nvSpPr>
          <p:cNvPr id="9" name="Dikdörtgen 8"/>
          <p:cNvSpPr/>
          <p:nvPr/>
        </p:nvSpPr>
        <p:spPr>
          <a:xfrm>
            <a:off x="617518" y="930210"/>
            <a:ext cx="10937174" cy="2031325"/>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Sınavda özel hizmete ihtiyacı olan öğrencilerimizin sınav tedbirlerine yönelik okuyucu/kodlayıcı olarak görevlendirilen öğretmenler bilgilendirilecektir.</a:t>
            </a:r>
          </a:p>
        </p:txBody>
      </p:sp>
      <p:sp>
        <p:nvSpPr>
          <p:cNvPr id="6" name="Dikdörtgen 5"/>
          <p:cNvSpPr/>
          <p:nvPr/>
        </p:nvSpPr>
        <p:spPr>
          <a:xfrm>
            <a:off x="617518" y="2961535"/>
            <a:ext cx="10937174" cy="3416320"/>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Okuyucu/kodlayıcı olarak görev yapan öğretmenler sınav sonrasında MEBBİS-Sınav İşlemleri-Görevli Bilgi Girişi menüsünden mutlaka «</a:t>
            </a:r>
            <a:r>
              <a:rPr lang="tr-TR" sz="2800"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Yardımcı Engelli Gözetmen</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olarak girilecektir.</a:t>
            </a:r>
          </a:p>
          <a:p>
            <a:pPr algn="just">
              <a:lnSpc>
                <a:spcPct val="150000"/>
              </a:lnSpc>
            </a:pP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Okuyucu/kodlayıcı </a:t>
            </a: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olarak görev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yapmayan ise kesinlikle </a:t>
            </a: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Yardımcı Engelli Gözetmen</a:t>
            </a: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olarak </a:t>
            </a:r>
            <a:r>
              <a:rPr lang="tr-TR" sz="3200" b="1" i="1"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girilmeyecektir.</a:t>
            </a:r>
            <a:endParaRPr lang="tr-TR" sz="3200" b="1" i="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728914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27413" y="1434004"/>
            <a:ext cx="10937174" cy="1305165"/>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Kimlik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kontrollerinin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kimliklere dokunulmadan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yapılması gerekmektedir.</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1091534"/>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179406"/>
            <a:ext cx="10937174" cy="1951496"/>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Engelli öğrenciler, engelleri ile ilgili sürekli kullandıkları araç–gereç ve cihazları kendilerinin getirmesi kaydıyla sınavda kullanabilecektir.</a:t>
            </a:r>
          </a:p>
        </p:txBody>
      </p:sp>
      <p:sp>
        <p:nvSpPr>
          <p:cNvPr id="6" name="Dikdörtgen 5"/>
          <p:cNvSpPr/>
          <p:nvPr/>
        </p:nvSpPr>
        <p:spPr>
          <a:xfrm>
            <a:off x="617518" y="3429000"/>
            <a:ext cx="10937174" cy="1384995"/>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Engelli öğrenciler giriş katlarda bulunan salonlara yerleştirilecektir.</a:t>
            </a:r>
          </a:p>
        </p:txBody>
      </p:sp>
      <p:sp>
        <p:nvSpPr>
          <p:cNvPr id="11" name="Başlık 1"/>
          <p:cNvSpPr txBox="1">
            <a:spLocks/>
          </p:cNvSpPr>
          <p:nvPr/>
        </p:nvSpPr>
        <p:spPr>
          <a:xfrm>
            <a:off x="1442853" y="168961"/>
            <a:ext cx="9286504"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Tree>
    <p:extLst>
      <p:ext uri="{BB962C8B-B14F-4D97-AF65-F5344CB8AC3E}">
        <p14:creationId xmlns:p14="http://schemas.microsoft.com/office/powerpoint/2010/main" val="3055851890"/>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Tablo 3"/>
          <p:cNvGraphicFramePr>
            <a:graphicFrameLocks noGrp="1"/>
          </p:cNvGraphicFramePr>
          <p:nvPr>
            <p:extLst>
              <p:ext uri="{D42A27DB-BD31-4B8C-83A1-F6EECF244321}">
                <p14:modId xmlns:p14="http://schemas.microsoft.com/office/powerpoint/2010/main" val="2087393557"/>
              </p:ext>
            </p:extLst>
          </p:nvPr>
        </p:nvGraphicFramePr>
        <p:xfrm>
          <a:off x="715988" y="710747"/>
          <a:ext cx="10646481" cy="5654543"/>
        </p:xfrm>
        <a:graphic>
          <a:graphicData uri="http://schemas.openxmlformats.org/drawingml/2006/table">
            <a:tbl>
              <a:tblPr firstRow="1" bandRow="1">
                <a:tableStyleId>{93296810-A885-4BE3-A3E7-6D5BEEA58F35}</a:tableStyleId>
              </a:tblPr>
              <a:tblGrid>
                <a:gridCol w="2989787">
                  <a:extLst>
                    <a:ext uri="{9D8B030D-6E8A-4147-A177-3AD203B41FA5}">
                      <a16:colId xmlns:a16="http://schemas.microsoft.com/office/drawing/2014/main" xmlns="" val="3869688750"/>
                    </a:ext>
                  </a:extLst>
                </a:gridCol>
                <a:gridCol w="1461443">
                  <a:extLst>
                    <a:ext uri="{9D8B030D-6E8A-4147-A177-3AD203B41FA5}">
                      <a16:colId xmlns:a16="http://schemas.microsoft.com/office/drawing/2014/main" xmlns="" val="3718693083"/>
                    </a:ext>
                  </a:extLst>
                </a:gridCol>
                <a:gridCol w="1431985">
                  <a:extLst>
                    <a:ext uri="{9D8B030D-6E8A-4147-A177-3AD203B41FA5}">
                      <a16:colId xmlns:a16="http://schemas.microsoft.com/office/drawing/2014/main" xmlns="" val="661194946"/>
                    </a:ext>
                  </a:extLst>
                </a:gridCol>
                <a:gridCol w="4763266">
                  <a:extLst>
                    <a:ext uri="{9D8B030D-6E8A-4147-A177-3AD203B41FA5}">
                      <a16:colId xmlns:a16="http://schemas.microsoft.com/office/drawing/2014/main" xmlns="" val="193751651"/>
                    </a:ext>
                  </a:extLst>
                </a:gridCol>
              </a:tblGrid>
              <a:tr h="370840">
                <a:tc>
                  <a:txBody>
                    <a:bodyPr/>
                    <a:lstStyle/>
                    <a:p>
                      <a:pPr algn="ctr"/>
                      <a:r>
                        <a:rPr lang="tr-TR" dirty="0" smtClean="0"/>
                        <a:t>ENGEL TÜRÜ</a:t>
                      </a:r>
                      <a:endParaRPr lang="tr-TR" dirty="0"/>
                    </a:p>
                  </a:txBody>
                  <a:tcPr anchor="ctr"/>
                </a:tc>
                <a:tc>
                  <a:txBody>
                    <a:bodyPr/>
                    <a:lstStyle/>
                    <a:p>
                      <a:pPr algn="ctr"/>
                      <a:r>
                        <a:rPr lang="tr-TR" dirty="0" smtClean="0"/>
                        <a:t>EK SÜRE</a:t>
                      </a:r>
                      <a:endParaRPr lang="tr-TR" dirty="0"/>
                    </a:p>
                  </a:txBody>
                  <a:tcPr anchor="ctr"/>
                </a:tc>
                <a:tc>
                  <a:txBody>
                    <a:bodyPr/>
                    <a:lstStyle/>
                    <a:p>
                      <a:pPr algn="ctr"/>
                      <a:r>
                        <a:rPr lang="tr-TR" dirty="0" smtClean="0"/>
                        <a:t>SALON</a:t>
                      </a:r>
                      <a:endParaRPr lang="tr-TR" dirty="0"/>
                    </a:p>
                  </a:txBody>
                  <a:tcPr anchor="ctr"/>
                </a:tc>
                <a:tc>
                  <a:txBody>
                    <a:bodyPr/>
                    <a:lstStyle/>
                    <a:p>
                      <a:pPr algn="ctr"/>
                      <a:r>
                        <a:rPr lang="tr-TR" dirty="0" smtClean="0"/>
                        <a:t>AÇIKLAMALAR</a:t>
                      </a:r>
                      <a:endParaRPr lang="tr-TR" dirty="0"/>
                    </a:p>
                  </a:txBody>
                  <a:tcPr anchor="ctr"/>
                </a:tc>
                <a:extLst>
                  <a:ext uri="{0D108BD9-81ED-4DB2-BD59-A6C34878D82A}">
                    <a16:rowId xmlns:a16="http://schemas.microsoft.com/office/drawing/2014/main" xmlns="" val="39002546"/>
                  </a:ext>
                </a:extLst>
              </a:tr>
              <a:tr h="370840">
                <a:tc>
                  <a:txBody>
                    <a:bodyPr/>
                    <a:lstStyle/>
                    <a:p>
                      <a:r>
                        <a:rPr lang="tr-TR" dirty="0" smtClean="0"/>
                        <a:t>Az Gören</a:t>
                      </a:r>
                      <a:endParaRPr lang="tr-TR" dirty="0"/>
                    </a:p>
                  </a:txBody>
                  <a:tcPr anchor="ctr"/>
                </a:tc>
                <a:tc rowSpan="8">
                  <a:txBody>
                    <a:bodyPr/>
                    <a:lstStyle/>
                    <a:p>
                      <a:pPr algn="ctr"/>
                      <a:r>
                        <a:rPr lang="tr-TR" sz="2000" dirty="0" smtClean="0"/>
                        <a:t>20 Dakika Ek Süre Verilecektir</a:t>
                      </a:r>
                      <a:endParaRPr lang="tr-TR" sz="2000" dirty="0"/>
                    </a:p>
                  </a:txBody>
                  <a:tcPr anchor="ctr"/>
                </a:tc>
                <a:tc row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dirty="0" smtClean="0"/>
                        <a:t>Tek Kişilik Salonda Sınava Alınacaktır</a:t>
                      </a:r>
                    </a:p>
                  </a:txBody>
                  <a:tcPr anchor="ctr"/>
                </a:tc>
                <a:tc>
                  <a:txBody>
                    <a:bodyPr/>
                    <a:lstStyle/>
                    <a:p>
                      <a:r>
                        <a:rPr lang="tr-TR" dirty="0" smtClean="0"/>
                        <a:t>Okuyucu kodlayıcı eşliğinde 18 punto büyüklüğünde soru kitapçığı ve cevap kâğıdı.</a:t>
                      </a:r>
                      <a:endParaRPr lang="tr-TR" dirty="0"/>
                    </a:p>
                  </a:txBody>
                  <a:tcPr anchor="ctr"/>
                </a:tc>
                <a:extLst>
                  <a:ext uri="{0D108BD9-81ED-4DB2-BD59-A6C34878D82A}">
                    <a16:rowId xmlns:a16="http://schemas.microsoft.com/office/drawing/2014/main" xmlns="" val="4147595568"/>
                  </a:ext>
                </a:extLst>
              </a:tr>
              <a:tr h="289560">
                <a:tc>
                  <a:txBody>
                    <a:bodyPr/>
                    <a:lstStyle/>
                    <a:p>
                      <a:r>
                        <a:rPr lang="tr-TR" dirty="0" smtClean="0"/>
                        <a:t>Hiç Görmeyen</a:t>
                      </a:r>
                      <a:endParaRPr lang="tr-TR" dirty="0"/>
                    </a:p>
                  </a:txBody>
                  <a:tcPr anchor="ctr"/>
                </a:tc>
                <a:tc vMerge="1">
                  <a:txBody>
                    <a:bodyPr/>
                    <a:lstStyle/>
                    <a:p>
                      <a:endParaRPr lang="tr-TR" dirty="0"/>
                    </a:p>
                  </a:txBody>
                  <a:tcPr/>
                </a:tc>
                <a:tc vMerge="1">
                  <a:txBody>
                    <a:bodyPr/>
                    <a:lstStyle/>
                    <a:p>
                      <a:endParaRPr lang="tr-TR"/>
                    </a:p>
                  </a:txBody>
                  <a:tcPr/>
                </a:tc>
                <a:tc>
                  <a:txBody>
                    <a:bodyPr/>
                    <a:lstStyle/>
                    <a:p>
                      <a:r>
                        <a:rPr lang="tr-TR" dirty="0" smtClean="0"/>
                        <a:t>Okuyucu ve kodlayıcı eşliğinde sınav</a:t>
                      </a:r>
                      <a:r>
                        <a:rPr lang="tr-TR" baseline="0" dirty="0" smtClean="0"/>
                        <a:t> yapılacaktır.</a:t>
                      </a:r>
                      <a:endParaRPr lang="tr-TR" dirty="0"/>
                    </a:p>
                  </a:txBody>
                  <a:tcPr anchor="ctr"/>
                </a:tc>
                <a:extLst>
                  <a:ext uri="{0D108BD9-81ED-4DB2-BD59-A6C34878D82A}">
                    <a16:rowId xmlns:a16="http://schemas.microsoft.com/office/drawing/2014/main" xmlns="" val="3781152976"/>
                  </a:ext>
                </a:extLst>
              </a:tr>
              <a:tr h="370840">
                <a:tc>
                  <a:txBody>
                    <a:bodyPr/>
                    <a:lstStyle/>
                    <a:p>
                      <a:r>
                        <a:rPr lang="tr-TR" dirty="0" smtClean="0"/>
                        <a:t>İşitme Engelli</a:t>
                      </a:r>
                      <a:endParaRPr lang="tr-TR" dirty="0"/>
                    </a:p>
                  </a:txBody>
                  <a:tcPr anchor="ctr"/>
                </a:tc>
                <a:tc vMerge="1">
                  <a:txBody>
                    <a:bodyPr/>
                    <a:lstStyle/>
                    <a:p>
                      <a:endParaRPr lang="tr-TR" dirty="0"/>
                    </a:p>
                  </a:txBody>
                  <a:tcPr/>
                </a:tc>
                <a:tc vMerge="1">
                  <a:txBody>
                    <a:bodyPr/>
                    <a:lstStyle/>
                    <a:p>
                      <a:endParaRPr lang="tr-TR"/>
                    </a:p>
                  </a:txBody>
                  <a:tcPr/>
                </a:tc>
                <a:tc>
                  <a:txBody>
                    <a:bodyPr/>
                    <a:lstStyle/>
                    <a:p>
                      <a:endParaRPr lang="tr-TR" dirty="0"/>
                    </a:p>
                  </a:txBody>
                  <a:tcPr anchor="ctr"/>
                </a:tc>
                <a:extLst>
                  <a:ext uri="{0D108BD9-81ED-4DB2-BD59-A6C34878D82A}">
                    <a16:rowId xmlns:a16="http://schemas.microsoft.com/office/drawing/2014/main" xmlns="" val="2751196019"/>
                  </a:ext>
                </a:extLst>
              </a:tr>
              <a:tr h="615682">
                <a:tc>
                  <a:txBody>
                    <a:bodyPr/>
                    <a:lstStyle/>
                    <a:p>
                      <a:r>
                        <a:rPr lang="tr-TR" dirty="0" smtClean="0"/>
                        <a:t>Dikkat Eksikliği Ve Hiperaktivite Bozukluğu Olan</a:t>
                      </a:r>
                      <a:endParaRPr lang="tr-TR" dirty="0"/>
                    </a:p>
                  </a:txBody>
                  <a:tcPr anchor="ctr"/>
                </a:tc>
                <a:tc vMerge="1">
                  <a:txBody>
                    <a:bodyPr/>
                    <a:lstStyle/>
                    <a:p>
                      <a:endParaRPr lang="tr-TR" dirty="0"/>
                    </a:p>
                  </a:txBody>
                  <a:tcPr/>
                </a:tc>
                <a:tc vMerge="1">
                  <a:txBody>
                    <a:bodyPr/>
                    <a:lstStyle/>
                    <a:p>
                      <a:endParaRPr lang="tr-TR"/>
                    </a:p>
                  </a:txBody>
                  <a:tcPr/>
                </a:tc>
                <a:tc>
                  <a:txBody>
                    <a:bodyPr/>
                    <a:lstStyle/>
                    <a:p>
                      <a:endParaRPr lang="tr-TR" dirty="0"/>
                    </a:p>
                  </a:txBody>
                  <a:tcPr anchor="ctr"/>
                </a:tc>
                <a:extLst>
                  <a:ext uri="{0D108BD9-81ED-4DB2-BD59-A6C34878D82A}">
                    <a16:rowId xmlns:a16="http://schemas.microsoft.com/office/drawing/2014/main" xmlns="" val="1002307426"/>
                  </a:ext>
                </a:extLst>
              </a:tr>
              <a:tr h="450615">
                <a:tc>
                  <a:txBody>
                    <a:bodyPr/>
                    <a:lstStyle/>
                    <a:p>
                      <a:r>
                        <a:rPr lang="tr-TR" dirty="0" smtClean="0"/>
                        <a:t>Özel Öğrenme Güçlüğü Olan</a:t>
                      </a:r>
                      <a:endParaRPr lang="tr-TR" dirty="0"/>
                    </a:p>
                  </a:txBody>
                  <a:tcPr anchor="ctr"/>
                </a:tc>
                <a:tc vMerge="1">
                  <a:txBody>
                    <a:bodyPr/>
                    <a:lstStyle/>
                    <a:p>
                      <a:endParaRPr lang="tr-TR"/>
                    </a:p>
                  </a:txBody>
                  <a:tcPr/>
                </a:tc>
                <a:tc vMerge="1">
                  <a:txBody>
                    <a:bodyPr/>
                    <a:lstStyle/>
                    <a:p>
                      <a:endParaRPr lang="tr-TR"/>
                    </a:p>
                  </a:txBody>
                  <a:tcPr/>
                </a:tc>
                <a:tc>
                  <a:txBody>
                    <a:bodyPr/>
                    <a:lstStyle/>
                    <a:p>
                      <a:r>
                        <a:rPr lang="tr-TR" dirty="0" smtClean="0"/>
                        <a:t>Tercih etmeleri durumunda okuyucu ve kodlayıcı</a:t>
                      </a:r>
                    </a:p>
                    <a:p>
                      <a:r>
                        <a:rPr lang="tr-TR" dirty="0" smtClean="0"/>
                        <a:t>eşliğinde sınava alınacaklardır.</a:t>
                      </a:r>
                      <a:endParaRPr lang="tr-TR" dirty="0"/>
                    </a:p>
                  </a:txBody>
                  <a:tcPr anchor="ctr"/>
                </a:tc>
                <a:extLst>
                  <a:ext uri="{0D108BD9-81ED-4DB2-BD59-A6C34878D82A}">
                    <a16:rowId xmlns:a16="http://schemas.microsoft.com/office/drawing/2014/main" xmlns="" val="1818304514"/>
                  </a:ext>
                </a:extLst>
              </a:tr>
              <a:tr h="798063">
                <a:tc>
                  <a:txBody>
                    <a:bodyPr/>
                    <a:lstStyle/>
                    <a:p>
                      <a:r>
                        <a:rPr lang="tr-TR" dirty="0" smtClean="0"/>
                        <a:t>Yaygın Gelişimsel Bozukluğu Olan</a:t>
                      </a:r>
                      <a:endParaRPr lang="tr-TR" dirty="0"/>
                    </a:p>
                  </a:txBody>
                  <a:tcPr anchor="ctr"/>
                </a:tc>
                <a:tc vMerge="1">
                  <a:txBody>
                    <a:bodyPr/>
                    <a:lstStyle/>
                    <a:p>
                      <a:endParaRPr lang="tr-TR"/>
                    </a:p>
                  </a:txBody>
                  <a:tcPr/>
                </a:tc>
                <a:tc vMerge="1">
                  <a:txBody>
                    <a:bodyPr/>
                    <a:lstStyle/>
                    <a:p>
                      <a:endParaRPr lang="tr-TR"/>
                    </a:p>
                  </a:txBody>
                  <a:tcPr/>
                </a:tc>
                <a:tc>
                  <a:txBody>
                    <a:bodyPr/>
                    <a:lstStyle/>
                    <a:p>
                      <a:endParaRPr lang="tr-TR" dirty="0"/>
                    </a:p>
                  </a:txBody>
                  <a:tcPr anchor="ctr"/>
                </a:tc>
                <a:extLst>
                  <a:ext uri="{0D108BD9-81ED-4DB2-BD59-A6C34878D82A}">
                    <a16:rowId xmlns:a16="http://schemas.microsoft.com/office/drawing/2014/main" xmlns="" val="1221520583"/>
                  </a:ext>
                </a:extLst>
              </a:tr>
              <a:tr h="609600">
                <a:tc>
                  <a:txBody>
                    <a:bodyPr/>
                    <a:lstStyle/>
                    <a:p>
                      <a:r>
                        <a:rPr lang="tr-TR" dirty="0" smtClean="0"/>
                        <a:t>Bedensel Engelli</a:t>
                      </a:r>
                      <a:endParaRPr lang="tr-TR" dirty="0"/>
                    </a:p>
                  </a:txBody>
                  <a:tcPr anchor="ctr"/>
                </a:tc>
                <a:tc vMerge="1">
                  <a:txBody>
                    <a:bodyPr/>
                    <a:lstStyle/>
                    <a:p>
                      <a:endParaRPr lang="tr-TR" dirty="0"/>
                    </a:p>
                  </a:txBody>
                  <a:tcPr/>
                </a:tc>
                <a:tc vMerge="1">
                  <a:txBody>
                    <a:bodyPr/>
                    <a:lstStyle/>
                    <a:p>
                      <a:endParaRPr lang="tr-TR"/>
                    </a:p>
                  </a:txBody>
                  <a:tcPr/>
                </a:tc>
                <a:tc>
                  <a:txBody>
                    <a:bodyPr/>
                    <a:lstStyle/>
                    <a:p>
                      <a:r>
                        <a:rPr lang="tr-TR" dirty="0" smtClean="0"/>
                        <a:t>Bu öğrencilere RAM tarafından yapılan değerlendirme sonucuna göre kodlayıcı verilecektir</a:t>
                      </a:r>
                      <a:endParaRPr lang="tr-TR" dirty="0"/>
                    </a:p>
                  </a:txBody>
                  <a:tcPr anchor="ctr"/>
                </a:tc>
                <a:extLst>
                  <a:ext uri="{0D108BD9-81ED-4DB2-BD59-A6C34878D82A}">
                    <a16:rowId xmlns:a16="http://schemas.microsoft.com/office/drawing/2014/main" xmlns="" val="3455484993"/>
                  </a:ext>
                </a:extLst>
              </a:tr>
              <a:tr h="631120">
                <a:tc>
                  <a:txBody>
                    <a:bodyPr/>
                    <a:lstStyle/>
                    <a:p>
                      <a:r>
                        <a:rPr lang="tr-TR" dirty="0" smtClean="0"/>
                        <a:t>Zihinsel Engelli</a:t>
                      </a:r>
                      <a:endParaRPr lang="tr-TR" dirty="0"/>
                    </a:p>
                  </a:txBody>
                  <a:tcPr anchor="ctr"/>
                </a:tc>
                <a:tc vMerge="1">
                  <a:txBody>
                    <a:bodyPr/>
                    <a:lstStyle/>
                    <a:p>
                      <a:endParaRPr lang="tr-TR" dirty="0"/>
                    </a:p>
                  </a:txBody>
                  <a:tcPr/>
                </a:tc>
                <a:tc vMerge="1">
                  <a:txBody>
                    <a:bodyPr/>
                    <a:lstStyle/>
                    <a:p>
                      <a:endParaRPr lang="tr-TR"/>
                    </a:p>
                  </a:txBody>
                  <a:tcPr/>
                </a:tc>
                <a:tc>
                  <a:txBody>
                    <a:bodyPr/>
                    <a:lstStyle/>
                    <a:p>
                      <a:r>
                        <a:rPr lang="tr-TR" dirty="0" smtClean="0"/>
                        <a:t>Yapılacak tercih doğrultusunda kodlayıcı eşliğinde öğrencinin sınava girmesi için gerekli düzenleme yapılacaktır</a:t>
                      </a:r>
                      <a:endParaRPr lang="tr-TR" dirty="0"/>
                    </a:p>
                  </a:txBody>
                  <a:tcPr anchor="ctr"/>
                </a:tc>
                <a:extLst>
                  <a:ext uri="{0D108BD9-81ED-4DB2-BD59-A6C34878D82A}">
                    <a16:rowId xmlns:a16="http://schemas.microsoft.com/office/drawing/2014/main" xmlns="" val="3854781895"/>
                  </a:ext>
                </a:extLst>
              </a:tr>
            </a:tbl>
          </a:graphicData>
        </a:graphic>
      </p:graphicFrame>
      <p:sp>
        <p:nvSpPr>
          <p:cNvPr id="7" name="Başlık 1"/>
          <p:cNvSpPr txBox="1">
            <a:spLocks/>
          </p:cNvSpPr>
          <p:nvPr/>
        </p:nvSpPr>
        <p:spPr>
          <a:xfrm>
            <a:off x="1442853" y="168961"/>
            <a:ext cx="9286504"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Tree>
    <p:extLst>
      <p:ext uri="{BB962C8B-B14F-4D97-AF65-F5344CB8AC3E}">
        <p14:creationId xmlns:p14="http://schemas.microsoft.com/office/powerpoint/2010/main" val="1805260758"/>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Dikdörtgen 10"/>
          <p:cNvSpPr/>
          <p:nvPr/>
        </p:nvSpPr>
        <p:spPr>
          <a:xfrm>
            <a:off x="617518" y="929240"/>
            <a:ext cx="10937174" cy="461664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Süreğen Hastalığı Olan Öğrenciler</a:t>
            </a: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Sağlık problemlerinin zorunlu kıldığı durumlarda </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tek kişilik salonlarda sınava alınacaktır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Bu durumda olan öğrencilere ek süre verilmeyecektir.</a:t>
            </a: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Tip 1 diyabet (şeker hastası), astım, hipertansiyon ve epilepsi hastalıklarından dolayı sürekli ilaç kullanan öğrenciler diğer öğrencilerle aynı salona yerleştirilecektir.</a:t>
            </a:r>
          </a:p>
        </p:txBody>
      </p:sp>
      <p:sp>
        <p:nvSpPr>
          <p:cNvPr id="7" name="Başlık 1"/>
          <p:cNvSpPr txBox="1">
            <a:spLocks/>
          </p:cNvSpPr>
          <p:nvPr/>
        </p:nvSpPr>
        <p:spPr>
          <a:xfrm>
            <a:off x="1442853" y="168961"/>
            <a:ext cx="9286504"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Tree>
    <p:extLst>
      <p:ext uri="{BB962C8B-B14F-4D97-AF65-F5344CB8AC3E}">
        <p14:creationId xmlns:p14="http://schemas.microsoft.com/office/powerpoint/2010/main" val="2802778122"/>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Dikdörtgen 10"/>
          <p:cNvSpPr/>
          <p:nvPr/>
        </p:nvSpPr>
        <p:spPr>
          <a:xfrm>
            <a:off x="627413" y="1165096"/>
            <a:ext cx="10937174" cy="324415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Tip 1 diyabet hastalığı olan öğrencilerin yanlarında kutu meyve suyu veya paket içindeki karbonhidrat içeren gıdaları bulundurmalarına, hipoglisemi (ani kan şekeri düşmesi) durumunda</a:t>
            </a: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bunları tüketmelerine ve kan şekeri ölçüm cihazı ile kan şekerini ölçmelerine izin verilecektir.</a:t>
            </a:r>
          </a:p>
        </p:txBody>
      </p:sp>
      <p:sp>
        <p:nvSpPr>
          <p:cNvPr id="7" name="Başlık 1"/>
          <p:cNvSpPr txBox="1">
            <a:spLocks/>
          </p:cNvSpPr>
          <p:nvPr/>
        </p:nvSpPr>
        <p:spPr>
          <a:xfrm>
            <a:off x="1442853" y="168961"/>
            <a:ext cx="9286504"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Tree>
    <p:extLst>
      <p:ext uri="{BB962C8B-B14F-4D97-AF65-F5344CB8AC3E}">
        <p14:creationId xmlns:p14="http://schemas.microsoft.com/office/powerpoint/2010/main" val="1231163432"/>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Dikdörtgen 10"/>
          <p:cNvSpPr/>
          <p:nvPr/>
        </p:nvSpPr>
        <p:spPr>
          <a:xfrm>
            <a:off x="627413" y="1165096"/>
            <a:ext cx="10937174" cy="324415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Ayrıca bu öğrencilerin </a:t>
            </a:r>
            <a:r>
              <a:rPr lang="tr-TR" sz="2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hiperglisemi</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(ani kan şekeri yükselmesi) durumunda oluşabilecek yoğun tuvalet ihtiyacının yedek gözetmen eşliğinde giderilebilmesi için izin verilecektir. Bu durumda olan öğrencilerle ilgili olarak bölge sınav yürütme komisyonları bilgilendirilecektir.</a:t>
            </a:r>
          </a:p>
        </p:txBody>
      </p:sp>
      <p:sp>
        <p:nvSpPr>
          <p:cNvPr id="7" name="Başlık 1"/>
          <p:cNvSpPr txBox="1">
            <a:spLocks/>
          </p:cNvSpPr>
          <p:nvPr/>
        </p:nvSpPr>
        <p:spPr>
          <a:xfrm>
            <a:off x="1442853" y="168961"/>
            <a:ext cx="9286504"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Tree>
    <p:extLst>
      <p:ext uri="{BB962C8B-B14F-4D97-AF65-F5344CB8AC3E}">
        <p14:creationId xmlns:p14="http://schemas.microsoft.com/office/powerpoint/2010/main" val="2245945882"/>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766075" y="107131"/>
            <a:ext cx="10659850" cy="511442"/>
          </a:xfrm>
          <a:prstGeom prst="roundRect">
            <a:avLst>
              <a:gd name="adj" fmla="val 35242"/>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 PAKETİNİN AÇILMASI VE SINAV EVRAKI DÖNÜŞ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ZARFININ KAPATILMASI</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
        <p:nvSpPr>
          <p:cNvPr id="11" name="Dikdörtgen 10"/>
          <p:cNvSpPr/>
          <p:nvPr/>
        </p:nvSpPr>
        <p:spPr>
          <a:xfrm>
            <a:off x="3473966" y="1554814"/>
            <a:ext cx="4531516" cy="1154162"/>
          </a:xfrm>
          <a:prstGeom prst="rect">
            <a:avLst/>
          </a:prstGeom>
        </p:spPr>
        <p:txBody>
          <a:bodyPr wrap="square">
            <a:spAutoFit/>
          </a:bodyPr>
          <a:lstStyle/>
          <a:p>
            <a:pPr algn="just"/>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komisyonundan sınav paketini Resim-1’deki gibi kapalı olarak teslim alınız.</a:t>
            </a:r>
            <a:endPar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Dikdörtgen 6"/>
          <p:cNvSpPr/>
          <p:nvPr/>
        </p:nvSpPr>
        <p:spPr>
          <a:xfrm>
            <a:off x="2011762" y="625028"/>
            <a:ext cx="7800108" cy="461665"/>
          </a:xfrm>
          <a:prstGeom prst="rect">
            <a:avLst/>
          </a:prstGeom>
        </p:spPr>
        <p:txBody>
          <a:bodyPr wrap="square">
            <a:spAutoFit/>
          </a:bodyPr>
          <a:lstStyle/>
          <a:p>
            <a:pPr algn="just"/>
            <a:r>
              <a:rPr lang="tr-TR" sz="2400" b="1" dirty="0">
                <a:solidFill>
                  <a:srgbClr val="FF0000"/>
                </a:solidFill>
              </a:rPr>
              <a:t>Sınav paketi Bina Sınav Komisyonundan teslim alınacaktır.</a:t>
            </a:r>
            <a:r>
              <a:rPr lang="tr-TR" sz="2400" dirty="0">
                <a:solidFill>
                  <a:srgbClr val="FF0000"/>
                </a:solidFill>
              </a:rPr>
              <a:t> </a:t>
            </a:r>
            <a:endParaRPr lang="tr-TR" sz="23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a:stretch>
            <a:fillRect/>
          </a:stretch>
        </p:blipFill>
        <p:spPr>
          <a:xfrm>
            <a:off x="581891" y="1178296"/>
            <a:ext cx="2892075" cy="2332509"/>
          </a:xfrm>
          <a:prstGeom prst="rect">
            <a:avLst/>
          </a:prstGeom>
        </p:spPr>
      </p:pic>
      <p:pic>
        <p:nvPicPr>
          <p:cNvPr id="15" name="Resim 14"/>
          <p:cNvPicPr>
            <a:picLocks noChangeAspect="1"/>
          </p:cNvPicPr>
          <p:nvPr/>
        </p:nvPicPr>
        <p:blipFill rotWithShape="1">
          <a:blip r:embed="rId3"/>
          <a:srcRect r="60712"/>
          <a:stretch/>
        </p:blipFill>
        <p:spPr>
          <a:xfrm>
            <a:off x="612637" y="3824073"/>
            <a:ext cx="2861329" cy="2699333"/>
          </a:xfrm>
          <a:prstGeom prst="rect">
            <a:avLst/>
          </a:prstGeom>
        </p:spPr>
      </p:pic>
      <p:pic>
        <p:nvPicPr>
          <p:cNvPr id="5" name="Resim 4"/>
          <p:cNvPicPr>
            <a:picLocks noChangeAspect="1"/>
          </p:cNvPicPr>
          <p:nvPr/>
        </p:nvPicPr>
        <p:blipFill rotWithShape="1">
          <a:blip r:embed="rId3"/>
          <a:srcRect l="59176"/>
          <a:stretch/>
        </p:blipFill>
        <p:spPr>
          <a:xfrm>
            <a:off x="3473966" y="3779247"/>
            <a:ext cx="2973213" cy="2699333"/>
          </a:xfrm>
          <a:prstGeom prst="rect">
            <a:avLst/>
          </a:prstGeom>
        </p:spPr>
      </p:pic>
      <p:sp>
        <p:nvSpPr>
          <p:cNvPr id="16" name="Dikdörtgen 15"/>
          <p:cNvSpPr/>
          <p:nvPr/>
        </p:nvSpPr>
        <p:spPr>
          <a:xfrm>
            <a:off x="6335296" y="3779247"/>
            <a:ext cx="4727152" cy="2569934"/>
          </a:xfrm>
          <a:prstGeom prst="rect">
            <a:avLst/>
          </a:prstGeom>
        </p:spPr>
        <p:txBody>
          <a:bodyPr wrap="square">
            <a:spAutoFit/>
          </a:bodyPr>
          <a:lstStyle/>
          <a:p>
            <a:pPr algn="just"/>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paketleri üzerindeki poşetler tek </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kullanımlıktır.</a:t>
            </a:r>
          </a:p>
          <a:p>
            <a:pPr algn="just"/>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paketi poşetlerini Resim-2 ve </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Resim-3’teki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gibi herhangi bir bölgesinden içerisindeki sınav evrakına zarar vermeden yırtarak açınız.</a:t>
            </a:r>
            <a:endPar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7368608"/>
      </p:ext>
    </p:extLst>
  </p:cSld>
  <p:clrMapOvr>
    <a:masterClrMapping/>
  </p:clrMapOvr>
  <p:transition spd="slow">
    <p:cove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766075" y="107131"/>
            <a:ext cx="10659850" cy="511442"/>
          </a:xfrm>
          <a:prstGeom prst="roundRect">
            <a:avLst>
              <a:gd name="adj" fmla="val 35242"/>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 PAKETİNİN AÇILMASI VE SINAV EVRAKI DÖNÜŞ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ZARFININ KAPATILMASI</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
        <p:nvSpPr>
          <p:cNvPr id="11" name="Dikdörtgen 10"/>
          <p:cNvSpPr/>
          <p:nvPr/>
        </p:nvSpPr>
        <p:spPr>
          <a:xfrm>
            <a:off x="663388" y="5146312"/>
            <a:ext cx="10668000" cy="1154162"/>
          </a:xfrm>
          <a:prstGeom prst="rect">
            <a:avLst/>
          </a:prstGeom>
        </p:spPr>
        <p:txBody>
          <a:bodyPr wrap="square">
            <a:spAutoFit/>
          </a:bodyPr>
          <a:lstStyle/>
          <a:p>
            <a:pPr algn="just"/>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Açılan sınav paketlerinde Resim-4 ve Resim-5’teki gibi sırasıyla, sınav evrakı dönüş zarfı, </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aday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yoklama listesi, sıralı aday cevap kâğıtları ve soru kitapçıkları yer almaktadır.</a:t>
            </a:r>
            <a:endPar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2"/>
          <a:stretch>
            <a:fillRect/>
          </a:stretch>
        </p:blipFill>
        <p:spPr>
          <a:xfrm>
            <a:off x="663388" y="819154"/>
            <a:ext cx="10668000" cy="4229100"/>
          </a:xfrm>
          <a:prstGeom prst="rect">
            <a:avLst/>
          </a:prstGeom>
        </p:spPr>
      </p:pic>
    </p:spTree>
    <p:extLst>
      <p:ext uri="{BB962C8B-B14F-4D97-AF65-F5344CB8AC3E}">
        <p14:creationId xmlns:p14="http://schemas.microsoft.com/office/powerpoint/2010/main" val="3345400335"/>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766075" y="107131"/>
            <a:ext cx="10659850" cy="511442"/>
          </a:xfrm>
          <a:prstGeom prst="roundRect">
            <a:avLst>
              <a:gd name="adj" fmla="val 35242"/>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 PAKETİNİN AÇILMASI VE SINAV EVRAKI DÖNÜŞ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ZARFININ KAPATILMASI</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
        <p:nvSpPr>
          <p:cNvPr id="11" name="Dikdörtgen 10"/>
          <p:cNvSpPr/>
          <p:nvPr/>
        </p:nvSpPr>
        <p:spPr>
          <a:xfrm>
            <a:off x="843675" y="5200100"/>
            <a:ext cx="10668000" cy="1154162"/>
          </a:xfrm>
          <a:prstGeom prst="rect">
            <a:avLst/>
          </a:prstGeom>
        </p:spPr>
        <p:txBody>
          <a:bodyPr wrap="square">
            <a:spAutoFit/>
          </a:bodyPr>
          <a:lstStyle/>
          <a:p>
            <a:pPr algn="just"/>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tamamlandıktan sonra, </a:t>
            </a:r>
            <a:r>
              <a:rPr lang="tr-TR" sz="23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aday yoklama listesi üstte olacak şekilde </a:t>
            </a:r>
            <a:r>
              <a:rPr lang="tr-TR" sz="23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aday </a:t>
            </a:r>
            <a:r>
              <a:rPr lang="tr-TR" sz="23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kâğıtlarını </a:t>
            </a:r>
            <a:r>
              <a:rPr lang="tr-TR" sz="23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tam ve sıralı olarak</a:t>
            </a:r>
            <a:r>
              <a:rPr lang="tr-TR" sz="23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Resim-6 ve Resim-7’deki gibi sınav evrakı dönüş zarfına koyunuz.</a:t>
            </a:r>
            <a:endPar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581890" y="774884"/>
            <a:ext cx="11020425" cy="4448175"/>
          </a:xfrm>
          <a:prstGeom prst="rect">
            <a:avLst/>
          </a:prstGeom>
        </p:spPr>
      </p:pic>
    </p:spTree>
    <p:extLst>
      <p:ext uri="{BB962C8B-B14F-4D97-AF65-F5344CB8AC3E}">
        <p14:creationId xmlns:p14="http://schemas.microsoft.com/office/powerpoint/2010/main" val="1375500130"/>
      </p:ext>
    </p:extLst>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766075" y="107131"/>
            <a:ext cx="10659850" cy="511442"/>
          </a:xfrm>
          <a:prstGeom prst="roundRect">
            <a:avLst>
              <a:gd name="adj" fmla="val 35242"/>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 PAKETİNİN AÇILMASI VE SINAV EVRAKI DÖNÜŞ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ZARFININ KAPATILMASI</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2"/>
          <a:stretch>
            <a:fillRect/>
          </a:stretch>
        </p:blipFill>
        <p:spPr>
          <a:xfrm>
            <a:off x="490537" y="1109662"/>
            <a:ext cx="11210925" cy="4638675"/>
          </a:xfrm>
          <a:prstGeom prst="rect">
            <a:avLst/>
          </a:prstGeom>
        </p:spPr>
      </p:pic>
      <p:sp>
        <p:nvSpPr>
          <p:cNvPr id="11" name="Dikdörtgen 10"/>
          <p:cNvSpPr/>
          <p:nvPr/>
        </p:nvSpPr>
        <p:spPr>
          <a:xfrm>
            <a:off x="663388" y="5741258"/>
            <a:ext cx="10668000" cy="800219"/>
          </a:xfrm>
          <a:prstGeom prst="rect">
            <a:avLst/>
          </a:prstGeom>
        </p:spPr>
        <p:txBody>
          <a:bodyPr wrap="square">
            <a:spAutoFit/>
          </a:bodyPr>
          <a:lstStyle/>
          <a:p>
            <a:pPr algn="just"/>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zarfını Resim-8 ve Resim-9’daki gibi, zarf kapağının üzerinde bulunan </a:t>
            </a:r>
            <a:r>
              <a:rPr lang="tr-TR" sz="23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beyaz koruyucu </a:t>
            </a:r>
            <a:r>
              <a:rPr lang="tr-TR" sz="23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bandı kapağın sağ tarafından kaldırarak kapatınız.</a:t>
            </a:r>
          </a:p>
        </p:txBody>
      </p:sp>
    </p:spTree>
    <p:extLst>
      <p:ext uri="{BB962C8B-B14F-4D97-AF65-F5344CB8AC3E}">
        <p14:creationId xmlns:p14="http://schemas.microsoft.com/office/powerpoint/2010/main" val="1542364294"/>
      </p:ext>
    </p:extLst>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Başlık 1"/>
          <p:cNvSpPr txBox="1">
            <a:spLocks/>
          </p:cNvSpPr>
          <p:nvPr/>
        </p:nvSpPr>
        <p:spPr>
          <a:xfrm>
            <a:off x="978794" y="124976"/>
            <a:ext cx="10406130"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BÖLGE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KOMİSYONU (İL/İLÇE)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YAPACAĞI İŞLER VE DİKKAT EDECEĞİ HUSUSLAR</a:t>
            </a:r>
          </a:p>
        </p:txBody>
      </p:sp>
      <p:sp>
        <p:nvSpPr>
          <p:cNvPr id="9" name="Dikdörtgen 8"/>
          <p:cNvSpPr/>
          <p:nvPr/>
        </p:nvSpPr>
        <p:spPr>
          <a:xfrm>
            <a:off x="617518" y="866760"/>
            <a:ext cx="10937174" cy="5124480"/>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Bölge sınav yürütme komisyonu bünyesinde görevlendirilen hizmetlilere de görev aldıkları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oturum için ayrı ücret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ödenecektir.</a:t>
            </a:r>
            <a:endPar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Gün </a:t>
            </a: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içinde yapılacak iki oturuma ait sınav evrakları, sınav yapılacak okul/kurumlara tek seferde götürülüp geri getireceğinden bu süreçte görev alan </a:t>
            </a:r>
            <a:r>
              <a:rPr lang="tr-TR" sz="2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taşıyıcı</a:t>
            </a: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şoför</a:t>
            </a: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ve </a:t>
            </a:r>
            <a:r>
              <a:rPr lang="tr-TR" sz="28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şehir içi şehir içi sınav evrakı nakil görevlileri </a:t>
            </a: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iki oturum için aynı isimlerden oluşturulacak ve </a:t>
            </a:r>
            <a:r>
              <a:rPr lang="tr-TR" sz="260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kendilerine </a:t>
            </a:r>
            <a:r>
              <a:rPr lang="tr-TR" sz="260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iki </a:t>
            </a:r>
            <a:r>
              <a:rPr lang="tr-TR" sz="260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oturum için de </a:t>
            </a:r>
            <a:r>
              <a:rPr lang="tr-TR" sz="2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ücreti ödenecektir. </a:t>
            </a:r>
          </a:p>
        </p:txBody>
      </p:sp>
    </p:spTree>
    <p:extLst>
      <p:ext uri="{BB962C8B-B14F-4D97-AF65-F5344CB8AC3E}">
        <p14:creationId xmlns:p14="http://schemas.microsoft.com/office/powerpoint/2010/main" val="419812065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08783" y="940945"/>
            <a:ext cx="10937174" cy="5183150"/>
          </a:xfrm>
          <a:prstGeom prst="rect">
            <a:avLst/>
          </a:prstGeom>
        </p:spPr>
        <p:txBody>
          <a:bodyPr wrap="square">
            <a:spAutoFit/>
          </a:bodyPr>
          <a:lstStyle/>
          <a:p>
            <a:pPr marL="457200" indent="-457200" algn="just">
              <a:lnSpc>
                <a:spcPct val="150000"/>
              </a:lnSpc>
              <a:buFont typeface="Wingdings" panose="05000000000000000000" pitchFamily="2" charset="2"/>
              <a:buChar char="v"/>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görevlileri ve öğrenciler sınav öncesinde tıbbi maske takılı olarak sınav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salonlarına gidecek,</a:t>
            </a:r>
          </a:p>
          <a:p>
            <a:pPr marL="457200" indent="-457200" algn="just">
              <a:lnSpc>
                <a:spcPct val="150000"/>
              </a:lnSpc>
              <a:buFont typeface="Wingdings" panose="05000000000000000000" pitchFamily="2" charset="2"/>
              <a:buChar char="v"/>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görevlileri sınav boyunca maske takmaya devam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edeceklerdir.</a:t>
            </a:r>
          </a:p>
          <a:p>
            <a:pPr marL="457200" indent="-457200" algn="just">
              <a:lnSpc>
                <a:spcPct val="150000"/>
              </a:lnSpc>
              <a:buFont typeface="Wingdings" panose="05000000000000000000" pitchFamily="2" charset="2"/>
              <a:buChar char="v"/>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ise yerlerine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oturduklarında aralarında en az 1 metre olacak şekilde mesafe sağlanarak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istemeleri hâlinde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başladıktan sonra maskelerini çıkararak sınava devam edebileceklerdir.</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7276393"/>
      </p:ext>
    </p:extLst>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Dikdörtgen 5"/>
          <p:cNvSpPr/>
          <p:nvPr/>
        </p:nvSpPr>
        <p:spPr>
          <a:xfrm>
            <a:off x="7250558" y="2067929"/>
            <a:ext cx="4472106" cy="584775"/>
          </a:xfrm>
          <a:prstGeom prst="rect">
            <a:avLst/>
          </a:prstGeom>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TEŞEKKÜR EDERİM</a:t>
            </a:r>
            <a:r>
              <a:rPr lang="tr-TR"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7" name="Dikdörtgen 6"/>
          <p:cNvSpPr/>
          <p:nvPr/>
        </p:nvSpPr>
        <p:spPr>
          <a:xfrm>
            <a:off x="5808752" y="3622062"/>
            <a:ext cx="5913912" cy="1077218"/>
          </a:xfrm>
          <a:prstGeom prst="rect">
            <a:avLst/>
          </a:prstGeom>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tr-TR" sz="32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Erkan YAKIŞIR</a:t>
            </a:r>
          </a:p>
          <a:p>
            <a:pPr algn="r"/>
            <a:r>
              <a:rPr lang="tr-TR" sz="3200"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 Milli Eğitim Müdür Yardımcısı</a:t>
            </a:r>
          </a:p>
        </p:txBody>
      </p:sp>
    </p:spTree>
    <p:extLst>
      <p:ext uri="{BB962C8B-B14F-4D97-AF65-F5344CB8AC3E}">
        <p14:creationId xmlns:p14="http://schemas.microsoft.com/office/powerpoint/2010/main" val="211116275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08783" y="754423"/>
            <a:ext cx="10937174" cy="5909310"/>
          </a:xfrm>
          <a:prstGeom prst="rect">
            <a:avLst/>
          </a:prstGeom>
        </p:spPr>
        <p:txBody>
          <a:bodyPr wrap="square">
            <a:spAutoFit/>
          </a:bodyPr>
          <a:lstStyle/>
          <a:p>
            <a:pPr algn="just">
              <a:lnSpc>
                <a:spcPct val="150000"/>
              </a:lnSpc>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görevlileri;</a:t>
            </a:r>
          </a:p>
          <a:p>
            <a:pPr marL="896938" indent="-457200" algn="just">
              <a:lnSpc>
                <a:spcPct val="150000"/>
              </a:lnSpc>
              <a:buFont typeface="Wingdings" panose="05000000000000000000" pitchFamily="2" charset="2"/>
              <a:buChar char="v"/>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kutu ve paketlerinin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teslimi,</a:t>
            </a:r>
          </a:p>
          <a:p>
            <a:pPr marL="896938" indent="-457200" algn="just">
              <a:lnSpc>
                <a:spcPct val="150000"/>
              </a:lnSpc>
              <a:buFont typeface="Wingdings" panose="05000000000000000000" pitchFamily="2" charset="2"/>
              <a:buChar char="v"/>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giriş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belgelerinin düzenlenmesi/sıralarda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hazır bulundurulması ve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kontrolü,</a:t>
            </a:r>
          </a:p>
          <a:p>
            <a:pPr marL="896938" indent="-457200" algn="just">
              <a:lnSpc>
                <a:spcPct val="150000"/>
              </a:lnSpc>
              <a:buFont typeface="Wingdings" panose="05000000000000000000" pitchFamily="2" charset="2"/>
              <a:buChar char="v"/>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kitapçıkları ve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kâğıtlarının dağıtılması/toplanması,</a:t>
            </a:r>
          </a:p>
          <a:p>
            <a:pPr marL="896938" indent="-457200" algn="just">
              <a:lnSpc>
                <a:spcPct val="150000"/>
              </a:lnSpc>
              <a:buFont typeface="Wingdings" panose="05000000000000000000" pitchFamily="2" charset="2"/>
              <a:buChar char="v"/>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Gerekli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durumlarda detaylı olarak yapılacak kimlik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ve sınav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giriş belgesi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kontrolü</a:t>
            </a:r>
          </a:p>
          <a:p>
            <a:pPr algn="just">
              <a:lnSpc>
                <a:spcPct val="150000"/>
              </a:lnSpc>
            </a:pP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gibi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temas gerektiren tüm sınav işlemlerinde cerrahi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eldiven kullanmak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zorundadır.</a:t>
            </a:r>
            <a:endPar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718328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6" name="Dikdörtgen 5"/>
          <p:cNvSpPr/>
          <p:nvPr/>
        </p:nvSpPr>
        <p:spPr>
          <a:xfrm>
            <a:off x="617518" y="936010"/>
            <a:ext cx="10937174" cy="397031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Nüfus cüzdanlarını değiştirmek için başvuru yapan ve nüfus cüzdanları nüfus müdürlüklerince alınan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a:t>
            </a:r>
          </a:p>
          <a:p>
            <a:pPr algn="just">
              <a:lnSpc>
                <a:spcPct val="150000"/>
              </a:lnSpc>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Nüfus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müdürlükleri tarafından verilen fotoğraflı, imzalı-mühürlü/</a:t>
            </a:r>
            <a:r>
              <a:rPr lang="tr-TR" sz="2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barkodlu</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veya </a:t>
            </a:r>
            <a:r>
              <a:rPr lang="tr-TR" sz="2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karekodlu</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geçici kimlik belgesi / T.C. kimlik kartı talep belgesi ile sınava alınabileceklerdir.</a:t>
            </a:r>
          </a:p>
          <a:p>
            <a:pPr algn="just">
              <a:lnSpc>
                <a:spcPct val="150000"/>
              </a:lnSpc>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237833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2696</TotalTime>
  <Words>2469</Words>
  <Application>Microsoft Office PowerPoint</Application>
  <PresentationFormat>Geniş ekran</PresentationFormat>
  <Paragraphs>337</Paragraphs>
  <Slides>70</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70</vt:i4>
      </vt:variant>
    </vt:vector>
  </HeadingPairs>
  <TitlesOfParts>
    <vt:vector size="78" baseType="lpstr">
      <vt:lpstr>Arial</vt:lpstr>
      <vt:lpstr>Arial Rounded MT Bold</vt:lpstr>
      <vt:lpstr>Bookman Old Style</vt:lpstr>
      <vt:lpstr>Calibri</vt:lpstr>
      <vt:lpstr>Calibri Light</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AyhanBUTUNER</dc:creator>
  <cp:lastModifiedBy>konyamem</cp:lastModifiedBy>
  <cp:revision>157</cp:revision>
  <dcterms:created xsi:type="dcterms:W3CDTF">2018-05-31T09:04:45Z</dcterms:created>
  <dcterms:modified xsi:type="dcterms:W3CDTF">2021-06-01T13:28:15Z</dcterms:modified>
</cp:coreProperties>
</file>