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77"/>
  </p:notesMasterIdLst>
  <p:sldIdLst>
    <p:sldId id="312" r:id="rId2"/>
    <p:sldId id="318" r:id="rId3"/>
    <p:sldId id="257" r:id="rId4"/>
    <p:sldId id="309" r:id="rId5"/>
    <p:sldId id="258" r:id="rId6"/>
    <p:sldId id="260" r:id="rId7"/>
    <p:sldId id="314" r:id="rId8"/>
    <p:sldId id="323" r:id="rId9"/>
    <p:sldId id="261" r:id="rId10"/>
    <p:sldId id="262" r:id="rId11"/>
    <p:sldId id="336" r:id="rId12"/>
    <p:sldId id="259" r:id="rId13"/>
    <p:sldId id="324" r:id="rId14"/>
    <p:sldId id="335" r:id="rId15"/>
    <p:sldId id="265" r:id="rId16"/>
    <p:sldId id="267" r:id="rId17"/>
    <p:sldId id="266" r:id="rId18"/>
    <p:sldId id="264" r:id="rId19"/>
    <p:sldId id="269" r:id="rId20"/>
    <p:sldId id="270" r:id="rId21"/>
    <p:sldId id="271" r:id="rId22"/>
    <p:sldId id="268" r:id="rId23"/>
    <p:sldId id="273" r:id="rId24"/>
    <p:sldId id="274" r:id="rId25"/>
    <p:sldId id="275" r:id="rId26"/>
    <p:sldId id="276" r:id="rId27"/>
    <p:sldId id="272" r:id="rId28"/>
    <p:sldId id="345" r:id="rId29"/>
    <p:sldId id="317" r:id="rId30"/>
    <p:sldId id="278" r:id="rId31"/>
    <p:sldId id="315" r:id="rId32"/>
    <p:sldId id="340" r:id="rId33"/>
    <p:sldId id="320" r:id="rId34"/>
    <p:sldId id="316" r:id="rId35"/>
    <p:sldId id="333" r:id="rId36"/>
    <p:sldId id="332" r:id="rId37"/>
    <p:sldId id="339" r:id="rId38"/>
    <p:sldId id="322" r:id="rId39"/>
    <p:sldId id="310" r:id="rId40"/>
    <p:sldId id="334" r:id="rId41"/>
    <p:sldId id="277" r:id="rId42"/>
    <p:sldId id="280" r:id="rId43"/>
    <p:sldId id="281" r:id="rId44"/>
    <p:sldId id="282" r:id="rId45"/>
    <p:sldId id="283" r:id="rId46"/>
    <p:sldId id="284" r:id="rId47"/>
    <p:sldId id="285" r:id="rId48"/>
    <p:sldId id="287" r:id="rId49"/>
    <p:sldId id="289" r:id="rId50"/>
    <p:sldId id="290" r:id="rId51"/>
    <p:sldId id="291" r:id="rId52"/>
    <p:sldId id="292" r:id="rId53"/>
    <p:sldId id="293" r:id="rId54"/>
    <p:sldId id="297" r:id="rId55"/>
    <p:sldId id="298" r:id="rId56"/>
    <p:sldId id="294" r:id="rId57"/>
    <p:sldId id="295" r:id="rId58"/>
    <p:sldId id="296" r:id="rId59"/>
    <p:sldId id="299" r:id="rId60"/>
    <p:sldId id="300" r:id="rId61"/>
    <p:sldId id="302" r:id="rId62"/>
    <p:sldId id="337" r:id="rId63"/>
    <p:sldId id="338" r:id="rId64"/>
    <p:sldId id="304" r:id="rId65"/>
    <p:sldId id="311" r:id="rId66"/>
    <p:sldId id="305" r:id="rId67"/>
    <p:sldId id="306" r:id="rId68"/>
    <p:sldId id="325" r:id="rId69"/>
    <p:sldId id="326" r:id="rId70"/>
    <p:sldId id="327" r:id="rId71"/>
    <p:sldId id="347" r:id="rId72"/>
    <p:sldId id="348" r:id="rId73"/>
    <p:sldId id="349" r:id="rId74"/>
    <p:sldId id="350" r:id="rId75"/>
    <p:sldId id="279" r:id="rId7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A909A"/>
    <a:srgbClr val="727580"/>
    <a:srgbClr val="87792D"/>
    <a:srgbClr val="00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1257" autoAdjust="0"/>
  </p:normalViewPr>
  <p:slideViewPr>
    <p:cSldViewPr snapToGrid="0">
      <p:cViewPr varScale="1">
        <p:scale>
          <a:sx n="104" d="100"/>
          <a:sy n="104" d="100"/>
        </p:scale>
        <p:origin x="85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FD489-ECE6-48C0-A391-823B1D7005BB}" type="datetimeFigureOut">
              <a:rPr lang="tr-TR" smtClean="0"/>
              <a:t>31.05.2022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0897D-F826-4BAA-96F3-45F303D77011}" type="slidenum">
              <a:rPr lang="tr-TR" smtClean="0"/>
              <a:t>‹#›</a:t>
            </a:fld>
            <a:endParaRPr lang="tr-TR"/>
          </a:p>
        </p:txBody>
      </p:sp>
    </p:spTree>
    <p:extLst>
      <p:ext uri="{BB962C8B-B14F-4D97-AF65-F5344CB8AC3E}">
        <p14:creationId xmlns:p14="http://schemas.microsoft.com/office/powerpoint/2010/main" val="274377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35599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31.05.2022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150868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31.05.2022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41433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31.05.2022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25435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31.05.2022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65525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85A05C7-612E-4AF3-9EF8-62F96B6B72C4}" type="datetimeFigureOut">
              <a:rPr lang="tr-TR" smtClean="0"/>
              <a:t>31.05.2022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60327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85A05C7-612E-4AF3-9EF8-62F96B6B72C4}" type="datetimeFigureOut">
              <a:rPr lang="tr-TR" smtClean="0"/>
              <a:t>31.05.2022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80226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85A05C7-612E-4AF3-9EF8-62F96B6B72C4}" type="datetimeFigureOut">
              <a:rPr lang="tr-TR" smtClean="0"/>
              <a:t>31.05.2022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428514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85A05C7-612E-4AF3-9EF8-62F96B6B72C4}" type="datetimeFigureOut">
              <a:rPr lang="tr-TR" smtClean="0"/>
              <a:t>31.05.2022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924240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85A05C7-612E-4AF3-9EF8-62F96B6B72C4}" type="datetimeFigureOut">
              <a:rPr lang="tr-TR" smtClean="0"/>
              <a:t>31.05.2022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11635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85A05C7-612E-4AF3-9EF8-62F96B6B72C4}" type="datetimeFigureOut">
              <a:rPr lang="tr-TR" smtClean="0"/>
              <a:t>31.05.2022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42921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85A05C7-612E-4AF3-9EF8-62F96B6B72C4}" type="datetimeFigureOut">
              <a:rPr lang="tr-TR" smtClean="0"/>
              <a:t>31.05.2022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78315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A05C7-612E-4AF3-9EF8-62F96B6B72C4}" type="datetimeFigureOut">
              <a:rPr lang="tr-TR" smtClean="0"/>
              <a:t>31.05.2022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D2DE1-DA87-46BF-988B-0BEE86D129AF}" type="slidenum">
              <a:rPr lang="tr-TR" smtClean="0"/>
              <a:t>‹#›</a:t>
            </a:fld>
            <a:endParaRPr lang="tr-TR"/>
          </a:p>
        </p:txBody>
      </p:sp>
    </p:spTree>
    <p:extLst>
      <p:ext uri="{BB962C8B-B14F-4D97-AF65-F5344CB8AC3E}">
        <p14:creationId xmlns:p14="http://schemas.microsoft.com/office/powerpoint/2010/main" val="22574435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27" y="0"/>
            <a:ext cx="12192000" cy="6858000"/>
          </a:xfrm>
          <a:prstGeom prst="rect">
            <a:avLst/>
          </a:prstGeom>
        </p:spPr>
      </p:pic>
      <p:sp>
        <p:nvSpPr>
          <p:cNvPr id="11" name="Dikdörtgen 10"/>
          <p:cNvSpPr/>
          <p:nvPr/>
        </p:nvSpPr>
        <p:spPr>
          <a:xfrm>
            <a:off x="0" y="1593507"/>
            <a:ext cx="12192000" cy="1200329"/>
          </a:xfrm>
          <a:prstGeom prst="rect">
            <a:avLst/>
          </a:prstGeom>
          <a:noFill/>
        </p:spPr>
        <p:txBody>
          <a:bodyPr wrap="square" lIns="91440" tIns="45720" rIns="91440" bIns="45720">
            <a:spAutoFit/>
          </a:bodyPr>
          <a:lstStyle/>
          <a:p>
            <a:pPr algn="ctr"/>
            <a:r>
              <a:rPr lang="tr-TR" sz="3600" dirty="0" smtClean="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Konya </a:t>
            </a:r>
          </a:p>
          <a:p>
            <a:pPr algn="ctr"/>
            <a:r>
              <a:rPr lang="tr-TR" sz="3600" dirty="0" smtClean="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İl Milli Eğitim Müdürlüğü</a:t>
            </a:r>
            <a:endParaRPr lang="tr-TR" sz="3600" dirty="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4" name="Dikdörtgen 13"/>
          <p:cNvSpPr/>
          <p:nvPr/>
        </p:nvSpPr>
        <p:spPr>
          <a:xfrm>
            <a:off x="131928" y="2813045"/>
            <a:ext cx="12192000" cy="2431435"/>
          </a:xfrm>
          <a:prstGeom prst="rect">
            <a:avLst/>
          </a:prstGeom>
          <a:noFill/>
        </p:spPr>
        <p:txBody>
          <a:bodyPr wrap="square" lIns="91440" tIns="45720" rIns="91440" bIns="45720">
            <a:spAutoFit/>
          </a:bodyPr>
          <a:lstStyle/>
          <a:p>
            <a:pPr algn="ctr"/>
            <a:r>
              <a:rPr lang="tr-TR" sz="3200" dirty="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Sınavla Öğrenci Alan Ortaöğretim Kurumlarına İlişkin Merkezi </a:t>
            </a:r>
            <a:r>
              <a:rPr lang="tr-TR" sz="3200" dirty="0" smtClean="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Sınav</a:t>
            </a:r>
          </a:p>
          <a:p>
            <a:pPr algn="ctr"/>
            <a:endParaRPr lang="tr-TR" sz="3200" dirty="0" smtClean="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endParaRPr>
          </a:p>
          <a:p>
            <a:pPr algn="ctr"/>
            <a:r>
              <a:rPr lang="tr-TR" sz="2800" dirty="0" smtClean="0">
                <a:ln w="0"/>
                <a:solidFill>
                  <a:schemeClr val="bg1"/>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Bilgilendirme Sunusu</a:t>
            </a:r>
          </a:p>
          <a:p>
            <a:pPr algn="ctr"/>
            <a:endParaRPr lang="tr-TR" sz="2800" dirty="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p:txBody>
      </p:sp>
      <p:sp>
        <p:nvSpPr>
          <p:cNvPr id="3" name="Slayt Numarası Yer Tutucusu 2"/>
          <p:cNvSpPr>
            <a:spLocks noGrp="1"/>
          </p:cNvSpPr>
          <p:nvPr>
            <p:ph type="sldNum" sz="quarter" idx="12"/>
          </p:nvPr>
        </p:nvSpPr>
        <p:spPr/>
        <p:txBody>
          <a:bodyPr/>
          <a:lstStyle/>
          <a:p>
            <a:fld id="{07BA4387-5B25-43A8-BC95-FD417D7D2F56}" type="slidenum">
              <a:rPr lang="tr-TR" smtClean="0"/>
              <a:t>1</a:t>
            </a:fld>
            <a:endParaRPr lang="tr-TR" dirty="0"/>
          </a:p>
        </p:txBody>
      </p:sp>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98080" y="169258"/>
            <a:ext cx="1859695" cy="1536711"/>
          </a:xfrm>
          <a:prstGeom prst="rect">
            <a:avLst/>
          </a:prstGeom>
          <a:effectLst>
            <a:glow rad="101600">
              <a:schemeClr val="tx1">
                <a:alpha val="60000"/>
              </a:schemeClr>
            </a:glow>
            <a:outerShdw blurRad="50800" dist="38100" dir="5400000" algn="t" rotWithShape="0">
              <a:prstClr val="black">
                <a:alpha val="40000"/>
              </a:prstClr>
            </a:outerShdw>
          </a:effectLst>
        </p:spPr>
      </p:pic>
    </p:spTree>
    <p:extLst>
      <p:ext uri="{BB962C8B-B14F-4D97-AF65-F5344CB8AC3E}">
        <p14:creationId xmlns:p14="http://schemas.microsoft.com/office/powerpoint/2010/main" val="2062223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465118" y="800154"/>
            <a:ext cx="10937174" cy="5493812"/>
          </a:xfrm>
          <a:prstGeom prst="rect">
            <a:avLst/>
          </a:prstGeom>
        </p:spPr>
        <p:txBody>
          <a:bodyPr wrap="square">
            <a:spAutoFit/>
          </a:bodyPr>
          <a:lstStyle/>
          <a:p>
            <a:pPr algn="just">
              <a:lnSpc>
                <a:spcPct val="150000"/>
              </a:lnSpc>
            </a:pP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…Bölge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Yürütme Komisyonu tarafından değerlendirilerek sınav </a:t>
            </a: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giriş yeri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değişikliği kabul </a:t>
            </a: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edilebilecektir.</a:t>
            </a:r>
          </a:p>
          <a:p>
            <a:pPr algn="just">
              <a:lnSpc>
                <a:spcPct val="150000"/>
              </a:lnSpc>
            </a:pP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işlemden önce; sınava girecek öğrencilerin sınav bilgileri </a:t>
            </a:r>
            <a:r>
              <a:rPr lang="tr-TR" sz="26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e-okul sisteminde </a:t>
            </a:r>
            <a:r>
              <a:rPr lang="tr-TR"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yer alan "Bakanlık / MEM İşlemleri / Giriş Ekranı / 2022 Merkezi Sınav Öğrenci </a:t>
            </a:r>
            <a:r>
              <a:rPr lang="tr-TR" sz="26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Durum Sorgulama</a:t>
            </a:r>
            <a:r>
              <a:rPr lang="tr-TR"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ekranı kullanılarak Bölge Sınav Yürütme Komisyonu tarafından kontrol edilecek ve </a:t>
            </a: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ekranda verilen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yönergeler doğrultusunda işlem </a:t>
            </a: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yapılacaktır.</a:t>
            </a:r>
          </a:p>
          <a:p>
            <a:pPr algn="just">
              <a:lnSpc>
                <a:spcPct val="150000"/>
              </a:lnSpc>
            </a:pP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6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yerleştirmesi </a:t>
            </a:r>
            <a:r>
              <a:rPr lang="tr-TR" sz="26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yapılmamış olan </a:t>
            </a:r>
            <a:r>
              <a:rPr lang="tr-TR" sz="26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yedek </a:t>
            </a:r>
            <a:r>
              <a:rPr lang="tr-TR" sz="26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salonlarda sınava alınmayacaktır.</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13548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465118" y="800154"/>
            <a:ext cx="10937174" cy="5570756"/>
          </a:xfrm>
          <a:prstGeom prst="rect">
            <a:avLst/>
          </a:prstGeom>
        </p:spPr>
        <p:txBody>
          <a:bodyPr wrap="square">
            <a:spAutoFit/>
          </a:bodyPr>
          <a:lstStyle/>
          <a:p>
            <a:pPr marL="36000" algn="just">
              <a:lnSpc>
                <a:spcPct val="150000"/>
              </a:lnSpc>
              <a:spcBef>
                <a:spcPts val="600"/>
              </a:spcBef>
              <a:spcAft>
                <a:spcPts val="600"/>
              </a:spcAft>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giriş yeri değişikliği kabul edilenlerin, bulundukları il ve ilçelerdeki sınav binalarının yedek salonlarında gerekli tedbirler alınarak sınava alınmaları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sağlanacaktır.</a:t>
            </a:r>
          </a:p>
          <a:p>
            <a:pPr marL="36000" algn="just">
              <a:lnSpc>
                <a:spcPct val="150000"/>
              </a:lnSpc>
              <a:spcBef>
                <a:spcPts val="600"/>
              </a:spcBef>
              <a:spcAft>
                <a:spcPts val="600"/>
              </a:spcAft>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durumda olan öğrenciler için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sınav binasına 20 (yirmi) adet yedek cevap kağıdı</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 (on iki) adet soru kitapçığı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diğer sınav evrakı ile birlikte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gönderilecektir.</a:t>
            </a:r>
          </a:p>
          <a:p>
            <a:pPr marL="36000" algn="just">
              <a:lnSpc>
                <a:spcPct val="150000"/>
              </a:lnSpc>
              <a:spcBef>
                <a:spcPts val="600"/>
              </a:spcBef>
              <a:spcAft>
                <a:spcPts val="600"/>
              </a:spcAft>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evraklar, gerektiğinde yedek salonda sınava girecek öğrenciler için ve baskı hatası durumunda kullanılacaktır. </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29993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08783" y="560157"/>
            <a:ext cx="10937174" cy="6475812"/>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a:t>
            </a:r>
            <a:r>
              <a:rPr lang="tr-TR"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sınava girmesi uygun görülen öğrenciler için yeni bir sınav giriş belgesi düzenlenmeyecek </a:t>
            </a:r>
            <a:r>
              <a:rPr lang="tr-TR"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olup yedek </a:t>
            </a:r>
            <a:r>
              <a:rPr lang="tr-TR"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sınava alınacak </a:t>
            </a:r>
            <a:r>
              <a:rPr lang="tr-TR"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 olması </a:t>
            </a:r>
            <a:r>
              <a:rPr lang="tr-TR"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durumunda, </a:t>
            </a:r>
            <a:r>
              <a:rPr lang="tr-TR" sz="27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süresinin </a:t>
            </a:r>
            <a:r>
              <a:rPr lang="tr-TR"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a:t>
            </a:r>
            <a:r>
              <a:rPr lang="tr-TR" sz="27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var ise </a:t>
            </a:r>
            <a:r>
              <a:rPr lang="tr-TR" sz="27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tedbir hizmetinin tespiti için </a:t>
            </a:r>
            <a:r>
              <a:rPr lang="tr-TR"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a:t>
            </a:r>
            <a:r>
              <a:rPr lang="tr-TR"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öğrencilere ait </a:t>
            </a:r>
            <a:r>
              <a:rPr lang="tr-TR"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giriş belgelerini, </a:t>
            </a:r>
            <a:r>
              <a:rPr lang="tr-TR"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e-Okul sisteminde </a:t>
            </a:r>
            <a:r>
              <a:rPr lang="tr-TR"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açılacak </a:t>
            </a:r>
            <a:r>
              <a:rPr lang="tr-TR"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olan </a:t>
            </a:r>
            <a:r>
              <a:rPr lang="tr-TR" sz="27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7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Salonda Sınava </a:t>
            </a:r>
            <a:r>
              <a:rPr lang="tr-TR" sz="27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Girecek Öğrencilerin </a:t>
            </a:r>
            <a:r>
              <a:rPr lang="tr-TR" sz="27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Sınavla Öğrenci Alacak Ortaöğretim Kurumlarına İlişkin Merkezi </a:t>
            </a:r>
            <a:r>
              <a:rPr lang="tr-TR" sz="27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Giriş </a:t>
            </a:r>
            <a:r>
              <a:rPr lang="tr-TR" sz="27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Belgesi”</a:t>
            </a:r>
            <a:r>
              <a:rPr lang="tr-TR"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raporundan alarak salon görevlilerine </a:t>
            </a:r>
            <a:r>
              <a:rPr lang="tr-TR"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verilir. </a:t>
            </a:r>
          </a:p>
          <a:p>
            <a:pPr marL="457200" indent="-457200" algn="just">
              <a:lnSpc>
                <a:spcPct val="150000"/>
              </a:lnSpc>
              <a:buClr>
                <a:srgbClr val="FF0000"/>
              </a:buClr>
              <a:buSzPct val="115000"/>
              <a:buFont typeface="Wingdings" panose="05000000000000000000" pitchFamily="2" charset="2"/>
              <a:buChar char=""/>
            </a:pPr>
            <a:r>
              <a:rPr lang="tr-TR"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Kimlik </a:t>
            </a:r>
            <a:r>
              <a:rPr lang="tr-TR"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bilgileri e-okuldan aldıkları sınav giriş belgesinden kontrol edilecektir</a:t>
            </a:r>
            <a:r>
              <a:rPr lang="tr-TR" sz="27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48237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1144435"/>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sınava girecek öğrencilerin cevap kâğıtlarına aday bilgilerini yazmaları ve T.C. kimlik numaralarını ilgili bölüme kodlamaları gerekmektedir.</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
        <p:nvSpPr>
          <p:cNvPr id="4" name="Dikdörtgen 3"/>
          <p:cNvSpPr/>
          <p:nvPr/>
        </p:nvSpPr>
        <p:spPr>
          <a:xfrm>
            <a:off x="617518" y="3674307"/>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Evde veya hastanede yapılan sınavlarda, oturum başlangıç ve bitiş saatlerine özen gösterilecek</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kitapçıkları dahil sınava ait hiçbir evrak evde veya hastanede bırakılmayacaktır.</a:t>
            </a:r>
          </a:p>
        </p:txBody>
      </p:sp>
    </p:spTree>
    <p:extLst>
      <p:ext uri="{BB962C8B-B14F-4D97-AF65-F5344CB8AC3E}">
        <p14:creationId xmlns:p14="http://schemas.microsoft.com/office/powerpoint/2010/main" val="344496123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
        <p:nvSpPr>
          <p:cNvPr id="2" name="Dikdörtgen 1"/>
          <p:cNvSpPr/>
          <p:nvPr/>
        </p:nvSpPr>
        <p:spPr>
          <a:xfrm>
            <a:off x="1055914" y="1110342"/>
            <a:ext cx="10417629" cy="2677656"/>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MEB Ölçme, Değerlendirme ve Sınav Hizmetleri Genel Müdürlüğünün 2022-Merkezi Sınav Yedek Salon İşlemleri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konulu 28.04.2022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tarih ve E-39339088-480.01-48796054</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sayılı yazıya göre işlem yapılması.</a:t>
            </a:r>
          </a:p>
        </p:txBody>
      </p:sp>
    </p:spTree>
    <p:extLst>
      <p:ext uri="{BB962C8B-B14F-4D97-AF65-F5344CB8AC3E}">
        <p14:creationId xmlns:p14="http://schemas.microsoft.com/office/powerpoint/2010/main" val="370257101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982638" y="3162837"/>
            <a:ext cx="10408280" cy="954107"/>
          </a:xfrm>
          <a:prstGeom prst="rect">
            <a:avLst/>
          </a:prstGeom>
        </p:spPr>
        <p:txBody>
          <a:bodyPr wrap="square">
            <a:spAutoFit/>
          </a:bodyPr>
          <a:lstStyle/>
          <a:p>
            <a:pPr algn="just"/>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Yedek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olarak sınava katılan öğrencilerin geçerli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kimlik belgesinin fotokopisi</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salon yoklama listesine eklenecektir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
        <p:nvSpPr>
          <p:cNvPr id="10" name="Dikdörtgen 9"/>
          <p:cNvSpPr/>
          <p:nvPr/>
        </p:nvSpPr>
        <p:spPr>
          <a:xfrm>
            <a:off x="4414253" y="1826822"/>
            <a:ext cx="3545049" cy="738664"/>
          </a:xfrm>
          <a:prstGeom prst="rect">
            <a:avLst/>
          </a:prstGeom>
        </p:spPr>
        <p:txBody>
          <a:bodyPr wrap="square">
            <a:spAutoFit/>
          </a:bodyPr>
          <a:lstStyle/>
          <a:p>
            <a:pPr algn="just">
              <a:lnSpc>
                <a:spcPct val="150000"/>
              </a:lnSpc>
              <a:buClr>
                <a:srgbClr val="FF0000"/>
              </a:buClr>
              <a:buSzPct val="115000"/>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ÖNEMLİ !</a:t>
            </a:r>
            <a:endPar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55348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27413" y="1212673"/>
            <a:ext cx="10937174" cy="5355312"/>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 başkanı, bölge sınav yürütme komisyonunun sınavla ilgili yapacağı toplantıya katılır.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görevlilerinin sınav salonlarına </a:t>
            </a:r>
            <a:r>
              <a:rPr lang="tr-TR" sz="3200" u="sng"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cep telefonu</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ile girmeleri </a:t>
            </a:r>
            <a:r>
              <a:rPr lang="tr-TR" sz="2800" b="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KESİNLİKLE</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yasaktır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salon görevlilerinin cep telefonu ve benzeri iletişim araçları ile sınav salonlarına girmesini engeller. Sınav öncesinde yapılacak toplantılarda bu hususu özellikle belirtir.</a:t>
            </a:r>
          </a:p>
        </p:txBody>
      </p:sp>
    </p:spTree>
    <p:extLst>
      <p:ext uri="{BB962C8B-B14F-4D97-AF65-F5344CB8AC3E}">
        <p14:creationId xmlns:p14="http://schemas.microsoft.com/office/powerpoint/2010/main" val="264051638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oturma planı doğrultusunda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sıralar numaralandırarak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sınavdan 1 (bir) gün önce hazır duruma gelmesini sağlar ve sınav süresince salonları kontrol eder.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01644308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Resim 48"/>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Yuvarlatılmış Dikdörtgen 6"/>
          <p:cNvSpPr/>
          <p:nvPr/>
        </p:nvSpPr>
        <p:spPr>
          <a:xfrm>
            <a:off x="4402795" y="2095965"/>
            <a:ext cx="7539824" cy="2545329"/>
          </a:xfrm>
          <a:prstGeom prst="roundRect">
            <a:avLst>
              <a:gd name="adj" fmla="val 3328"/>
            </a:avLst>
          </a:prstGeom>
          <a:solidFill>
            <a:srgbClr val="FFFFFF"/>
          </a:solidFill>
          <a:ln>
            <a:noFill/>
          </a:ln>
          <a:effectLst>
            <a:innerShdw blurRad="114300">
              <a:prstClr val="black"/>
            </a:innerShdw>
          </a:effectLst>
        </p:spPr>
        <p:txBody>
          <a:bodyPr wrap="square" lIns="91440" tIns="45720" rIns="91440" bIns="45720">
            <a:spAutoFit/>
          </a:bodyPr>
          <a:lstStyle/>
          <a:p>
            <a:pPr algn="just">
              <a:lnSpc>
                <a:spcPct val="114000"/>
              </a:lnSpc>
              <a:spcAft>
                <a:spcPts val="1200"/>
              </a:spcAft>
            </a:pPr>
            <a:r>
              <a:rPr lang="tr-TR" sz="3500" dirty="0">
                <a:ln w="0"/>
                <a:latin typeface="Times New Roman" panose="02020603050405020304" pitchFamily="18" charset="0"/>
                <a:cs typeface="Times New Roman" panose="02020603050405020304" pitchFamily="18" charset="0"/>
              </a:rPr>
              <a:t>	</a:t>
            </a:r>
            <a:r>
              <a:rPr lang="tr-TR" sz="3500" dirty="0">
                <a:ln w="0"/>
                <a:latin typeface="Arial" panose="020B0604020202020204" pitchFamily="34" charset="0"/>
                <a:cs typeface="Arial" panose="020B0604020202020204" pitchFamily="34" charset="0"/>
              </a:rPr>
              <a:t>Öğretmen kürsüsünün önünden başlamak üzere oturma planına göre «S» şeklinde adayların masalarına sıra numaraları yazılır.</a:t>
            </a:r>
          </a:p>
        </p:txBody>
      </p:sp>
      <p:pic>
        <p:nvPicPr>
          <p:cNvPr id="10" name="Resim 9"/>
          <p:cNvPicPr>
            <a:picLocks noChangeAspect="1"/>
          </p:cNvPicPr>
          <p:nvPr/>
        </p:nvPicPr>
        <p:blipFill rotWithShape="1">
          <a:blip r:embed="rId4" cstate="print">
            <a:extLst>
              <a:ext uri="{28A0092B-C50C-407E-A947-70E740481C1C}">
                <a14:useLocalDpi xmlns:a14="http://schemas.microsoft.com/office/drawing/2010/main" val="0"/>
              </a:ext>
            </a:extLst>
          </a:blip>
          <a:srcRect l="-1" r="57337"/>
          <a:stretch/>
        </p:blipFill>
        <p:spPr>
          <a:xfrm>
            <a:off x="1023582" y="1699254"/>
            <a:ext cx="1055187" cy="1220237"/>
          </a:xfrm>
          <a:prstGeom prst="rect">
            <a:avLst/>
          </a:prstGeom>
          <a:effectLst>
            <a:outerShdw blurRad="50800" dist="38100" algn="l" rotWithShape="0">
              <a:prstClr val="black">
                <a:alpha val="40000"/>
              </a:prstClr>
            </a:outerShdw>
          </a:effectLst>
        </p:spPr>
      </p:pic>
      <p:grpSp>
        <p:nvGrpSpPr>
          <p:cNvPr id="11" name="Grup 10"/>
          <p:cNvGrpSpPr/>
          <p:nvPr/>
        </p:nvGrpSpPr>
        <p:grpSpPr>
          <a:xfrm>
            <a:off x="1120653" y="2919491"/>
            <a:ext cx="861045" cy="646331"/>
            <a:chOff x="1120653" y="2919491"/>
            <a:chExt cx="861045" cy="646331"/>
          </a:xfrm>
        </p:grpSpPr>
        <p:pic>
          <p:nvPicPr>
            <p:cNvPr id="12" name="Resim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3" name="Dikdörtgen 12"/>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4" name="Grup 13"/>
          <p:cNvGrpSpPr/>
          <p:nvPr/>
        </p:nvGrpSpPr>
        <p:grpSpPr>
          <a:xfrm>
            <a:off x="1120653" y="3577199"/>
            <a:ext cx="861045" cy="646331"/>
            <a:chOff x="1120653" y="2919491"/>
            <a:chExt cx="861045" cy="646331"/>
          </a:xfrm>
        </p:grpSpPr>
        <p:pic>
          <p:nvPicPr>
            <p:cNvPr id="15" name="Resim 1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6" name="Dikdörtgen 15"/>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7" name="Grup 16"/>
          <p:cNvGrpSpPr/>
          <p:nvPr/>
        </p:nvGrpSpPr>
        <p:grpSpPr>
          <a:xfrm>
            <a:off x="1120653" y="4268843"/>
            <a:ext cx="861045" cy="646331"/>
            <a:chOff x="1120653" y="2919491"/>
            <a:chExt cx="861045" cy="646331"/>
          </a:xfrm>
        </p:grpSpPr>
        <p:pic>
          <p:nvPicPr>
            <p:cNvPr id="18" name="Resim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0" name="Dikdörtgen 19"/>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3</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1" name="Grup 20"/>
          <p:cNvGrpSpPr/>
          <p:nvPr/>
        </p:nvGrpSpPr>
        <p:grpSpPr>
          <a:xfrm>
            <a:off x="1120653" y="4949494"/>
            <a:ext cx="861045" cy="646331"/>
            <a:chOff x="1120653" y="2919491"/>
            <a:chExt cx="861045" cy="646331"/>
          </a:xfrm>
        </p:grpSpPr>
        <p:pic>
          <p:nvPicPr>
            <p:cNvPr id="22" name="Resim 2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3" name="Dikdörtgen 22"/>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4</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4" name="Grup 23"/>
          <p:cNvGrpSpPr/>
          <p:nvPr/>
        </p:nvGrpSpPr>
        <p:grpSpPr>
          <a:xfrm>
            <a:off x="2146225" y="2919491"/>
            <a:ext cx="861045" cy="646331"/>
            <a:chOff x="1120653" y="2919491"/>
            <a:chExt cx="861045" cy="646331"/>
          </a:xfrm>
        </p:grpSpPr>
        <p:pic>
          <p:nvPicPr>
            <p:cNvPr id="25" name="Resim 2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6" name="Dikdörtgen 25"/>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8</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7" name="Grup 26"/>
          <p:cNvGrpSpPr/>
          <p:nvPr/>
        </p:nvGrpSpPr>
        <p:grpSpPr>
          <a:xfrm>
            <a:off x="2146225" y="3577199"/>
            <a:ext cx="861045" cy="646331"/>
            <a:chOff x="1120653" y="2919491"/>
            <a:chExt cx="861045" cy="646331"/>
          </a:xfrm>
        </p:grpSpPr>
        <p:pic>
          <p:nvPicPr>
            <p:cNvPr id="28" name="Resim 2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9" name="Dikdörtgen 28"/>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7</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0" name="Grup 29"/>
          <p:cNvGrpSpPr/>
          <p:nvPr/>
        </p:nvGrpSpPr>
        <p:grpSpPr>
          <a:xfrm>
            <a:off x="2146225" y="4268843"/>
            <a:ext cx="861045" cy="646331"/>
            <a:chOff x="1120653" y="2919491"/>
            <a:chExt cx="861045" cy="646331"/>
          </a:xfrm>
        </p:grpSpPr>
        <p:pic>
          <p:nvPicPr>
            <p:cNvPr id="31" name="Resim 3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2" name="Dikdörtgen 31"/>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6</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3" name="Grup 32"/>
          <p:cNvGrpSpPr/>
          <p:nvPr/>
        </p:nvGrpSpPr>
        <p:grpSpPr>
          <a:xfrm>
            <a:off x="2146225" y="4949494"/>
            <a:ext cx="861045" cy="646331"/>
            <a:chOff x="1120653" y="2919491"/>
            <a:chExt cx="861045" cy="646331"/>
          </a:xfrm>
        </p:grpSpPr>
        <p:pic>
          <p:nvPicPr>
            <p:cNvPr id="34" name="Resim 3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5" name="Dikdörtgen 34"/>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5</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6" name="Grup 35"/>
          <p:cNvGrpSpPr/>
          <p:nvPr/>
        </p:nvGrpSpPr>
        <p:grpSpPr>
          <a:xfrm>
            <a:off x="3170652" y="2919491"/>
            <a:ext cx="861045" cy="646331"/>
            <a:chOff x="1120653" y="2919491"/>
            <a:chExt cx="861045" cy="646331"/>
          </a:xfrm>
        </p:grpSpPr>
        <p:pic>
          <p:nvPicPr>
            <p:cNvPr id="37" name="Resim 3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8" name="Dikdörtgen 37"/>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9</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9" name="Grup 38"/>
          <p:cNvGrpSpPr/>
          <p:nvPr/>
        </p:nvGrpSpPr>
        <p:grpSpPr>
          <a:xfrm>
            <a:off x="3170652" y="3577199"/>
            <a:ext cx="861045" cy="646331"/>
            <a:chOff x="1120653" y="2919491"/>
            <a:chExt cx="861045" cy="646331"/>
          </a:xfrm>
        </p:grpSpPr>
        <p:pic>
          <p:nvPicPr>
            <p:cNvPr id="40" name="Resim 3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1" name="Dikdörtgen 40"/>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10</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42" name="Grup 41"/>
          <p:cNvGrpSpPr/>
          <p:nvPr/>
        </p:nvGrpSpPr>
        <p:grpSpPr>
          <a:xfrm>
            <a:off x="3170652" y="4268843"/>
            <a:ext cx="861045" cy="646331"/>
            <a:chOff x="1120653" y="2919491"/>
            <a:chExt cx="861045" cy="646331"/>
          </a:xfrm>
        </p:grpSpPr>
        <p:pic>
          <p:nvPicPr>
            <p:cNvPr id="43" name="Resim 4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4" name="Dikdörtgen 43"/>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45" name="Grup 44"/>
          <p:cNvGrpSpPr/>
          <p:nvPr/>
        </p:nvGrpSpPr>
        <p:grpSpPr>
          <a:xfrm>
            <a:off x="3170652" y="4949494"/>
            <a:ext cx="861045" cy="646331"/>
            <a:chOff x="1120653" y="2919491"/>
            <a:chExt cx="861045" cy="646331"/>
          </a:xfrm>
        </p:grpSpPr>
        <p:pic>
          <p:nvPicPr>
            <p:cNvPr id="46" name="Resim 4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7" name="Dikdörtgen 46"/>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pic>
        <p:nvPicPr>
          <p:cNvPr id="48" name="Resim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1321930" y="3009204"/>
            <a:ext cx="2450269" cy="2500011"/>
          </a:xfrm>
          <a:prstGeom prst="rect">
            <a:avLst/>
          </a:prstGeom>
        </p:spPr>
      </p:pic>
      <p:sp>
        <p:nvSpPr>
          <p:cNvPr id="50"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6501973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37" presetClass="entr" presetSubtype="0" fill="hold" nodeType="with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900" decel="100000" fill="hold"/>
                                        <p:tgtEl>
                                          <p:spTgt spid="10"/>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50" fill="hold"/>
                                        <p:tgtEl>
                                          <p:spTgt spid="11"/>
                                        </p:tgtEl>
                                        <p:attrNameLst>
                                          <p:attrName>ppt_w</p:attrName>
                                        </p:attrNameLst>
                                      </p:cBhvr>
                                      <p:tavLst>
                                        <p:tav tm="0">
                                          <p:val>
                                            <p:fltVal val="0"/>
                                          </p:val>
                                        </p:tav>
                                        <p:tav tm="100000">
                                          <p:val>
                                            <p:strVal val="#ppt_w"/>
                                          </p:val>
                                        </p:tav>
                                      </p:tavLst>
                                    </p:anim>
                                    <p:anim calcmode="lin" valueType="num">
                                      <p:cBhvr>
                                        <p:cTn id="18" dur="250" fill="hold"/>
                                        <p:tgtEl>
                                          <p:spTgt spid="11"/>
                                        </p:tgtEl>
                                        <p:attrNameLst>
                                          <p:attrName>ppt_h</p:attrName>
                                        </p:attrNameLst>
                                      </p:cBhvr>
                                      <p:tavLst>
                                        <p:tav tm="0">
                                          <p:val>
                                            <p:fltVal val="0"/>
                                          </p:val>
                                        </p:tav>
                                        <p:tav tm="100000">
                                          <p:val>
                                            <p:strVal val="#ppt_h"/>
                                          </p:val>
                                        </p:tav>
                                      </p:tavLst>
                                    </p:anim>
                                    <p:animEffect transition="in" filter="fade">
                                      <p:cBhvr>
                                        <p:cTn id="19" dur="250"/>
                                        <p:tgtEl>
                                          <p:spTgt spid="11"/>
                                        </p:tgtEl>
                                      </p:cBhvr>
                                    </p:animEffect>
                                  </p:childTnLst>
                                </p:cTn>
                              </p:par>
                            </p:childTnLst>
                          </p:cTn>
                        </p:par>
                        <p:par>
                          <p:cTn id="20" fill="hold">
                            <p:stCondLst>
                              <p:cond delay="325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250" fill="hold"/>
                                        <p:tgtEl>
                                          <p:spTgt spid="14"/>
                                        </p:tgtEl>
                                        <p:attrNameLst>
                                          <p:attrName>ppt_w</p:attrName>
                                        </p:attrNameLst>
                                      </p:cBhvr>
                                      <p:tavLst>
                                        <p:tav tm="0">
                                          <p:val>
                                            <p:fltVal val="0"/>
                                          </p:val>
                                        </p:tav>
                                        <p:tav tm="100000">
                                          <p:val>
                                            <p:strVal val="#ppt_w"/>
                                          </p:val>
                                        </p:tav>
                                      </p:tavLst>
                                    </p:anim>
                                    <p:anim calcmode="lin" valueType="num">
                                      <p:cBhvr>
                                        <p:cTn id="24" dur="250" fill="hold"/>
                                        <p:tgtEl>
                                          <p:spTgt spid="14"/>
                                        </p:tgtEl>
                                        <p:attrNameLst>
                                          <p:attrName>ppt_h</p:attrName>
                                        </p:attrNameLst>
                                      </p:cBhvr>
                                      <p:tavLst>
                                        <p:tav tm="0">
                                          <p:val>
                                            <p:fltVal val="0"/>
                                          </p:val>
                                        </p:tav>
                                        <p:tav tm="100000">
                                          <p:val>
                                            <p:strVal val="#ppt_h"/>
                                          </p:val>
                                        </p:tav>
                                      </p:tavLst>
                                    </p:anim>
                                    <p:animEffect transition="in" filter="fade">
                                      <p:cBhvr>
                                        <p:cTn id="25" dur="250"/>
                                        <p:tgtEl>
                                          <p:spTgt spid="14"/>
                                        </p:tgtEl>
                                      </p:cBhvr>
                                    </p:animEffec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250" fill="hold"/>
                                        <p:tgtEl>
                                          <p:spTgt spid="17"/>
                                        </p:tgtEl>
                                        <p:attrNameLst>
                                          <p:attrName>ppt_w</p:attrName>
                                        </p:attrNameLst>
                                      </p:cBhvr>
                                      <p:tavLst>
                                        <p:tav tm="0">
                                          <p:val>
                                            <p:fltVal val="0"/>
                                          </p:val>
                                        </p:tav>
                                        <p:tav tm="100000">
                                          <p:val>
                                            <p:strVal val="#ppt_w"/>
                                          </p:val>
                                        </p:tav>
                                      </p:tavLst>
                                    </p:anim>
                                    <p:anim calcmode="lin" valueType="num">
                                      <p:cBhvr>
                                        <p:cTn id="30" dur="250" fill="hold"/>
                                        <p:tgtEl>
                                          <p:spTgt spid="17"/>
                                        </p:tgtEl>
                                        <p:attrNameLst>
                                          <p:attrName>ppt_h</p:attrName>
                                        </p:attrNameLst>
                                      </p:cBhvr>
                                      <p:tavLst>
                                        <p:tav tm="0">
                                          <p:val>
                                            <p:fltVal val="0"/>
                                          </p:val>
                                        </p:tav>
                                        <p:tav tm="100000">
                                          <p:val>
                                            <p:strVal val="#ppt_h"/>
                                          </p:val>
                                        </p:tav>
                                      </p:tavLst>
                                    </p:anim>
                                    <p:animEffect transition="in" filter="fade">
                                      <p:cBhvr>
                                        <p:cTn id="31" dur="250"/>
                                        <p:tgtEl>
                                          <p:spTgt spid="17"/>
                                        </p:tgtEl>
                                      </p:cBhvr>
                                    </p:animEffect>
                                  </p:childTnLst>
                                </p:cTn>
                              </p:par>
                            </p:childTnLst>
                          </p:cTn>
                        </p:par>
                        <p:par>
                          <p:cTn id="32" fill="hold">
                            <p:stCondLst>
                              <p:cond delay="3750"/>
                            </p:stCondLst>
                            <p:childTnLst>
                              <p:par>
                                <p:cTn id="33" presetID="53"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50" fill="hold"/>
                                        <p:tgtEl>
                                          <p:spTgt spid="21"/>
                                        </p:tgtEl>
                                        <p:attrNameLst>
                                          <p:attrName>ppt_w</p:attrName>
                                        </p:attrNameLst>
                                      </p:cBhvr>
                                      <p:tavLst>
                                        <p:tav tm="0">
                                          <p:val>
                                            <p:fltVal val="0"/>
                                          </p:val>
                                        </p:tav>
                                        <p:tav tm="100000">
                                          <p:val>
                                            <p:strVal val="#ppt_w"/>
                                          </p:val>
                                        </p:tav>
                                      </p:tavLst>
                                    </p:anim>
                                    <p:anim calcmode="lin" valueType="num">
                                      <p:cBhvr>
                                        <p:cTn id="36" dur="250" fill="hold"/>
                                        <p:tgtEl>
                                          <p:spTgt spid="21"/>
                                        </p:tgtEl>
                                        <p:attrNameLst>
                                          <p:attrName>ppt_h</p:attrName>
                                        </p:attrNameLst>
                                      </p:cBhvr>
                                      <p:tavLst>
                                        <p:tav tm="0">
                                          <p:val>
                                            <p:fltVal val="0"/>
                                          </p:val>
                                        </p:tav>
                                        <p:tav tm="100000">
                                          <p:val>
                                            <p:strVal val="#ppt_h"/>
                                          </p:val>
                                        </p:tav>
                                      </p:tavLst>
                                    </p:anim>
                                    <p:animEffect transition="in" filter="fade">
                                      <p:cBhvr>
                                        <p:cTn id="37" dur="250"/>
                                        <p:tgtEl>
                                          <p:spTgt spid="21"/>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250" fill="hold"/>
                                        <p:tgtEl>
                                          <p:spTgt spid="33"/>
                                        </p:tgtEl>
                                        <p:attrNameLst>
                                          <p:attrName>ppt_w</p:attrName>
                                        </p:attrNameLst>
                                      </p:cBhvr>
                                      <p:tavLst>
                                        <p:tav tm="0">
                                          <p:val>
                                            <p:fltVal val="0"/>
                                          </p:val>
                                        </p:tav>
                                        <p:tav tm="100000">
                                          <p:val>
                                            <p:strVal val="#ppt_w"/>
                                          </p:val>
                                        </p:tav>
                                      </p:tavLst>
                                    </p:anim>
                                    <p:anim calcmode="lin" valueType="num">
                                      <p:cBhvr>
                                        <p:cTn id="42" dur="250" fill="hold"/>
                                        <p:tgtEl>
                                          <p:spTgt spid="33"/>
                                        </p:tgtEl>
                                        <p:attrNameLst>
                                          <p:attrName>ppt_h</p:attrName>
                                        </p:attrNameLst>
                                      </p:cBhvr>
                                      <p:tavLst>
                                        <p:tav tm="0">
                                          <p:val>
                                            <p:fltVal val="0"/>
                                          </p:val>
                                        </p:tav>
                                        <p:tav tm="100000">
                                          <p:val>
                                            <p:strVal val="#ppt_h"/>
                                          </p:val>
                                        </p:tav>
                                      </p:tavLst>
                                    </p:anim>
                                    <p:animEffect transition="in" filter="fade">
                                      <p:cBhvr>
                                        <p:cTn id="43" dur="250"/>
                                        <p:tgtEl>
                                          <p:spTgt spid="33"/>
                                        </p:tgtEl>
                                      </p:cBhvr>
                                    </p:animEffect>
                                  </p:childTnLst>
                                </p:cTn>
                              </p:par>
                            </p:childTnLst>
                          </p:cTn>
                        </p:par>
                        <p:par>
                          <p:cTn id="44" fill="hold">
                            <p:stCondLst>
                              <p:cond delay="4250"/>
                            </p:stCondLst>
                            <p:childTnLst>
                              <p:par>
                                <p:cTn id="45" presetID="53" presetClass="entr" presetSubtype="16"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250" fill="hold"/>
                                        <p:tgtEl>
                                          <p:spTgt spid="30"/>
                                        </p:tgtEl>
                                        <p:attrNameLst>
                                          <p:attrName>ppt_w</p:attrName>
                                        </p:attrNameLst>
                                      </p:cBhvr>
                                      <p:tavLst>
                                        <p:tav tm="0">
                                          <p:val>
                                            <p:fltVal val="0"/>
                                          </p:val>
                                        </p:tav>
                                        <p:tav tm="100000">
                                          <p:val>
                                            <p:strVal val="#ppt_w"/>
                                          </p:val>
                                        </p:tav>
                                      </p:tavLst>
                                    </p:anim>
                                    <p:anim calcmode="lin" valueType="num">
                                      <p:cBhvr>
                                        <p:cTn id="48" dur="250" fill="hold"/>
                                        <p:tgtEl>
                                          <p:spTgt spid="30"/>
                                        </p:tgtEl>
                                        <p:attrNameLst>
                                          <p:attrName>ppt_h</p:attrName>
                                        </p:attrNameLst>
                                      </p:cBhvr>
                                      <p:tavLst>
                                        <p:tav tm="0">
                                          <p:val>
                                            <p:fltVal val="0"/>
                                          </p:val>
                                        </p:tav>
                                        <p:tav tm="100000">
                                          <p:val>
                                            <p:strVal val="#ppt_h"/>
                                          </p:val>
                                        </p:tav>
                                      </p:tavLst>
                                    </p:anim>
                                    <p:animEffect transition="in" filter="fade">
                                      <p:cBhvr>
                                        <p:cTn id="49" dur="250"/>
                                        <p:tgtEl>
                                          <p:spTgt spid="3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250" fill="hold"/>
                                        <p:tgtEl>
                                          <p:spTgt spid="27"/>
                                        </p:tgtEl>
                                        <p:attrNameLst>
                                          <p:attrName>ppt_w</p:attrName>
                                        </p:attrNameLst>
                                      </p:cBhvr>
                                      <p:tavLst>
                                        <p:tav tm="0">
                                          <p:val>
                                            <p:fltVal val="0"/>
                                          </p:val>
                                        </p:tav>
                                        <p:tav tm="100000">
                                          <p:val>
                                            <p:strVal val="#ppt_w"/>
                                          </p:val>
                                        </p:tav>
                                      </p:tavLst>
                                    </p:anim>
                                    <p:anim calcmode="lin" valueType="num">
                                      <p:cBhvr>
                                        <p:cTn id="54" dur="250" fill="hold"/>
                                        <p:tgtEl>
                                          <p:spTgt spid="27"/>
                                        </p:tgtEl>
                                        <p:attrNameLst>
                                          <p:attrName>ppt_h</p:attrName>
                                        </p:attrNameLst>
                                      </p:cBhvr>
                                      <p:tavLst>
                                        <p:tav tm="0">
                                          <p:val>
                                            <p:fltVal val="0"/>
                                          </p:val>
                                        </p:tav>
                                        <p:tav tm="100000">
                                          <p:val>
                                            <p:strVal val="#ppt_h"/>
                                          </p:val>
                                        </p:tav>
                                      </p:tavLst>
                                    </p:anim>
                                    <p:animEffect transition="in" filter="fade">
                                      <p:cBhvr>
                                        <p:cTn id="55" dur="250"/>
                                        <p:tgtEl>
                                          <p:spTgt spid="27"/>
                                        </p:tgtEl>
                                      </p:cBhvr>
                                    </p:animEffect>
                                  </p:childTnLst>
                                </p:cTn>
                              </p:par>
                            </p:childTnLst>
                          </p:cTn>
                        </p:par>
                        <p:par>
                          <p:cTn id="56" fill="hold">
                            <p:stCondLst>
                              <p:cond delay="4750"/>
                            </p:stCondLst>
                            <p:childTnLst>
                              <p:par>
                                <p:cTn id="57" presetID="53" presetClass="entr" presetSubtype="16"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250" fill="hold"/>
                                        <p:tgtEl>
                                          <p:spTgt spid="24"/>
                                        </p:tgtEl>
                                        <p:attrNameLst>
                                          <p:attrName>ppt_w</p:attrName>
                                        </p:attrNameLst>
                                      </p:cBhvr>
                                      <p:tavLst>
                                        <p:tav tm="0">
                                          <p:val>
                                            <p:fltVal val="0"/>
                                          </p:val>
                                        </p:tav>
                                        <p:tav tm="100000">
                                          <p:val>
                                            <p:strVal val="#ppt_w"/>
                                          </p:val>
                                        </p:tav>
                                      </p:tavLst>
                                    </p:anim>
                                    <p:anim calcmode="lin" valueType="num">
                                      <p:cBhvr>
                                        <p:cTn id="60" dur="250" fill="hold"/>
                                        <p:tgtEl>
                                          <p:spTgt spid="24"/>
                                        </p:tgtEl>
                                        <p:attrNameLst>
                                          <p:attrName>ppt_h</p:attrName>
                                        </p:attrNameLst>
                                      </p:cBhvr>
                                      <p:tavLst>
                                        <p:tav tm="0">
                                          <p:val>
                                            <p:fltVal val="0"/>
                                          </p:val>
                                        </p:tav>
                                        <p:tav tm="100000">
                                          <p:val>
                                            <p:strVal val="#ppt_h"/>
                                          </p:val>
                                        </p:tav>
                                      </p:tavLst>
                                    </p:anim>
                                    <p:animEffect transition="in" filter="fade">
                                      <p:cBhvr>
                                        <p:cTn id="61" dur="250"/>
                                        <p:tgtEl>
                                          <p:spTgt spid="24"/>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250" fill="hold"/>
                                        <p:tgtEl>
                                          <p:spTgt spid="36"/>
                                        </p:tgtEl>
                                        <p:attrNameLst>
                                          <p:attrName>ppt_w</p:attrName>
                                        </p:attrNameLst>
                                      </p:cBhvr>
                                      <p:tavLst>
                                        <p:tav tm="0">
                                          <p:val>
                                            <p:fltVal val="0"/>
                                          </p:val>
                                        </p:tav>
                                        <p:tav tm="100000">
                                          <p:val>
                                            <p:strVal val="#ppt_w"/>
                                          </p:val>
                                        </p:tav>
                                      </p:tavLst>
                                    </p:anim>
                                    <p:anim calcmode="lin" valueType="num">
                                      <p:cBhvr>
                                        <p:cTn id="66" dur="250" fill="hold"/>
                                        <p:tgtEl>
                                          <p:spTgt spid="36"/>
                                        </p:tgtEl>
                                        <p:attrNameLst>
                                          <p:attrName>ppt_h</p:attrName>
                                        </p:attrNameLst>
                                      </p:cBhvr>
                                      <p:tavLst>
                                        <p:tav tm="0">
                                          <p:val>
                                            <p:fltVal val="0"/>
                                          </p:val>
                                        </p:tav>
                                        <p:tav tm="100000">
                                          <p:val>
                                            <p:strVal val="#ppt_h"/>
                                          </p:val>
                                        </p:tav>
                                      </p:tavLst>
                                    </p:anim>
                                    <p:animEffect transition="in" filter="fade">
                                      <p:cBhvr>
                                        <p:cTn id="67" dur="250"/>
                                        <p:tgtEl>
                                          <p:spTgt spid="36"/>
                                        </p:tgtEl>
                                      </p:cBhvr>
                                    </p:animEffect>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250" fill="hold"/>
                                        <p:tgtEl>
                                          <p:spTgt spid="39"/>
                                        </p:tgtEl>
                                        <p:attrNameLst>
                                          <p:attrName>ppt_w</p:attrName>
                                        </p:attrNameLst>
                                      </p:cBhvr>
                                      <p:tavLst>
                                        <p:tav tm="0">
                                          <p:val>
                                            <p:fltVal val="0"/>
                                          </p:val>
                                        </p:tav>
                                        <p:tav tm="100000">
                                          <p:val>
                                            <p:strVal val="#ppt_w"/>
                                          </p:val>
                                        </p:tav>
                                      </p:tavLst>
                                    </p:anim>
                                    <p:anim calcmode="lin" valueType="num">
                                      <p:cBhvr>
                                        <p:cTn id="72" dur="250" fill="hold"/>
                                        <p:tgtEl>
                                          <p:spTgt spid="39"/>
                                        </p:tgtEl>
                                        <p:attrNameLst>
                                          <p:attrName>ppt_h</p:attrName>
                                        </p:attrNameLst>
                                      </p:cBhvr>
                                      <p:tavLst>
                                        <p:tav tm="0">
                                          <p:val>
                                            <p:fltVal val="0"/>
                                          </p:val>
                                        </p:tav>
                                        <p:tav tm="100000">
                                          <p:val>
                                            <p:strVal val="#ppt_h"/>
                                          </p:val>
                                        </p:tav>
                                      </p:tavLst>
                                    </p:anim>
                                    <p:animEffect transition="in" filter="fade">
                                      <p:cBhvr>
                                        <p:cTn id="73" dur="250"/>
                                        <p:tgtEl>
                                          <p:spTgt spid="39"/>
                                        </p:tgtEl>
                                      </p:cBhvr>
                                    </p:animEffect>
                                  </p:childTnLst>
                                </p:cTn>
                              </p:par>
                            </p:childTnLst>
                          </p:cTn>
                        </p:par>
                        <p:par>
                          <p:cTn id="74" fill="hold">
                            <p:stCondLst>
                              <p:cond delay="5500"/>
                            </p:stCondLst>
                            <p:childTnLst>
                              <p:par>
                                <p:cTn id="75" presetID="53" presetClass="entr" presetSubtype="16"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250" fill="hold"/>
                                        <p:tgtEl>
                                          <p:spTgt spid="42"/>
                                        </p:tgtEl>
                                        <p:attrNameLst>
                                          <p:attrName>ppt_w</p:attrName>
                                        </p:attrNameLst>
                                      </p:cBhvr>
                                      <p:tavLst>
                                        <p:tav tm="0">
                                          <p:val>
                                            <p:fltVal val="0"/>
                                          </p:val>
                                        </p:tav>
                                        <p:tav tm="100000">
                                          <p:val>
                                            <p:strVal val="#ppt_w"/>
                                          </p:val>
                                        </p:tav>
                                      </p:tavLst>
                                    </p:anim>
                                    <p:anim calcmode="lin" valueType="num">
                                      <p:cBhvr>
                                        <p:cTn id="78" dur="250" fill="hold"/>
                                        <p:tgtEl>
                                          <p:spTgt spid="42"/>
                                        </p:tgtEl>
                                        <p:attrNameLst>
                                          <p:attrName>ppt_h</p:attrName>
                                        </p:attrNameLst>
                                      </p:cBhvr>
                                      <p:tavLst>
                                        <p:tav tm="0">
                                          <p:val>
                                            <p:fltVal val="0"/>
                                          </p:val>
                                        </p:tav>
                                        <p:tav tm="100000">
                                          <p:val>
                                            <p:strVal val="#ppt_h"/>
                                          </p:val>
                                        </p:tav>
                                      </p:tavLst>
                                    </p:anim>
                                    <p:animEffect transition="in" filter="fade">
                                      <p:cBhvr>
                                        <p:cTn id="79" dur="250"/>
                                        <p:tgtEl>
                                          <p:spTgt spid="42"/>
                                        </p:tgtEl>
                                      </p:cBhvr>
                                    </p:animEffect>
                                  </p:childTnLst>
                                </p:cTn>
                              </p:par>
                            </p:childTnLst>
                          </p:cTn>
                        </p:par>
                        <p:par>
                          <p:cTn id="80" fill="hold">
                            <p:stCondLst>
                              <p:cond delay="5750"/>
                            </p:stCondLst>
                            <p:childTnLst>
                              <p:par>
                                <p:cTn id="81" presetID="53" presetClass="entr" presetSubtype="16" fill="hold" nodeType="after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p:cTn id="83" dur="250" fill="hold"/>
                                        <p:tgtEl>
                                          <p:spTgt spid="45"/>
                                        </p:tgtEl>
                                        <p:attrNameLst>
                                          <p:attrName>ppt_w</p:attrName>
                                        </p:attrNameLst>
                                      </p:cBhvr>
                                      <p:tavLst>
                                        <p:tav tm="0">
                                          <p:val>
                                            <p:fltVal val="0"/>
                                          </p:val>
                                        </p:tav>
                                        <p:tav tm="100000">
                                          <p:val>
                                            <p:strVal val="#ppt_w"/>
                                          </p:val>
                                        </p:tav>
                                      </p:tavLst>
                                    </p:anim>
                                    <p:anim calcmode="lin" valueType="num">
                                      <p:cBhvr>
                                        <p:cTn id="84" dur="250" fill="hold"/>
                                        <p:tgtEl>
                                          <p:spTgt spid="45"/>
                                        </p:tgtEl>
                                        <p:attrNameLst>
                                          <p:attrName>ppt_h</p:attrName>
                                        </p:attrNameLst>
                                      </p:cBhvr>
                                      <p:tavLst>
                                        <p:tav tm="0">
                                          <p:val>
                                            <p:fltVal val="0"/>
                                          </p:val>
                                        </p:tav>
                                        <p:tav tm="100000">
                                          <p:val>
                                            <p:strVal val="#ppt_h"/>
                                          </p:val>
                                        </p:tav>
                                      </p:tavLst>
                                    </p:anim>
                                    <p:animEffect transition="in" filter="fade">
                                      <p:cBhvr>
                                        <p:cTn id="85" dur="250"/>
                                        <p:tgtEl>
                                          <p:spTgt spid="45"/>
                                        </p:tgtEl>
                                      </p:cBhvr>
                                    </p:animEffect>
                                  </p:childTnLst>
                                </p:cTn>
                              </p:par>
                            </p:childTnLst>
                          </p:cTn>
                        </p:par>
                        <p:par>
                          <p:cTn id="86" fill="hold">
                            <p:stCondLst>
                              <p:cond delay="6000"/>
                            </p:stCondLst>
                            <p:childTnLst>
                              <p:par>
                                <p:cTn id="87" presetID="22" presetClass="entr" presetSubtype="8" fill="hold"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Toplantıya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katılmayan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örevine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geç gelen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ep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telefonu ile sınav salonuna girmekte ısrar eden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görevlisine (yedek gözetmen dâhil) görev vermez. Bu salon görevlisini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tutanakla belirleyerek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bölge sınav yürütme komisyonuna bildirir.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87767044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19"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
        <p:nvSpPr>
          <p:cNvPr id="20" name="Dikdörtgen 19"/>
          <p:cNvSpPr/>
          <p:nvPr/>
        </p:nvSpPr>
        <p:spPr>
          <a:xfrm>
            <a:off x="1335502" y="5311787"/>
            <a:ext cx="9483738" cy="523220"/>
          </a:xfrm>
          <a:prstGeom prst="rect">
            <a:avLst/>
          </a:prstGeom>
        </p:spPr>
        <p:txBody>
          <a:bodyPr wrap="square">
            <a:spAutoFit/>
          </a:bodyPr>
          <a:lstStyle/>
          <a:p>
            <a:pPr algn="ctr"/>
            <a:r>
              <a:rPr lang="tr-TR" sz="2800" b="1"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1. Bölümden sonra 45 </a:t>
            </a:r>
            <a:r>
              <a:rPr lang="tr-TR" sz="2800" b="1" dirty="0">
                <a:solidFill>
                  <a:srgbClr val="FF0000"/>
                </a:solidFill>
                <a:effectLst>
                  <a:glow rad="101600">
                    <a:schemeClr val="bg1">
                      <a:alpha val="60000"/>
                    </a:schemeClr>
                  </a:glow>
                </a:effectLst>
                <a:latin typeface="Arial" panose="020B0604020202020204" pitchFamily="34" charset="0"/>
                <a:cs typeface="Arial" panose="020B0604020202020204" pitchFamily="34" charset="0"/>
              </a:rPr>
              <a:t>dakika ara </a:t>
            </a:r>
            <a:r>
              <a:rPr lang="tr-TR" sz="2800" b="1"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verilecektir. </a:t>
            </a:r>
            <a:endParaRPr lang="tr-TR" sz="2800" b="1" dirty="0">
              <a:solidFill>
                <a:srgbClr val="FF0000"/>
              </a:solidFill>
              <a:effectLst>
                <a:glow rad="101600">
                  <a:schemeClr val="bg1">
                    <a:alpha val="60000"/>
                  </a:schemeClr>
                </a:glow>
              </a:effectLst>
              <a:latin typeface="Arial" panose="020B0604020202020204" pitchFamily="34" charset="0"/>
              <a:cs typeface="Arial" panose="020B0604020202020204" pitchFamily="34" charset="0"/>
            </a:endParaRPr>
          </a:p>
        </p:txBody>
      </p:sp>
      <p:grpSp>
        <p:nvGrpSpPr>
          <p:cNvPr id="2" name="Grup 1"/>
          <p:cNvGrpSpPr/>
          <p:nvPr/>
        </p:nvGrpSpPr>
        <p:grpSpPr>
          <a:xfrm>
            <a:off x="437326" y="1492834"/>
            <a:ext cx="11280087" cy="2804092"/>
            <a:chOff x="990213" y="1790380"/>
            <a:chExt cx="11012647" cy="2804092"/>
          </a:xfrm>
        </p:grpSpPr>
        <p:grpSp>
          <p:nvGrpSpPr>
            <p:cNvPr id="14" name="Grup 13"/>
            <p:cNvGrpSpPr/>
            <p:nvPr/>
          </p:nvGrpSpPr>
          <p:grpSpPr>
            <a:xfrm>
              <a:off x="990213" y="1847672"/>
              <a:ext cx="4363200" cy="2746800"/>
              <a:chOff x="5000369" y="1915174"/>
              <a:chExt cx="4363200" cy="2746800"/>
            </a:xfrm>
          </p:grpSpPr>
          <p:pic>
            <p:nvPicPr>
              <p:cNvPr id="15" name="Resim 1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000369" y="1915174"/>
                <a:ext cx="4363200" cy="2746800"/>
              </a:xfrm>
              <a:prstGeom prst="rect">
                <a:avLst/>
              </a:prstGeom>
              <a:solidFill>
                <a:srgbClr val="FFFF00"/>
              </a:solidFill>
              <a:ln>
                <a:noFill/>
              </a:ln>
              <a:effectLst>
                <a:outerShdw blurRad="190500" algn="tl" rotWithShape="0">
                  <a:srgbClr val="000000">
                    <a:alpha val="70000"/>
                  </a:srgbClr>
                </a:outerShdw>
              </a:effectLst>
            </p:spPr>
          </p:pic>
          <p:sp>
            <p:nvSpPr>
              <p:cNvPr id="16" name="Dikdörtgen 15"/>
              <p:cNvSpPr/>
              <p:nvPr/>
            </p:nvSpPr>
            <p:spPr>
              <a:xfrm>
                <a:off x="5213728" y="2215465"/>
                <a:ext cx="1877595" cy="427114"/>
              </a:xfrm>
              <a:prstGeom prst="rect">
                <a:avLst/>
              </a:prstGeom>
              <a:no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algn="ctr"/>
                <a:r>
                  <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rPr>
                  <a:t>1</a:t>
                </a: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 Bölüm</a:t>
                </a:r>
              </a:p>
              <a:p>
                <a:pPr algn="ctr"/>
                <a:r>
                  <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rPr>
                  <a:t>(Sözel Alan</a:t>
                </a: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a:t>
                </a:r>
                <a:endPar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18" name="Dikdörtgen 17"/>
              <p:cNvSpPr/>
              <p:nvPr/>
            </p:nvSpPr>
            <p:spPr>
              <a:xfrm>
                <a:off x="5213728" y="2781216"/>
                <a:ext cx="3936483" cy="369332"/>
              </a:xfrm>
              <a:prstGeom prst="rect">
                <a:avLst/>
              </a:prstGeom>
              <a:solidFill>
                <a:srgbClr val="FFFF00">
                  <a:alpha val="32941"/>
                </a:srgbClr>
              </a:solidFill>
            </p:spPr>
            <p:txBody>
              <a:bodyPr wrap="square">
                <a:spAutoFit/>
              </a:bodyPr>
              <a:lstStyle/>
              <a:p>
                <a:pPr algn="ctr"/>
                <a:r>
                  <a:rPr lang="tr-TR" dirty="0" smtClean="0">
                    <a:latin typeface="Arial Rounded MT Bold" panose="020F0704030504030204" pitchFamily="34" charset="0"/>
                  </a:rPr>
                  <a:t>05 </a:t>
                </a:r>
                <a:r>
                  <a:rPr lang="tr-TR" dirty="0">
                    <a:latin typeface="Arial Rounded MT Bold" panose="020F0704030504030204" pitchFamily="34" charset="0"/>
                  </a:rPr>
                  <a:t>Haziran </a:t>
                </a:r>
                <a:r>
                  <a:rPr lang="tr-TR" dirty="0" smtClean="0">
                    <a:latin typeface="Arial Rounded MT Bold" panose="020F0704030504030204" pitchFamily="34" charset="0"/>
                  </a:rPr>
                  <a:t>2022 </a:t>
                </a:r>
                <a:r>
                  <a:rPr lang="tr-TR" dirty="0">
                    <a:latin typeface="Arial Rounded MT Bold" panose="020F0704030504030204" pitchFamily="34" charset="0"/>
                  </a:rPr>
                  <a:t>(Pazar)</a:t>
                </a:r>
              </a:p>
            </p:txBody>
          </p:sp>
        </p:grpSp>
        <p:grpSp>
          <p:nvGrpSpPr>
            <p:cNvPr id="21" name="Grup 20"/>
            <p:cNvGrpSpPr/>
            <p:nvPr/>
          </p:nvGrpSpPr>
          <p:grpSpPr>
            <a:xfrm>
              <a:off x="1466492" y="1790380"/>
              <a:ext cx="10536368" cy="2804092"/>
              <a:chOff x="-4232187" y="2038180"/>
              <a:chExt cx="9581509" cy="2537295"/>
            </a:xfrm>
          </p:grpSpPr>
          <p:pic>
            <p:nvPicPr>
              <p:cNvPr id="22" name="Resim 21"/>
              <p:cNvPicPr>
                <a:picLocks/>
              </p:cNvPicPr>
              <p:nvPr/>
            </p:nvPicPr>
            <p:blipFill>
              <a:blip r:embed="rId3">
                <a:extLst>
                  <a:ext uri="{28A0092B-C50C-407E-A947-70E740481C1C}">
                    <a14:useLocalDpi xmlns:a14="http://schemas.microsoft.com/office/drawing/2010/main" val="0"/>
                  </a:ext>
                </a:extLst>
              </a:blip>
              <a:stretch>
                <a:fillRect/>
              </a:stretch>
            </p:blipFill>
            <p:spPr>
              <a:xfrm>
                <a:off x="1248458" y="2038180"/>
                <a:ext cx="4100864" cy="2537295"/>
              </a:xfrm>
              <a:prstGeom prst="rect">
                <a:avLst/>
              </a:prstGeom>
              <a:solidFill>
                <a:schemeClr val="bg1">
                  <a:lumMod val="50000"/>
                </a:schemeClr>
              </a:solidFill>
              <a:ln>
                <a:solidFill>
                  <a:schemeClr val="bg2">
                    <a:lumMod val="90000"/>
                  </a:schemeClr>
                </a:solidFill>
              </a:ln>
            </p:spPr>
          </p:pic>
          <p:sp>
            <p:nvSpPr>
              <p:cNvPr id="23" name="Dikdörtgen 22"/>
              <p:cNvSpPr/>
              <p:nvPr/>
            </p:nvSpPr>
            <p:spPr>
              <a:xfrm>
                <a:off x="1248458" y="2284055"/>
                <a:ext cx="1960045" cy="541505"/>
              </a:xfrm>
              <a:prstGeom prst="rect">
                <a:avLst/>
              </a:prstGeom>
              <a:no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algn="ctr"/>
                <a:r>
                  <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rPr>
                  <a:t>2</a:t>
                </a: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 Bölüm</a:t>
                </a:r>
              </a:p>
              <a:p>
                <a:pPr algn="ctr"/>
                <a:r>
                  <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rPr>
                  <a:t>(Sayısal </a:t>
                </a: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Alan)</a:t>
                </a:r>
                <a:endPar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24" name="Metin kutusu 23"/>
              <p:cNvSpPr txBox="1"/>
              <p:nvPr/>
            </p:nvSpPr>
            <p:spPr>
              <a:xfrm>
                <a:off x="-4232187" y="3209864"/>
                <a:ext cx="3456010" cy="1200099"/>
              </a:xfrm>
              <a:prstGeom prst="roundRect">
                <a:avLst>
                  <a:gd name="adj" fmla="val 11581"/>
                </a:avLst>
              </a:prstGeom>
              <a:no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smtClean="0">
                    <a:solidFill>
                      <a:schemeClr val="tx1"/>
                    </a:solidFill>
                    <a:latin typeface="Arial Rounded MT Bold" panose="020F0704030504030204" pitchFamily="34" charset="0"/>
                  </a:rPr>
                  <a:t>Saat : 09.30</a:t>
                </a:r>
              </a:p>
              <a:p>
                <a:r>
                  <a:rPr lang="tr-TR" sz="2400" dirty="0" smtClean="0">
                    <a:solidFill>
                      <a:schemeClr val="tx1"/>
                    </a:solidFill>
                    <a:latin typeface="Arial Rounded MT Bold" panose="020F0704030504030204" pitchFamily="34" charset="0"/>
                  </a:rPr>
                  <a:t>Süre : 75 Dakika</a:t>
                </a:r>
              </a:p>
              <a:p>
                <a:r>
                  <a:rPr lang="tr-TR" sz="2400" dirty="0" smtClean="0">
                    <a:solidFill>
                      <a:schemeClr val="tx1"/>
                    </a:solidFill>
                    <a:latin typeface="Arial Rounded MT Bold" panose="020F0704030504030204" pitchFamily="34" charset="0"/>
                  </a:rPr>
                  <a:t>Soru Sayısı : 50</a:t>
                </a:r>
              </a:p>
            </p:txBody>
          </p:sp>
          <p:sp>
            <p:nvSpPr>
              <p:cNvPr id="25" name="Dikdörtgen 24"/>
              <p:cNvSpPr/>
              <p:nvPr/>
            </p:nvSpPr>
            <p:spPr>
              <a:xfrm>
                <a:off x="1248458" y="2825560"/>
                <a:ext cx="3794272" cy="369332"/>
              </a:xfrm>
              <a:prstGeom prst="rect">
                <a:avLst/>
              </a:prstGeom>
              <a:solidFill>
                <a:schemeClr val="bg1">
                  <a:lumMod val="85000"/>
                  <a:alpha val="18039"/>
                </a:schemeClr>
              </a:solidFill>
            </p:spPr>
            <p:txBody>
              <a:bodyPr wrap="square">
                <a:spAutoFit/>
              </a:bodyPr>
              <a:lstStyle/>
              <a:p>
                <a:pPr algn="ctr"/>
                <a:r>
                  <a:rPr lang="tr-TR" dirty="0" smtClean="0">
                    <a:latin typeface="Arial Rounded MT Bold" panose="020F0704030504030204" pitchFamily="34" charset="0"/>
                  </a:rPr>
                  <a:t>05 Haziran 2022 (Pazar)</a:t>
                </a:r>
                <a:endParaRPr lang="tr-TR" dirty="0">
                  <a:latin typeface="Arial Rounded MT Bold" panose="020F0704030504030204" pitchFamily="34" charset="0"/>
                </a:endParaRPr>
              </a:p>
            </p:txBody>
          </p:sp>
        </p:grpSp>
        <p:sp>
          <p:nvSpPr>
            <p:cNvPr id="26" name="Metin kutusu 25"/>
            <p:cNvSpPr txBox="1"/>
            <p:nvPr/>
          </p:nvSpPr>
          <p:spPr>
            <a:xfrm>
              <a:off x="7883187" y="3062881"/>
              <a:ext cx="3242794" cy="1281589"/>
            </a:xfrm>
            <a:prstGeom prst="roundRect">
              <a:avLst>
                <a:gd name="adj" fmla="val 11581"/>
              </a:avLst>
            </a:prstGeom>
            <a:no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smtClean="0">
                  <a:solidFill>
                    <a:schemeClr val="tx1"/>
                  </a:solidFill>
                  <a:latin typeface="Arial Rounded MT Bold" panose="020F0704030504030204" pitchFamily="34" charset="0"/>
                </a:rPr>
                <a:t>Saat : 11.30</a:t>
              </a:r>
            </a:p>
            <a:p>
              <a:r>
                <a:rPr lang="tr-TR" sz="2400" dirty="0" smtClean="0">
                  <a:solidFill>
                    <a:schemeClr val="tx1"/>
                  </a:solidFill>
                  <a:latin typeface="Arial Rounded MT Bold" panose="020F0704030504030204" pitchFamily="34" charset="0"/>
                </a:rPr>
                <a:t>Süre : 80 Dakika</a:t>
              </a:r>
            </a:p>
            <a:p>
              <a:r>
                <a:rPr lang="tr-TR" sz="2400" dirty="0" smtClean="0">
                  <a:solidFill>
                    <a:schemeClr val="tx1"/>
                  </a:solidFill>
                  <a:latin typeface="Arial Rounded MT Bold" panose="020F0704030504030204" pitchFamily="34" charset="0"/>
                </a:rPr>
                <a:t>Soru Sayısı :40</a:t>
              </a:r>
            </a:p>
          </p:txBody>
        </p:sp>
      </p:grpSp>
      <p:sp>
        <p:nvSpPr>
          <p:cNvPr id="17" name="Dikdörtgen 16"/>
          <p:cNvSpPr/>
          <p:nvPr/>
        </p:nvSpPr>
        <p:spPr>
          <a:xfrm>
            <a:off x="5056382" y="2617710"/>
            <a:ext cx="2041976" cy="523220"/>
          </a:xfrm>
          <a:prstGeom prst="rect">
            <a:avLst/>
          </a:prstGeom>
        </p:spPr>
        <p:txBody>
          <a:bodyPr wrap="square">
            <a:spAutoFit/>
          </a:bodyPr>
          <a:lstStyle/>
          <a:p>
            <a:pPr algn="ctr"/>
            <a:r>
              <a:rPr lang="tr-TR" sz="2800" b="1"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45’</a:t>
            </a:r>
            <a:endParaRPr lang="tr-TR" sz="2800" b="1" dirty="0">
              <a:solidFill>
                <a:srgbClr val="FF0000"/>
              </a:solidFill>
              <a:effectLst>
                <a:glow rad="101600">
                  <a:schemeClr val="bg1">
                    <a:alpha val="6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16073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görevlilerine ait ad, </a:t>
            </a:r>
            <a:r>
              <a:rPr lang="tr-TR" sz="2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soyad</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görevlerini gösterir yaka kartının sınav süresince görevlilerin üzerinde bulunmasını sağlar.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kitapçığı, cevap kâğıdı ve salon yoklama listelerinin bulunduğu sınav güvenlik poşetlerini salon başkanlarına imza karşılığında teslim eder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679329246"/>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294560"/>
            <a:ext cx="10937174" cy="259782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sınav salonlarına alınırken üzerlerinde kullanımı doktor raporu ile belirlenen hasta veya engellilere ait cihazlar (işitme cihazı, insülin pompası, şeker ölçüm cihazı ve benzeri) hariç…</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23585644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120676"/>
            <a:ext cx="10937174" cy="461664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…çanta, cep telefonu, telsiz, radyo, saat, bilgisayar, kamera ve benzeri iletişim araçları ile depolama kayıt ve veri aktarma cihazları, kablosuz iletişim sağlayan cihazlar ve kulaklık, kolye, küpe, bilezik, yüzük, broş ve benzeri eşyalar ile her türlü elektronik ve/veya mekanik cihazlar,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databank</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sözlük, hesap makinesi, kâğıt, kitap, defter, not vb. dokümanlar, pergel, açıölçer, cetvel vb. araçlar, delici ve kesici aletlerle sınav binasına alınmayacaktır. </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371799348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bu araçlarla sınava alınmayacağı gibi sınav anında yanında bulunduğu tespit edilirse sınav kurallarını ihlal ettiği gerekçesiyle sınavı tutanakla geçersiz sayılacaktır.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243444618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başlamasından itibaren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ilk 15 dakika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içerisinde sınav binasına gelen öğrencilerin sınava katılmalarını sağlar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Clr>
                <a:srgbClr val="FF0000"/>
              </a:buClr>
              <a:buSzPct val="115000"/>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öğrencilere ek süre verilmez.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İlk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 dakikadan sonra gelen öğrencileri sınav binasına almaz.</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2262045770"/>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ilk 30 dakikası tamamlanmadan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bitimine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dakika kala</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öğrencilerin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salonundan çıkamayacaklarını duyurur.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süresince, görevliler dışındaki kişilerin binaya girmemesini sağlar.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346464054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sırasında gerekmedikçe yedek sınav poşetini kesinlikle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açmaz</a:t>
            </a:r>
          </a:p>
          <a:p>
            <a:pPr algn="just">
              <a:lnSpc>
                <a:spcPct val="150000"/>
              </a:lnSpc>
              <a:buClr>
                <a:srgbClr val="FF0000"/>
              </a:buClr>
              <a:buSzPct val="115000"/>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poşetini bina sınav Komisyonunun bulunduğu yerde muhafaza eder.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201959727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296986"/>
            <a:ext cx="10937174" cy="5262979"/>
          </a:xfrm>
          <a:prstGeom prst="rect">
            <a:avLst/>
          </a:prstGeom>
        </p:spPr>
        <p:txBody>
          <a:bodyPr wrap="square">
            <a:spAutoFit/>
          </a:bodyPr>
          <a:lstStyle/>
          <a:p>
            <a:pPr algn="ctr">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Sınavın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bitiminden sonra salon başkanları tarafından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getirilen ve   içinde; </a:t>
            </a: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kâğıtları,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yoklama listeleri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varsa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diğer evrakın (tutanak vb.)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bulunduğu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ağzı kapatılmış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evrakı dönüş zarfları</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ile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kitapçıklarını imza karşılığı teslim alır.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604186161"/>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27413" y="2552580"/>
            <a:ext cx="10937174" cy="2677656"/>
          </a:xfrm>
          <a:prstGeom prst="rect">
            <a:avLst/>
          </a:prstGeom>
        </p:spPr>
        <p:txBody>
          <a:bodyPr wrap="square">
            <a:spAutoFit/>
          </a:bodyPr>
          <a:lstStyle/>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a:t>
            </a:r>
          </a:p>
          <a:p>
            <a:pPr algn="just">
              <a:lnSpc>
                <a:spcPct val="150000"/>
              </a:lnSpc>
            </a:pP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evrakı dönüş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kutusuna </a:t>
            </a:r>
            <a:r>
              <a:rPr lang="tr-TR" sz="28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konulmayacaktır.</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evrakı dönüş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zarfları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mutlaka DÖNÜŞ kutusuna konulacak ve diğer kutular da tamamen boş olarak gelecektir.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
        <p:nvSpPr>
          <p:cNvPr id="10" name="Dikdörtgen 9"/>
          <p:cNvSpPr/>
          <p:nvPr/>
        </p:nvSpPr>
        <p:spPr>
          <a:xfrm>
            <a:off x="4383603" y="1627227"/>
            <a:ext cx="3424791" cy="738664"/>
          </a:xfrm>
          <a:prstGeom prst="rect">
            <a:avLst/>
          </a:prstGeom>
        </p:spPr>
        <p:txBody>
          <a:bodyPr wrap="square">
            <a:spAutoFit/>
          </a:bodyPr>
          <a:lstStyle/>
          <a:p>
            <a:pPr algn="just">
              <a:lnSpc>
                <a:spcPct val="150000"/>
              </a:lnSpc>
              <a:buClr>
                <a:srgbClr val="FF0000"/>
              </a:buClr>
              <a:buSzPct val="115000"/>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ÖNEMLİ !</a:t>
            </a:r>
          </a:p>
        </p:txBody>
      </p:sp>
    </p:spTree>
    <p:extLst>
      <p:ext uri="{BB962C8B-B14F-4D97-AF65-F5344CB8AC3E}">
        <p14:creationId xmlns:p14="http://schemas.microsoft.com/office/powerpoint/2010/main" val="305642947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0391"/>
            <a:ext cx="12192000" cy="6858000"/>
          </a:xfrm>
          <a:prstGeom prst="rect">
            <a:avLst/>
          </a:prstGeom>
        </p:spPr>
      </p:pic>
      <p:sp>
        <p:nvSpPr>
          <p:cNvPr id="9" name="Dikdörtgen 8"/>
          <p:cNvSpPr/>
          <p:nvPr/>
        </p:nvSpPr>
        <p:spPr>
          <a:xfrm>
            <a:off x="617518" y="1594811"/>
            <a:ext cx="10937174" cy="3416320"/>
          </a:xfrm>
          <a:prstGeom prst="rect">
            <a:avLst/>
          </a:prstGeom>
        </p:spPr>
        <p:txBody>
          <a:bodyPr wrap="square">
            <a:spAutoFit/>
          </a:bodyPr>
          <a:lstStyle/>
          <a:p>
            <a:pPr marL="571500" indent="-571500" algn="just">
              <a:buFont typeface="Arial" panose="020B0604020202020204" pitchFamily="34" charset="0"/>
              <a:buChar char="•"/>
              <a:tabLst>
                <a:tab pos="719138" algn="l"/>
              </a:tabLst>
            </a:pPr>
            <a:r>
              <a:rPr lang="tr-TR"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 </a:t>
            </a:r>
            <a:r>
              <a:rPr lang="es-ES" sz="3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06 Haziran 2022 Pazartesi gününden</a:t>
            </a:r>
            <a:r>
              <a:rPr lang="es-E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itibaren isteyen öğrenciye verilecektir. </a:t>
            </a:r>
            <a:endParaRPr lang="tr-TR"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tabLst>
                <a:tab pos="719138" algn="l"/>
              </a:tabLst>
            </a:pPr>
            <a:endParaRPr lang="es-E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tr-TR"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Talep </a:t>
            </a:r>
            <a:r>
              <a:rPr lang="tr-TR"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edilmeyen soru kitapçıkları millî eğitim müdürlükleri tarafından okullarda kullanılmak üzere </a:t>
            </a:r>
            <a:r>
              <a:rPr lang="tr-TR"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toplanacaktır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398936491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graphicFrame>
        <p:nvGraphicFramePr>
          <p:cNvPr id="21" name="İçerik Yer Tutucusu 5"/>
          <p:cNvGraphicFramePr>
            <a:graphicFrameLocks/>
          </p:cNvGraphicFramePr>
          <p:nvPr>
            <p:extLst>
              <p:ext uri="{D42A27DB-BD31-4B8C-83A1-F6EECF244321}">
                <p14:modId xmlns:p14="http://schemas.microsoft.com/office/powerpoint/2010/main" val="1980753275"/>
              </p:ext>
            </p:extLst>
          </p:nvPr>
        </p:nvGraphicFramePr>
        <p:xfrm>
          <a:off x="446742" y="1760018"/>
          <a:ext cx="5603071" cy="3456384"/>
        </p:xfrm>
        <a:graphic>
          <a:graphicData uri="http://schemas.openxmlformats.org/drawingml/2006/table">
            <a:tbl>
              <a:tblPr firstRow="1" bandRow="1">
                <a:tableStyleId>{0E3FDE45-AF77-4B5C-9715-49D594BDF05E}</a:tableStyleId>
              </a:tblPr>
              <a:tblGrid>
                <a:gridCol w="4469524">
                  <a:extLst>
                    <a:ext uri="{9D8B030D-6E8A-4147-A177-3AD203B41FA5}">
                      <a16:colId xmlns="" xmlns:a16="http://schemas.microsoft.com/office/drawing/2014/main" val="20000"/>
                    </a:ext>
                  </a:extLst>
                </a:gridCol>
                <a:gridCol w="1133547">
                  <a:extLst>
                    <a:ext uri="{9D8B030D-6E8A-4147-A177-3AD203B41FA5}">
                      <a16:colId xmlns="" xmlns:a16="http://schemas.microsoft.com/office/drawing/2014/main" val="20001"/>
                    </a:ext>
                  </a:extLst>
                </a:gridCol>
              </a:tblGrid>
              <a:tr h="684414">
                <a:tc>
                  <a:txBody>
                    <a:bodyPr/>
                    <a:lstStyle/>
                    <a:p>
                      <a:pPr marL="108585" marR="102235" algn="ctr" rtl="0" eaLnBrk="1" latinLnBrk="0" hangingPunct="1">
                        <a:lnSpc>
                          <a:spcPts val="1375"/>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Alt Testler</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Soru Sayısı</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Türkçe</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20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T.C. İnkılap Tarihi ve Atatürkçülük</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10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Din Kültürü ve Ahlak Bilgisi</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10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Yabancı Dil</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10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554394">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Toplam</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b="1" kern="1200" dirty="0">
                          <a:solidFill>
                            <a:schemeClr val="tx1"/>
                          </a:solidFill>
                          <a:effectLst/>
                          <a:latin typeface="Arial" panose="020B0604020202020204" pitchFamily="34" charset="0"/>
                          <a:cs typeface="Arial" panose="020B0604020202020204" pitchFamily="34" charset="0"/>
                        </a:rPr>
                        <a:t>50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22" name="Rectangle 2"/>
          <p:cNvSpPr>
            <a:spLocks noChangeArrowheads="1"/>
          </p:cNvSpPr>
          <p:nvPr/>
        </p:nvSpPr>
        <p:spPr bwMode="auto">
          <a:xfrm>
            <a:off x="444881" y="1112796"/>
            <a:ext cx="5604931" cy="430887"/>
          </a:xfrm>
          <a:prstGeom prst="rect">
            <a:avLst/>
          </a:prstGeom>
          <a:solidFill>
            <a:srgbClr val="FFFF00"/>
          </a:solidFill>
          <a:ln>
            <a:noFill/>
          </a:ln>
          <a:effectLst/>
          <a:extLst/>
        </p:spPr>
        <p:txBody>
          <a:bodyPr vert="horz" wrap="square" lIns="91440" tIns="45720" rIns="91440" bIns="45720" numCol="1" anchor="ctr" anchorCtr="0" compatLnSpc="1">
            <a:prstTxWarp prst="textNoShape">
              <a:avLst/>
            </a:prstTxWarp>
            <a:spAutoFit/>
          </a:bodyPr>
          <a:lstStyle/>
          <a:p>
            <a:pPr indent="88900" algn="ctr" fontAlgn="base">
              <a:spcBef>
                <a:spcPct val="0"/>
              </a:spcBef>
              <a:spcAft>
                <a:spcPct val="0"/>
              </a:spcAft>
            </a:pPr>
            <a:r>
              <a:rPr lang="en-US" altLang="tr-TR" sz="2200" b="1" dirty="0">
                <a:latin typeface="Calibri" pitchFamily="34" charset="0"/>
                <a:ea typeface="Calibri" pitchFamily="34" charset="0"/>
                <a:cs typeface="Times New Roman" pitchFamily="18" charset="0"/>
              </a:rPr>
              <a:t>BİRİNCİ BÖLÜM</a:t>
            </a:r>
            <a:r>
              <a:rPr lang="tr-TR" altLang="tr-TR" sz="2200" b="1" dirty="0">
                <a:latin typeface="Calibri" pitchFamily="34" charset="0"/>
                <a:ea typeface="Calibri" pitchFamily="34" charset="0"/>
                <a:cs typeface="Times New Roman" pitchFamily="18" charset="0"/>
              </a:rPr>
              <a:t> </a:t>
            </a:r>
            <a:r>
              <a:rPr lang="tr-TR" altLang="tr-TR" sz="2200" b="1" u="sng" dirty="0">
                <a:latin typeface="Calibri" pitchFamily="34" charset="0"/>
                <a:ea typeface="Calibri" pitchFamily="34" charset="0"/>
                <a:cs typeface="Times New Roman" pitchFamily="18" charset="0"/>
              </a:rPr>
              <a:t>SÖZEL </a:t>
            </a:r>
            <a:r>
              <a:rPr lang="tr-TR" altLang="tr-TR" sz="2200" b="1" u="sng" dirty="0" smtClean="0">
                <a:latin typeface="Calibri" pitchFamily="34" charset="0"/>
                <a:ea typeface="Calibri" pitchFamily="34" charset="0"/>
                <a:cs typeface="Times New Roman" pitchFamily="18" charset="0"/>
              </a:rPr>
              <a:t>ALAN</a:t>
            </a:r>
            <a:endParaRPr lang="tr-TR" altLang="tr-TR" sz="2200" b="1" u="sng" dirty="0">
              <a:latin typeface="Calibri" pitchFamily="34" charset="0"/>
              <a:ea typeface="Calibri" pitchFamily="34" charset="0"/>
              <a:cs typeface="Times New Roman" pitchFamily="18" charset="0"/>
            </a:endParaRPr>
          </a:p>
        </p:txBody>
      </p:sp>
      <p:sp>
        <p:nvSpPr>
          <p:cNvPr id="23" name="Rectangle 5"/>
          <p:cNvSpPr>
            <a:spLocks noChangeArrowheads="1"/>
          </p:cNvSpPr>
          <p:nvPr/>
        </p:nvSpPr>
        <p:spPr bwMode="auto">
          <a:xfrm>
            <a:off x="6083734" y="1112797"/>
            <a:ext cx="5668795" cy="430887"/>
          </a:xfrm>
          <a:prstGeom prst="rect">
            <a:avLst/>
          </a:prstGeom>
          <a:solidFill>
            <a:schemeClr val="bg1">
              <a:lumMod val="75000"/>
            </a:schemeClr>
          </a:solidFill>
          <a:ln>
            <a:noFill/>
          </a:ln>
          <a:effectLst/>
          <a:extLst/>
        </p:spPr>
        <p:txBody>
          <a:bodyPr vert="horz" wrap="square" lIns="91440" tIns="45720" rIns="91440" bIns="45720" numCol="1" anchor="ctr" anchorCtr="0" compatLnSpc="1">
            <a:prstTxWarp prst="textNoShape">
              <a:avLst/>
            </a:prstTxWarp>
            <a:spAutoFit/>
          </a:bodyPr>
          <a:lstStyle/>
          <a:p>
            <a:pPr indent="88900" algn="ctr" fontAlgn="base">
              <a:spcBef>
                <a:spcPct val="0"/>
              </a:spcBef>
              <a:spcAft>
                <a:spcPct val="0"/>
              </a:spcAft>
            </a:pPr>
            <a:r>
              <a:rPr lang="tr-TR" altLang="tr-TR" sz="2200" b="1" dirty="0">
                <a:latin typeface="Calibri" pitchFamily="34" charset="0"/>
                <a:ea typeface="Calibri" pitchFamily="34" charset="0"/>
                <a:cs typeface="Times New Roman" pitchFamily="18" charset="0"/>
              </a:rPr>
              <a:t>İKİNCİ BÖLÜM </a:t>
            </a:r>
            <a:r>
              <a:rPr lang="tr-TR" altLang="tr-TR" sz="2200" b="1" u="sng" dirty="0">
                <a:latin typeface="Calibri" pitchFamily="34" charset="0"/>
                <a:ea typeface="Calibri" pitchFamily="34" charset="0"/>
                <a:cs typeface="Times New Roman" pitchFamily="18" charset="0"/>
              </a:rPr>
              <a:t>SAYISAL ALAN</a:t>
            </a:r>
            <a:endParaRPr lang="tr-TR" altLang="tr-TR" sz="2200" u="sng" dirty="0">
              <a:latin typeface="Arial" pitchFamily="34" charset="0"/>
              <a:cs typeface="Arial" pitchFamily="34" charset="0"/>
            </a:endParaRPr>
          </a:p>
        </p:txBody>
      </p:sp>
      <p:graphicFrame>
        <p:nvGraphicFramePr>
          <p:cNvPr id="24" name="İçerik Yer Tutucusu 5"/>
          <p:cNvGraphicFramePr>
            <a:graphicFrameLocks/>
          </p:cNvGraphicFramePr>
          <p:nvPr>
            <p:extLst>
              <p:ext uri="{D42A27DB-BD31-4B8C-83A1-F6EECF244321}">
                <p14:modId xmlns:p14="http://schemas.microsoft.com/office/powerpoint/2010/main" val="2151112260"/>
              </p:ext>
            </p:extLst>
          </p:nvPr>
        </p:nvGraphicFramePr>
        <p:xfrm>
          <a:off x="6149459" y="1760018"/>
          <a:ext cx="5603071" cy="2347596"/>
        </p:xfrm>
        <a:graphic>
          <a:graphicData uri="http://schemas.openxmlformats.org/drawingml/2006/table">
            <a:tbl>
              <a:tblPr firstRow="1" bandRow="1">
                <a:tableStyleId>{0E3FDE45-AF77-4B5C-9715-49D594BDF05E}</a:tableStyleId>
              </a:tblPr>
              <a:tblGrid>
                <a:gridCol w="4469524">
                  <a:extLst>
                    <a:ext uri="{9D8B030D-6E8A-4147-A177-3AD203B41FA5}">
                      <a16:colId xmlns="" xmlns:a16="http://schemas.microsoft.com/office/drawing/2014/main" val="20000"/>
                    </a:ext>
                  </a:extLst>
                </a:gridCol>
                <a:gridCol w="1133547">
                  <a:extLst>
                    <a:ext uri="{9D8B030D-6E8A-4147-A177-3AD203B41FA5}">
                      <a16:colId xmlns="" xmlns:a16="http://schemas.microsoft.com/office/drawing/2014/main" val="20001"/>
                    </a:ext>
                  </a:extLst>
                </a:gridCol>
              </a:tblGrid>
              <a:tr h="684414">
                <a:tc>
                  <a:txBody>
                    <a:bodyPr/>
                    <a:lstStyle/>
                    <a:p>
                      <a:pPr marL="108585" marR="102235" algn="ctr" rtl="0" eaLnBrk="1" latinLnBrk="0" hangingPunct="1">
                        <a:lnSpc>
                          <a:spcPts val="1375"/>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Alt Testler</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Soru Sayısı</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54394">
                <a:tc>
                  <a:txBody>
                    <a:bodyPr/>
                    <a:lstStyle/>
                    <a:p>
                      <a:pPr marL="108585" marR="102235" algn="l" rtl="0" eaLnBrk="1" latinLnBrk="0" hangingPunct="1">
                        <a:lnSpc>
                          <a:spcPct val="100000"/>
                        </a:lnSpc>
                        <a:spcBef>
                          <a:spcPts val="20"/>
                        </a:spcBef>
                        <a:spcAft>
                          <a:spcPts val="0"/>
                        </a:spcAft>
                      </a:pPr>
                      <a:r>
                        <a:rPr kumimoji="0" lang="tr-TR" sz="2200" kern="1200" dirty="0" smtClean="0">
                          <a:solidFill>
                            <a:schemeClr val="tx1"/>
                          </a:solidFill>
                          <a:effectLst/>
                          <a:latin typeface="Arial" panose="020B0604020202020204" pitchFamily="34" charset="0"/>
                          <a:ea typeface="+mn-ea"/>
                          <a:cs typeface="Arial" panose="020B0604020202020204" pitchFamily="34" charset="0"/>
                        </a:rPr>
                        <a:t>Matematik</a:t>
                      </a:r>
                      <a:endParaRPr kumimoji="0" lang="tr-TR" sz="2200"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tr-TR" sz="2200" b="0" kern="1200" dirty="0" smtClean="0">
                          <a:solidFill>
                            <a:schemeClr val="tx1"/>
                          </a:solidFill>
                          <a:effectLst/>
                          <a:latin typeface="Arial" panose="020B0604020202020204" pitchFamily="34" charset="0"/>
                          <a:ea typeface="Calibri"/>
                          <a:cs typeface="Arial" panose="020B0604020202020204" pitchFamily="34" charset="0"/>
                        </a:rPr>
                        <a:t>20</a:t>
                      </a:r>
                      <a:endParaRPr kumimoji="0" lang="tr-TR" sz="22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54394">
                <a:tc>
                  <a:txBody>
                    <a:bodyPr/>
                    <a:lstStyle/>
                    <a:p>
                      <a:pPr marL="108585" marR="102235" algn="l" rtl="0" eaLnBrk="1" latinLnBrk="0" hangingPunct="1">
                        <a:lnSpc>
                          <a:spcPct val="100000"/>
                        </a:lnSpc>
                        <a:spcBef>
                          <a:spcPts val="20"/>
                        </a:spcBef>
                        <a:spcAft>
                          <a:spcPts val="0"/>
                        </a:spcAft>
                      </a:pPr>
                      <a:r>
                        <a:rPr kumimoji="0" lang="tr-TR" sz="2200" kern="1200" dirty="0" smtClean="0">
                          <a:solidFill>
                            <a:schemeClr val="tx1"/>
                          </a:solidFill>
                          <a:effectLst/>
                          <a:latin typeface="Arial" panose="020B0604020202020204" pitchFamily="34" charset="0"/>
                          <a:ea typeface="+mn-ea"/>
                          <a:cs typeface="Arial" panose="020B0604020202020204" pitchFamily="34" charset="0"/>
                        </a:rPr>
                        <a:t>Fen Bilimleri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tr-TR" sz="2200" b="0" kern="1200" dirty="0" smtClean="0">
                          <a:solidFill>
                            <a:schemeClr val="tx1"/>
                          </a:solidFill>
                          <a:effectLst/>
                          <a:latin typeface="Arial" panose="020B0604020202020204" pitchFamily="34" charset="0"/>
                          <a:ea typeface="Calibri"/>
                          <a:cs typeface="Arial" panose="020B0604020202020204" pitchFamily="34" charset="0"/>
                        </a:rPr>
                        <a:t>20</a:t>
                      </a:r>
                      <a:endParaRPr kumimoji="0" lang="tr-TR" sz="22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54394">
                <a:tc>
                  <a:txBody>
                    <a:bodyPr/>
                    <a:lstStyle/>
                    <a:p>
                      <a:pPr marL="108585" marR="102235" algn="ctr" rtl="0" eaLnBrk="1" latinLnBrk="0" hangingPunct="1">
                        <a:lnSpc>
                          <a:spcPct val="100000"/>
                        </a:lnSpc>
                        <a:spcBef>
                          <a:spcPts val="20"/>
                        </a:spcBef>
                        <a:spcAft>
                          <a:spcPts val="0"/>
                        </a:spcAft>
                      </a:pPr>
                      <a:r>
                        <a:rPr kumimoji="0" lang="en-US" sz="2200" kern="1200" dirty="0" smtClean="0">
                          <a:solidFill>
                            <a:schemeClr val="tx1"/>
                          </a:solidFill>
                          <a:effectLst/>
                          <a:latin typeface="Arial" panose="020B0604020202020204" pitchFamily="34" charset="0"/>
                          <a:cs typeface="Arial" panose="020B0604020202020204" pitchFamily="34" charset="0"/>
                        </a:rPr>
                        <a:t>Toplam</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tr-TR" sz="2200" b="1" kern="1200" dirty="0" smtClean="0">
                          <a:solidFill>
                            <a:schemeClr val="tx1"/>
                          </a:solidFill>
                          <a:effectLst/>
                          <a:latin typeface="Arial" panose="020B0604020202020204" pitchFamily="34" charset="0"/>
                          <a:ea typeface="Calibri"/>
                          <a:cs typeface="Arial" panose="020B0604020202020204" pitchFamily="34" charset="0"/>
                        </a:rPr>
                        <a:t>40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9"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445345"/>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27413" y="1905506"/>
            <a:ext cx="10937174" cy="3046988"/>
          </a:xfrm>
          <a:prstGeom prst="rect">
            <a:avLst/>
          </a:prstGeom>
        </p:spPr>
        <p:txBody>
          <a:bodyPr wrap="square">
            <a:spAutoFit/>
          </a:bodyPr>
          <a:lstStyle/>
          <a:p>
            <a:pPr algn="just">
              <a:lnSpc>
                <a:spcPct val="150000"/>
              </a:lnSpc>
              <a:buClr>
                <a:srgbClr val="FF0000"/>
              </a:buClr>
              <a:buSzPct val="115000"/>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Salonlardan gelen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zarflarını</a:t>
            </a:r>
            <a:endPar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buClr>
                <a:srgbClr val="FF0000"/>
              </a:buClr>
              <a:buSzPct val="115000"/>
              <a:tabLst>
                <a:tab pos="447675" algn="l"/>
              </a:tabLst>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Salon sırasına göre </a:t>
            </a:r>
            <a:r>
              <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dönüş kutularına/çantalarına</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koyarak </a:t>
            </a:r>
            <a:r>
              <a:rPr lang="tr-TR" sz="3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seri numaralı güvenlik kilidi ile kilitleyip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il/ilçe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nakil koruma görevlilerine </a:t>
            </a:r>
            <a:r>
              <a:rPr lang="tr-TR" sz="3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tutanakla</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teslim eder</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664714322"/>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461493" y="966787"/>
            <a:ext cx="11269014" cy="5201424"/>
          </a:xfrm>
          <a:prstGeom prst="rect">
            <a:avLst/>
          </a:prstGeom>
        </p:spPr>
        <p:txBody>
          <a:bodyPr wrap="square">
            <a:spAutoFit/>
          </a:bodyPr>
          <a:lstStyle/>
          <a:p>
            <a:pPr marL="457200" indent="-457200" algn="just">
              <a:spcBef>
                <a:spcPts val="1200"/>
              </a:spcBef>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 görev yapan bina komisyonu ve salon görevlileri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ücretleri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KBS’den</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ayrı ücret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ödenecektir.</a:t>
            </a:r>
          </a:p>
          <a:p>
            <a:pPr marL="457200" indent="-457200" algn="just">
              <a:spcBef>
                <a:spcPts val="1200"/>
              </a:spcBef>
              <a:buClr>
                <a:srgbClr val="FF0000"/>
              </a:buClr>
              <a:buSzPct val="115000"/>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spcBef>
                <a:spcPts val="1200"/>
              </a:spcBef>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 gün içinde yapılacak iki oturum için de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aynı isimlerden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oluşturulmalı ve görev almaları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halinde de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ayrı sınav ücret ödenecektir</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spcBef>
                <a:spcPts val="1200"/>
              </a:spcBef>
              <a:buClr>
                <a:srgbClr val="FF0000"/>
              </a:buClr>
              <a:buSzPct val="115000"/>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spcBef>
                <a:spcPts val="1200"/>
              </a:spcBef>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ve gözetmenle ilgili bilgiler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oturum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sonunda </a:t>
            </a:r>
            <a:r>
              <a:rPr lang="tr-TR" sz="3200" dirty="0">
                <a:ln w="0"/>
                <a:solidFill>
                  <a:srgbClr val="FF0000"/>
                </a:solidFill>
                <a:effectLst>
                  <a:glow rad="101600">
                    <a:schemeClr val="bg1">
                      <a:alpha val="60000"/>
                    </a:schemeClr>
                  </a:glow>
                  <a:outerShdw blurRad="50800" dist="38100" dir="16200000" rotWithShape="0">
                    <a:prstClr val="black">
                      <a:alpha val="40000"/>
                    </a:prstClr>
                  </a:outerShdw>
                </a:effectLst>
                <a:latin typeface="Arial" panose="020B0604020202020204" pitchFamily="34" charset="0"/>
                <a:cs typeface="Arial" panose="020B0604020202020204" pitchFamily="34" charset="0"/>
              </a:rPr>
              <a:t>MEBBİS Sınav İşlemleri Modülü/ Sınav Binası Görevli Bilgi Girişi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ekranından girilecek ve onaylanacaktır.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2472166585"/>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461493" y="1674954"/>
            <a:ext cx="11269014" cy="4216539"/>
          </a:xfrm>
          <a:prstGeom prst="rect">
            <a:avLst/>
          </a:prstGeom>
        </p:spPr>
        <p:txBody>
          <a:bodyPr wrap="square">
            <a:spAutoFit/>
          </a:bodyPr>
          <a:lstStyle/>
          <a:p>
            <a:pPr marL="457200" indent="-457200" algn="just">
              <a:lnSpc>
                <a:spcPct val="150000"/>
              </a:lnSpc>
              <a:spcBef>
                <a:spcPts val="1200"/>
              </a:spcBef>
              <a:buClr>
                <a:srgbClr val="FF0000"/>
              </a:buClr>
              <a:buSzPct val="115000"/>
              <a:buFont typeface="Wingdings" panose="05000000000000000000" pitchFamily="2" charset="2"/>
              <a:buChar char=""/>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Tek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kişilik salonda sınava girecek adayın </a:t>
            </a:r>
            <a:r>
              <a:rPr lang="tr-TR" sz="2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girmemesi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durumunda,</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spcBef>
                <a:spcPts val="1200"/>
              </a:spcBef>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yardımcı engelli gözetmenliği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işi </a:t>
            </a:r>
            <a:r>
              <a:rPr lang="tr-TR" sz="2800" u="sng"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fiilen yapılmamış olduğundan </a:t>
            </a:r>
            <a:endParaRPr lang="tr-TR" sz="2800" u="sng"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spcBef>
                <a:spcPts val="1200"/>
              </a:spcBef>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görevlilere ait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ödemeler </a:t>
            </a:r>
            <a:r>
              <a:rPr lang="tr-TR" sz="2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ve </a:t>
            </a:r>
            <a:r>
              <a:rPr lang="tr-TR" sz="2800" b="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gözetmen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üzerinden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yapılacaktır.</a:t>
            </a:r>
          </a:p>
          <a:p>
            <a:pPr marL="457200" indent="-457200" algn="just">
              <a:spcBef>
                <a:spcPts val="1200"/>
              </a:spcBef>
              <a:buClr>
                <a:srgbClr val="FF0000"/>
              </a:buClr>
              <a:buSzPct val="115000"/>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378440240"/>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259175"/>
            <a:ext cx="10937174" cy="4339650"/>
          </a:xfrm>
          <a:prstGeom prst="rect">
            <a:avLst/>
          </a:prstGeom>
        </p:spPr>
        <p:txBody>
          <a:bodyPr wrap="square">
            <a:spAutoFit/>
          </a:bodyPr>
          <a:lstStyle/>
          <a:p>
            <a:pPr marL="457200" indent="-457200" algn="just">
              <a:spcBef>
                <a:spcPts val="600"/>
              </a:spcBef>
              <a:spcAft>
                <a:spcPts val="600"/>
              </a:spcAft>
              <a:buClr>
                <a:srgbClr val="FF0000"/>
              </a:buClr>
              <a:buSzPct val="115000"/>
              <a:buFont typeface="Wingdings" panose="05000000000000000000" pitchFamily="2" charset="2"/>
              <a:buChar char=""/>
            </a:pP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sayısı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10 (on)dan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fazla olan okul veya binalarda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10 (on)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için bir hizmetli görevlendirilir. Hizmetliler gün içinde yapılacak iki oturum için aynı okul/kurumda görevlendirilir ve kendilerine görev aldıkları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ayrı ücret ödenir. </a:t>
            </a:r>
            <a:endPar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spcBef>
                <a:spcPts val="600"/>
              </a:spcBef>
              <a:spcAft>
                <a:spcPts val="600"/>
              </a:spcAft>
              <a:buClr>
                <a:srgbClr val="FF0000"/>
              </a:buClr>
              <a:buSzPct val="115000"/>
              <a:buFont typeface="Wingdings" panose="05000000000000000000" pitchFamily="2" charset="2"/>
              <a:buChar char=""/>
            </a:pPr>
            <a:endPar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spcBef>
                <a:spcPts val="600"/>
              </a:spcBef>
              <a:spcAft>
                <a:spcPts val="600"/>
              </a:spcAft>
              <a:buClr>
                <a:srgbClr val="FF0000"/>
              </a:buClr>
              <a:buSzPct val="115000"/>
              <a:buFont typeface="Wingdings" panose="05000000000000000000" pitchFamily="2" charset="2"/>
              <a:buChar char=""/>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Okullarda görevli olan güvenlik görevlilerine de görev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aldıkları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ayrı ücret ödenir. </a:t>
            </a:r>
            <a:endParaRPr lang="tr-T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037957424"/>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p:cNvSpPr txBox="1"/>
          <p:nvPr/>
        </p:nvSpPr>
        <p:spPr>
          <a:xfrm>
            <a:off x="261582" y="848047"/>
            <a:ext cx="11668836" cy="5078313"/>
          </a:xfrm>
          <a:prstGeom prst="rect">
            <a:avLst/>
          </a:prstGeom>
          <a:noFill/>
        </p:spPr>
        <p:txBody>
          <a:bodyPr wrap="square" rtlCol="0">
            <a:spAutoFit/>
          </a:bodyPr>
          <a:lstStyle/>
          <a:p>
            <a:pPr algn="just"/>
            <a:r>
              <a:rPr lang="tr-TR" sz="3400" dirty="0">
                <a:ln w="0"/>
                <a:effectLst>
                  <a:glow rad="101600">
                    <a:schemeClr val="bg1">
                      <a:alpha val="60000"/>
                    </a:schemeClr>
                  </a:glow>
                </a:effectLst>
                <a:cs typeface="Times New Roman" panose="02020603050405020304" pitchFamily="18" charset="0"/>
              </a:rPr>
              <a:t>	Bina sınav sorumluları (il temsilcisi), emniyet personeli ve hizmetlilerin ücretleri </a:t>
            </a:r>
            <a:r>
              <a:rPr lang="tr-TR" sz="3400" dirty="0" smtClean="0">
                <a:ln w="0"/>
                <a:solidFill>
                  <a:srgbClr val="FF0000"/>
                </a:solidFill>
                <a:effectLst>
                  <a:glow rad="101600">
                    <a:schemeClr val="bg1">
                      <a:alpha val="60000"/>
                    </a:schemeClr>
                  </a:glow>
                </a:effectLst>
                <a:cs typeface="Times New Roman" panose="02020603050405020304" pitchFamily="18" charset="0"/>
              </a:rPr>
              <a:t>MEBBİS, Merkezi Sınav Ücret</a:t>
            </a:r>
            <a:r>
              <a:rPr lang="tr-TR" sz="3400" dirty="0" smtClean="0">
                <a:ln w="0"/>
                <a:effectLst>
                  <a:glow rad="101600">
                    <a:schemeClr val="bg1">
                      <a:alpha val="60000"/>
                    </a:schemeClr>
                  </a:glow>
                </a:effectLst>
                <a:cs typeface="Times New Roman" panose="02020603050405020304" pitchFamily="18" charset="0"/>
              </a:rPr>
              <a:t> </a:t>
            </a:r>
            <a:r>
              <a:rPr lang="tr-TR" sz="3400" dirty="0" err="1" smtClean="0">
                <a:ln w="0"/>
                <a:solidFill>
                  <a:srgbClr val="FF0000"/>
                </a:solidFill>
                <a:effectLst>
                  <a:glow rad="101600">
                    <a:schemeClr val="bg1">
                      <a:alpha val="60000"/>
                    </a:schemeClr>
                  </a:glow>
                </a:effectLst>
                <a:cs typeface="Times New Roman" panose="02020603050405020304" pitchFamily="18" charset="0"/>
              </a:rPr>
              <a:t>Modül’ü</a:t>
            </a:r>
            <a:r>
              <a:rPr lang="tr-TR" sz="3400" dirty="0" smtClean="0">
                <a:ln w="0"/>
                <a:solidFill>
                  <a:srgbClr val="FF0000"/>
                </a:solidFill>
                <a:effectLst>
                  <a:glow rad="101600">
                    <a:schemeClr val="bg1">
                      <a:alpha val="60000"/>
                    </a:schemeClr>
                  </a:glow>
                </a:effectLst>
                <a:cs typeface="Times New Roman" panose="02020603050405020304" pitchFamily="18" charset="0"/>
              </a:rPr>
              <a:t> </a:t>
            </a:r>
            <a:r>
              <a:rPr lang="tr-TR" sz="3400" dirty="0" smtClean="0">
                <a:ln w="0"/>
                <a:effectLst>
                  <a:glow rad="101600">
                    <a:schemeClr val="bg1">
                      <a:alpha val="60000"/>
                    </a:schemeClr>
                  </a:glow>
                </a:effectLst>
                <a:cs typeface="Times New Roman" panose="02020603050405020304" pitchFamily="18" charset="0"/>
              </a:rPr>
              <a:t>üzerinden işlenecektir</a:t>
            </a:r>
            <a:r>
              <a:rPr lang="tr-TR" sz="3400" dirty="0">
                <a:ln w="0"/>
                <a:effectLst>
                  <a:glow rad="101600">
                    <a:schemeClr val="bg1">
                      <a:alpha val="60000"/>
                    </a:schemeClr>
                  </a:glow>
                </a:effectLst>
                <a:cs typeface="Times New Roman" panose="02020603050405020304" pitchFamily="18" charset="0"/>
              </a:rPr>
              <a:t>.</a:t>
            </a:r>
          </a:p>
          <a:p>
            <a:pPr algn="just"/>
            <a:endParaRPr lang="tr-TR" dirty="0" smtClean="0">
              <a:ln w="0"/>
              <a:effectLst>
                <a:glow rad="101600">
                  <a:schemeClr val="bg1">
                    <a:alpha val="60000"/>
                  </a:schemeClr>
                </a:glow>
              </a:effectLst>
              <a:cs typeface="Times New Roman" panose="02020603050405020304" pitchFamily="18" charset="0"/>
            </a:endParaRPr>
          </a:p>
          <a:p>
            <a:pPr algn="just"/>
            <a:r>
              <a:rPr lang="tr-TR" sz="3400" dirty="0">
                <a:ln w="0"/>
                <a:effectLst>
                  <a:glow rad="101600">
                    <a:schemeClr val="bg1">
                      <a:alpha val="60000"/>
                    </a:schemeClr>
                  </a:glow>
                </a:effectLst>
                <a:cs typeface="Times New Roman" panose="02020603050405020304" pitchFamily="18" charset="0"/>
              </a:rPr>
              <a:t>	</a:t>
            </a:r>
            <a:r>
              <a:rPr lang="tr-TR" sz="3400" dirty="0" smtClean="0">
                <a:ln w="0"/>
                <a:effectLst>
                  <a:glow rad="101600">
                    <a:schemeClr val="bg1">
                      <a:alpha val="60000"/>
                    </a:schemeClr>
                  </a:glow>
                </a:effectLst>
                <a:cs typeface="Times New Roman" panose="02020603050405020304" pitchFamily="18" charset="0"/>
              </a:rPr>
              <a:t>Ancak</a:t>
            </a:r>
            <a:r>
              <a:rPr lang="tr-TR" sz="3400" dirty="0">
                <a:ln w="0"/>
                <a:effectLst>
                  <a:glow rad="101600">
                    <a:schemeClr val="bg1">
                      <a:alpha val="60000"/>
                    </a:schemeClr>
                  </a:glow>
                </a:effectLst>
                <a:cs typeface="Times New Roman" panose="02020603050405020304" pitchFamily="18" charset="0"/>
              </a:rPr>
              <a:t>, birden fazla okula görevlendirilen bina sınav </a:t>
            </a:r>
            <a:r>
              <a:rPr lang="tr-TR" sz="3400" dirty="0" smtClean="0">
                <a:ln w="0"/>
                <a:effectLst>
                  <a:glow rad="101600">
                    <a:schemeClr val="bg1">
                      <a:alpha val="60000"/>
                    </a:schemeClr>
                  </a:glow>
                </a:effectLst>
                <a:cs typeface="Times New Roman" panose="02020603050405020304" pitchFamily="18" charset="0"/>
              </a:rPr>
              <a:t>sorumlularının;</a:t>
            </a:r>
          </a:p>
          <a:p>
            <a:pPr algn="just"/>
            <a:r>
              <a:rPr lang="tr-TR" sz="3400" dirty="0" smtClean="0">
                <a:ln w="0"/>
                <a:solidFill>
                  <a:srgbClr val="FF0000"/>
                </a:solidFill>
                <a:effectLst>
                  <a:glow rad="101600">
                    <a:schemeClr val="bg1">
                      <a:alpha val="60000"/>
                    </a:schemeClr>
                  </a:glow>
                </a:effectLst>
                <a:cs typeface="Times New Roman" panose="02020603050405020304" pitchFamily="18" charset="0"/>
              </a:rPr>
              <a:t>1’nci oturum ücreti </a:t>
            </a:r>
            <a:r>
              <a:rPr lang="tr-TR" sz="3400" u="sng" dirty="0" smtClean="0">
                <a:ln w="0"/>
                <a:solidFill>
                  <a:srgbClr val="0000FF"/>
                </a:solidFill>
                <a:effectLst>
                  <a:glow rad="101600">
                    <a:schemeClr val="bg1">
                      <a:alpha val="60000"/>
                    </a:schemeClr>
                  </a:glow>
                </a:effectLst>
                <a:cs typeface="Times New Roman" panose="02020603050405020304" pitchFamily="18" charset="0"/>
              </a:rPr>
              <a:t>toplantıya katıldığı </a:t>
            </a:r>
            <a:r>
              <a:rPr lang="tr-TR" sz="3400" u="sng" dirty="0" smtClean="0">
                <a:ln w="0"/>
                <a:solidFill>
                  <a:srgbClr val="FF0000"/>
                </a:solidFill>
                <a:effectLst>
                  <a:glow rad="101600">
                    <a:schemeClr val="bg1">
                      <a:alpha val="60000"/>
                    </a:schemeClr>
                  </a:glow>
                </a:effectLst>
                <a:cs typeface="Times New Roman" panose="02020603050405020304" pitchFamily="18" charset="0"/>
              </a:rPr>
              <a:t>birinci okul </a:t>
            </a:r>
            <a:r>
              <a:rPr lang="tr-TR" sz="3400" u="sng" dirty="0" smtClean="0">
                <a:ln w="0"/>
                <a:effectLst>
                  <a:glow rad="101600">
                    <a:schemeClr val="bg1">
                      <a:alpha val="60000"/>
                    </a:schemeClr>
                  </a:glow>
                </a:effectLst>
                <a:cs typeface="Times New Roman" panose="02020603050405020304" pitchFamily="18" charset="0"/>
              </a:rPr>
              <a:t>müdürlüğünce</a:t>
            </a:r>
            <a:r>
              <a:rPr lang="tr-TR" sz="3400" dirty="0" smtClean="0">
                <a:ln w="0"/>
                <a:effectLst>
                  <a:glow rad="101600">
                    <a:schemeClr val="bg1">
                      <a:alpha val="60000"/>
                    </a:schemeClr>
                  </a:glow>
                </a:effectLst>
                <a:cs typeface="Times New Roman" panose="02020603050405020304" pitchFamily="18" charset="0"/>
              </a:rPr>
              <a:t> </a:t>
            </a:r>
          </a:p>
          <a:p>
            <a:pPr algn="just"/>
            <a:r>
              <a:rPr lang="tr-TR" sz="3400" dirty="0" smtClean="0">
                <a:ln w="0"/>
                <a:solidFill>
                  <a:srgbClr val="FF0000"/>
                </a:solidFill>
                <a:effectLst>
                  <a:glow rad="101600">
                    <a:schemeClr val="bg1">
                      <a:alpha val="60000"/>
                    </a:schemeClr>
                  </a:glow>
                </a:effectLst>
                <a:cs typeface="Times New Roman" panose="02020603050405020304" pitchFamily="18" charset="0"/>
              </a:rPr>
              <a:t>2’nci oturum ücreti</a:t>
            </a:r>
            <a:r>
              <a:rPr lang="tr-TR" sz="3400" dirty="0" smtClean="0">
                <a:ln w="0"/>
                <a:effectLst>
                  <a:glow rad="101600">
                    <a:schemeClr val="bg1">
                      <a:alpha val="60000"/>
                    </a:schemeClr>
                  </a:glow>
                </a:effectLst>
                <a:cs typeface="Times New Roman" panose="02020603050405020304" pitchFamily="18" charset="0"/>
              </a:rPr>
              <a:t> de </a:t>
            </a:r>
            <a:r>
              <a:rPr lang="tr-TR" sz="3400" u="sng" dirty="0" smtClean="0">
                <a:ln w="0"/>
                <a:solidFill>
                  <a:srgbClr val="FF0000"/>
                </a:solidFill>
                <a:effectLst>
                  <a:glow rad="101600">
                    <a:schemeClr val="bg1">
                      <a:alpha val="60000"/>
                    </a:schemeClr>
                  </a:glow>
                </a:effectLst>
                <a:cs typeface="Times New Roman" panose="02020603050405020304" pitchFamily="18" charset="0"/>
              </a:rPr>
              <a:t>ikinci </a:t>
            </a:r>
            <a:r>
              <a:rPr lang="tr-TR" sz="3400" u="sng" dirty="0">
                <a:ln w="0"/>
                <a:solidFill>
                  <a:srgbClr val="FF0000"/>
                </a:solidFill>
                <a:effectLst>
                  <a:glow rad="101600">
                    <a:schemeClr val="bg1">
                      <a:alpha val="60000"/>
                    </a:schemeClr>
                  </a:glow>
                </a:effectLst>
                <a:cs typeface="Times New Roman" panose="02020603050405020304" pitchFamily="18" charset="0"/>
              </a:rPr>
              <a:t>okul</a:t>
            </a:r>
            <a:r>
              <a:rPr lang="tr-TR" sz="3400" u="sng" dirty="0">
                <a:ln w="0"/>
                <a:effectLst>
                  <a:glow rad="101600">
                    <a:schemeClr val="bg1">
                      <a:alpha val="60000"/>
                    </a:schemeClr>
                  </a:glow>
                </a:effectLst>
                <a:cs typeface="Times New Roman" panose="02020603050405020304" pitchFamily="18" charset="0"/>
              </a:rPr>
              <a:t> </a:t>
            </a:r>
            <a:r>
              <a:rPr lang="tr-TR" sz="3400" u="sng" dirty="0" smtClean="0">
                <a:ln w="0"/>
                <a:effectLst>
                  <a:glow rad="101600">
                    <a:schemeClr val="bg1">
                      <a:alpha val="60000"/>
                    </a:schemeClr>
                  </a:glow>
                </a:effectLst>
                <a:cs typeface="Times New Roman" panose="02020603050405020304" pitchFamily="18" charset="0"/>
              </a:rPr>
              <a:t>müdürlüğünce</a:t>
            </a:r>
          </a:p>
          <a:p>
            <a:pPr algn="just"/>
            <a:r>
              <a:rPr lang="tr-TR" sz="3400" dirty="0">
                <a:ln w="0"/>
                <a:effectLst>
                  <a:glow rad="101600">
                    <a:schemeClr val="bg1">
                      <a:alpha val="60000"/>
                    </a:schemeClr>
                  </a:glow>
                </a:effectLst>
                <a:cs typeface="Times New Roman" panose="02020603050405020304" pitchFamily="18" charset="0"/>
              </a:rPr>
              <a:t>	</a:t>
            </a:r>
            <a:r>
              <a:rPr lang="tr-TR" sz="3400" dirty="0" smtClean="0">
                <a:ln w="0"/>
                <a:effectLst>
                  <a:glow rad="101600">
                    <a:schemeClr val="bg1">
                      <a:alpha val="60000"/>
                    </a:schemeClr>
                  </a:glow>
                </a:effectLst>
                <a:cs typeface="Times New Roman" panose="02020603050405020304" pitchFamily="18" charset="0"/>
              </a:rPr>
              <a:t>sisteme işlenecek, üçüncü okul </a:t>
            </a:r>
            <a:r>
              <a:rPr lang="tr-TR" sz="3400" dirty="0">
                <a:ln w="0"/>
                <a:effectLst>
                  <a:glow rad="101600">
                    <a:schemeClr val="bg1">
                      <a:alpha val="60000"/>
                    </a:schemeClr>
                  </a:glow>
                </a:effectLst>
                <a:cs typeface="Times New Roman" panose="02020603050405020304" pitchFamily="18" charset="0"/>
              </a:rPr>
              <a:t>tarafından bu konuda işlem yapılmayacaktır</a:t>
            </a:r>
            <a:r>
              <a:rPr lang="tr-TR" sz="3400" dirty="0" smtClean="0">
                <a:ln w="0"/>
                <a:effectLst>
                  <a:glow rad="101600">
                    <a:schemeClr val="bg1">
                      <a:alpha val="60000"/>
                    </a:schemeClr>
                  </a:glow>
                </a:effectLst>
                <a:cs typeface="Times New Roman" panose="02020603050405020304" pitchFamily="18" charset="0"/>
              </a:rPr>
              <a:t>.</a:t>
            </a:r>
            <a:endParaRPr lang="tr-TR" sz="3400" dirty="0">
              <a:ln w="0"/>
              <a:effectLst>
                <a:glow rad="101600">
                  <a:schemeClr val="bg1">
                    <a:alpha val="60000"/>
                  </a:schemeClr>
                </a:glow>
              </a:effectLst>
              <a:cs typeface="Times New Roman" panose="02020603050405020304" pitchFamily="18" charset="0"/>
            </a:endParaRPr>
          </a:p>
        </p:txBody>
      </p:sp>
      <p:sp>
        <p:nvSpPr>
          <p:cNvPr id="9"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9867944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1306" y="0"/>
            <a:ext cx="12192000" cy="6858000"/>
          </a:xfrm>
          <a:prstGeom prst="rect">
            <a:avLst/>
          </a:prstGeom>
        </p:spPr>
      </p:pic>
      <p:sp>
        <p:nvSpPr>
          <p:cNvPr id="10" name="Dikdörtgen 9"/>
          <p:cNvSpPr/>
          <p:nvPr/>
        </p:nvSpPr>
        <p:spPr>
          <a:xfrm>
            <a:off x="5962092" y="3770515"/>
            <a:ext cx="5540827" cy="2616101"/>
          </a:xfrm>
          <a:prstGeom prst="rect">
            <a:avLst/>
          </a:prstGeom>
        </p:spPr>
        <p:txBody>
          <a:bodyPr wrap="square">
            <a:spAutoFit/>
          </a:bodyPr>
          <a:lstStyle/>
          <a:p>
            <a:pPr algn="just"/>
            <a:r>
              <a:rPr lang="tr-TR" sz="2400" dirty="0" smtClean="0"/>
              <a:t>       </a:t>
            </a:r>
            <a:r>
              <a:rPr lang="tr-TR" sz="2000" dirty="0" smtClean="0"/>
              <a:t>Bu </a:t>
            </a:r>
            <a:r>
              <a:rPr lang="tr-TR" sz="2000" b="1" u="sng" dirty="0"/>
              <a:t>menü tüm personelde görülecek</a:t>
            </a:r>
            <a:r>
              <a:rPr lang="tr-TR" sz="2000" dirty="0"/>
              <a:t> olup, </a:t>
            </a:r>
            <a:r>
              <a:rPr lang="tr-TR" sz="2000" b="1" u="sng" dirty="0"/>
              <a:t>burayı sadece bina komisyonunda görevli personel kullanabilecektir</a:t>
            </a:r>
            <a:r>
              <a:rPr lang="tr-TR" sz="2000" dirty="0"/>
              <a:t>. Görevli olunan kurum bilgileri otomatik olarak </a:t>
            </a:r>
            <a:r>
              <a:rPr lang="tr-TR" sz="2000" dirty="0" smtClean="0"/>
              <a:t>belirecektir</a:t>
            </a:r>
            <a:r>
              <a:rPr lang="tr-TR" sz="2000" dirty="0"/>
              <a:t>. </a:t>
            </a:r>
          </a:p>
          <a:p>
            <a:pPr algn="just"/>
            <a:r>
              <a:rPr lang="tr-TR" sz="2000" dirty="0" smtClean="0"/>
              <a:t>       Devlet </a:t>
            </a:r>
            <a:r>
              <a:rPr lang="tr-TR" sz="2000" dirty="0"/>
              <a:t>kurumlarının daha önce </a:t>
            </a:r>
            <a:r>
              <a:rPr lang="tr-TR" sz="2000" dirty="0" smtClean="0"/>
              <a:t>kullanmakta </a:t>
            </a:r>
            <a:r>
              <a:rPr lang="tr-TR" sz="2000" dirty="0"/>
              <a:t>olduğu veri giriş ekranları aynen devam etmektedir, bu sınava özel, ek olarak kişisel </a:t>
            </a:r>
            <a:r>
              <a:rPr lang="tr-TR" sz="2000" dirty="0">
                <a:solidFill>
                  <a:srgbClr val="FF0000"/>
                </a:solidFill>
              </a:rPr>
              <a:t>şifrelere yetki verilmiştir</a:t>
            </a:r>
            <a:endParaRPr lang="tr-TR" sz="2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pic>
        <p:nvPicPr>
          <p:cNvPr id="1026" name="Resim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73" y="1477857"/>
            <a:ext cx="5522440" cy="452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96494" y="3205677"/>
            <a:ext cx="2264907" cy="608428"/>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2931041" y="5266685"/>
            <a:ext cx="2264907" cy="601498"/>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5962093" y="1003792"/>
            <a:ext cx="5816250" cy="2246769"/>
          </a:xfrm>
          <a:prstGeom prst="rect">
            <a:avLst/>
          </a:prstGeom>
        </p:spPr>
        <p:txBody>
          <a:bodyPr wrap="square">
            <a:spAutoFit/>
          </a:bodyPr>
          <a:lstStyle/>
          <a:p>
            <a:pPr algn="just"/>
            <a:r>
              <a:rPr lang="tr-TR" sz="2000" dirty="0"/>
              <a:t>Sınav görevlilerinin bilgi girişinin yapıldığı  Sınav İşlemleri Modülü/ Sınav İşlemleri/ Sınav Binası Görevli Bilgi Girişi (SIM04006.aspx) Ekranı kurum kullanıcısı ile kullanılmaktadır.</a:t>
            </a:r>
          </a:p>
          <a:p>
            <a:r>
              <a:rPr lang="tr-TR" sz="2000" dirty="0"/>
              <a:t>Yeni yapılan Sınav İşlemleri Modülü/  Görevli </a:t>
            </a:r>
            <a:r>
              <a:rPr lang="tr-TR" sz="2000" dirty="0" smtClean="0"/>
              <a:t>İşlemleri / </a:t>
            </a:r>
            <a:r>
              <a:rPr lang="tr-TR" sz="2000" dirty="0"/>
              <a:t>Sınav Binası Görevli Bilgi Girişi (SIM03016.aspx) sayfası kişisel şifre ile kullanıma açılmıştır</a:t>
            </a:r>
            <a:endParaRPr lang="tr-T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20603"/>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image00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660839" y="3909482"/>
            <a:ext cx="5022470" cy="161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p:cNvSpPr/>
          <p:nvPr/>
        </p:nvSpPr>
        <p:spPr>
          <a:xfrm>
            <a:off x="371609" y="985605"/>
            <a:ext cx="6660524" cy="2923877"/>
          </a:xfrm>
          <a:prstGeom prst="rect">
            <a:avLst/>
          </a:prstGeom>
        </p:spPr>
        <p:txBody>
          <a:bodyPr wrap="square">
            <a:spAutoFit/>
          </a:bodyPr>
          <a:lstStyle/>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 sınav binası olarak özel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okullarda bina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komisyonu olarak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kurum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dışından  personel görevlendirilmesi nedeniyle veri girişi için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Komisyon Başkanlarının kişisel şifrelerine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yetki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verilmiştir.</a:t>
            </a:r>
          </a:p>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Mebbis</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sistemine kişisel şifrelerle giriş yapıldığında ana menüde Merkezi Sınav Modülü görülecektir.</a:t>
            </a:r>
          </a:p>
        </p:txBody>
      </p:sp>
      <p:sp>
        <p:nvSpPr>
          <p:cNvPr id="3" name="Oval 2"/>
          <p:cNvSpPr/>
          <p:nvPr/>
        </p:nvSpPr>
        <p:spPr>
          <a:xfrm>
            <a:off x="4963886" y="4323174"/>
            <a:ext cx="4713514" cy="783772"/>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404770992"/>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978794" y="124976"/>
            <a:ext cx="10406130"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BÖLGE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KOMİSYONU (İL/İLÇE)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YAPACAĞI İŞLER VE DİKKAT EDECEĞİ HUSUSLAR</a:t>
            </a:r>
          </a:p>
        </p:txBody>
      </p:sp>
      <p:sp>
        <p:nvSpPr>
          <p:cNvPr id="9" name="Dikdörtgen 8"/>
          <p:cNvSpPr/>
          <p:nvPr/>
        </p:nvSpPr>
        <p:spPr>
          <a:xfrm>
            <a:off x="617518" y="1085124"/>
            <a:ext cx="10937174" cy="5124480"/>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Bölge sınav yürütme komisyonu bünyesinde görevlendirilen hizmetlilere de görev aldıkları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ayrı ücret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ödenecektir.</a:t>
            </a:r>
            <a:endPar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Gün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içinde yapılacak iki oturuma ait sınav evrakları, sınav yapılacak okul/kurumlara tek seferde götürülüp geri </a:t>
            </a: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getirileceğinden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süreçte görev alan </a:t>
            </a:r>
            <a:r>
              <a:rPr lang="tr-TR" sz="26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taşıyıcı</a:t>
            </a:r>
            <a:r>
              <a:rPr lang="tr-TR" sz="2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6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şoför</a:t>
            </a:r>
            <a:r>
              <a:rPr lang="tr-TR" sz="2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a:t>
            </a:r>
            <a:r>
              <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şehir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içi sınav evrakı nakil görevlileri </a:t>
            </a:r>
            <a:endPar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buClr>
                <a:srgbClr val="FF0000"/>
              </a:buClr>
              <a:buSzPct val="115000"/>
            </a:pP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iki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oturum için aynı isimlerden oluşturulacak ve </a:t>
            </a:r>
            <a:r>
              <a:rPr lang="tr-TR"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kendilerine </a:t>
            </a:r>
            <a:r>
              <a:rPr lang="tr-TR" sz="26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a:t>
            </a:r>
            <a:r>
              <a:rPr lang="tr-TR"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oturum için sınav ücreti ödenecektir. </a:t>
            </a:r>
          </a:p>
        </p:txBody>
      </p:sp>
    </p:spTree>
    <p:extLst>
      <p:ext uri="{BB962C8B-B14F-4D97-AF65-F5344CB8AC3E}">
        <p14:creationId xmlns:p14="http://schemas.microsoft.com/office/powerpoint/2010/main" val="1175965630"/>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p:cNvSpPr txBox="1"/>
          <p:nvPr/>
        </p:nvSpPr>
        <p:spPr>
          <a:xfrm>
            <a:off x="787731" y="952391"/>
            <a:ext cx="10616538" cy="5521704"/>
          </a:xfrm>
          <a:prstGeom prst="rect">
            <a:avLst/>
          </a:prstGeom>
          <a:noFill/>
        </p:spPr>
        <p:txBody>
          <a:bodyPr wrap="square" rtlCol="0">
            <a:spAutoFit/>
          </a:bodyPr>
          <a:lstStyle/>
          <a:p>
            <a:pPr algn="just">
              <a:lnSpc>
                <a:spcPct val="150000"/>
              </a:lnSpc>
            </a:pPr>
            <a:r>
              <a:rPr lang="tr-TR" sz="3600" dirty="0">
                <a:ln w="0"/>
                <a:effectLst>
                  <a:glow rad="101600">
                    <a:schemeClr val="bg1">
                      <a:alpha val="60000"/>
                    </a:schemeClr>
                  </a:glow>
                </a:effectLst>
                <a:latin typeface="Times New Roman" panose="02020603050405020304" pitchFamily="18" charset="0"/>
                <a:cs typeface="Times New Roman" panose="02020603050405020304" pitchFamily="18" charset="0"/>
              </a:rPr>
              <a:t>	</a:t>
            </a:r>
            <a:r>
              <a:rPr lang="tr-TR" sz="4000" dirty="0" smtClean="0">
                <a:ln w="0"/>
                <a:effectLst>
                  <a:glow rad="101600">
                    <a:schemeClr val="bg1">
                      <a:alpha val="60000"/>
                    </a:schemeClr>
                  </a:glow>
                </a:effectLst>
                <a:latin typeface="Times New Roman" panose="02020603050405020304" pitchFamily="18" charset="0"/>
                <a:cs typeface="Times New Roman" panose="02020603050405020304" pitchFamily="18" charset="0"/>
              </a:rPr>
              <a:t>Bu </a:t>
            </a:r>
            <a:r>
              <a:rPr lang="tr-TR" sz="4000" dirty="0">
                <a:ln w="0"/>
                <a:effectLst>
                  <a:glow rad="101600">
                    <a:schemeClr val="bg1">
                      <a:alpha val="60000"/>
                    </a:schemeClr>
                  </a:glow>
                </a:effectLst>
                <a:latin typeface="Times New Roman" panose="02020603050405020304" pitchFamily="18" charset="0"/>
                <a:cs typeface="Times New Roman" panose="02020603050405020304" pitchFamily="18" charset="0"/>
              </a:rPr>
              <a:t>sınavda görev alacak personele ödenecek sınav ücretlerinin Haziran ayı aylık katsayısı üzerinden ödenebilmesi için ücret tahakkuk işlemlerinin </a:t>
            </a:r>
            <a:endParaRPr lang="tr-TR" sz="4000" dirty="0" smtClean="0">
              <a:ln w="0"/>
              <a:effectLst>
                <a:glow rad="101600">
                  <a:schemeClr val="bg1">
                    <a:alpha val="60000"/>
                  </a:schemeClr>
                </a:glow>
              </a:effectLst>
              <a:latin typeface="Times New Roman" panose="02020603050405020304" pitchFamily="18" charset="0"/>
              <a:cs typeface="Times New Roman" panose="02020603050405020304" pitchFamily="18" charset="0"/>
            </a:endParaRPr>
          </a:p>
          <a:p>
            <a:pPr algn="ctr">
              <a:lnSpc>
                <a:spcPct val="150000"/>
              </a:lnSpc>
            </a:pPr>
            <a:r>
              <a:rPr lang="tr-TR" sz="4000" dirty="0" smtClean="0">
                <a:ln w="0"/>
                <a:solidFill>
                  <a:srgbClr val="FF0000"/>
                </a:solidFill>
                <a:effectLst>
                  <a:glow rad="101600">
                    <a:schemeClr val="bg1">
                      <a:alpha val="60000"/>
                    </a:schemeClr>
                  </a:glow>
                </a:effectLst>
                <a:latin typeface="Times New Roman" panose="02020603050405020304" pitchFamily="18" charset="0"/>
                <a:cs typeface="Times New Roman" panose="02020603050405020304" pitchFamily="18" charset="0"/>
              </a:rPr>
              <a:t>en geç </a:t>
            </a:r>
            <a:r>
              <a:rPr lang="tr-TR" sz="4000" b="1" u="sng" dirty="0" smtClean="0">
                <a:ln w="0"/>
                <a:solidFill>
                  <a:srgbClr val="FF0000"/>
                </a:solidFill>
                <a:effectLst>
                  <a:glow rad="101600">
                    <a:schemeClr val="bg1">
                      <a:alpha val="60000"/>
                    </a:schemeClr>
                  </a:glow>
                </a:effectLst>
                <a:latin typeface="Times New Roman" panose="02020603050405020304" pitchFamily="18" charset="0"/>
                <a:cs typeface="Times New Roman" panose="02020603050405020304" pitchFamily="18" charset="0"/>
              </a:rPr>
              <a:t>11 Haziran 2022 </a:t>
            </a:r>
            <a:r>
              <a:rPr lang="tr-TR" sz="4000" dirty="0" smtClean="0">
                <a:ln w="0"/>
                <a:solidFill>
                  <a:srgbClr val="FF0000"/>
                </a:solidFill>
                <a:effectLst>
                  <a:glow rad="101600">
                    <a:schemeClr val="bg1">
                      <a:alpha val="60000"/>
                    </a:schemeClr>
                  </a:glow>
                </a:effectLst>
                <a:latin typeface="Times New Roman" panose="02020603050405020304" pitchFamily="18" charset="0"/>
                <a:cs typeface="Times New Roman" panose="02020603050405020304" pitchFamily="18" charset="0"/>
              </a:rPr>
              <a:t>tarihine kadar tamamlanması gerekmektedir.</a:t>
            </a:r>
            <a:endParaRPr lang="tr-TR" sz="3600" i="1" dirty="0">
              <a:ln w="0"/>
              <a:effectLst>
                <a:glow rad="101600">
                  <a:schemeClr val="bg1">
                    <a:alpha val="60000"/>
                  </a:schemeClr>
                </a:glow>
              </a:effectLst>
              <a:latin typeface="Times New Roman" panose="02020603050405020304" pitchFamily="18" charset="0"/>
              <a:cs typeface="Times New Roman" panose="02020603050405020304" pitchFamily="18" charset="0"/>
            </a:endParaRPr>
          </a:p>
        </p:txBody>
      </p:sp>
      <p:sp>
        <p:nvSpPr>
          <p:cNvPr id="9"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3878733378"/>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1452748" y="160759"/>
            <a:ext cx="9286504" cy="511442"/>
          </a:xfrm>
          <a:prstGeom prst="roundRect">
            <a:avLst>
              <a:gd name="adj" fmla="val 35242"/>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YEDEK GÖZETMENİN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021605"/>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salonundaki görevliler ile bina sınav komisyonu arasındaki irtibatı sağlar.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Sağlık nedeni ile tuvalet ihtiyacı olan öğrencilere refakat eder. (Sağlık kurulu raporu ibraz edilecektir.)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görevi bulunmayan personel ile kişilerin bina ve katlarda bulunmamasını sağlar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komisyonunun verdiği diğer görevleri yapar</a:t>
            </a:r>
          </a:p>
        </p:txBody>
      </p:sp>
    </p:spTree>
    <p:extLst>
      <p:ext uri="{BB962C8B-B14F-4D97-AF65-F5344CB8AC3E}">
        <p14:creationId xmlns:p14="http://schemas.microsoft.com/office/powerpoint/2010/main" val="317827994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797510"/>
            <a:ext cx="10937174" cy="5262979"/>
          </a:xfrm>
          <a:prstGeom prst="rect">
            <a:avLst/>
          </a:prstGeom>
        </p:spPr>
        <p:txBody>
          <a:bodyPr wrap="square">
            <a:spAutoFit/>
          </a:bodyPr>
          <a:lstStyle/>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geçerli kimlik belgesi;</a:t>
            </a:r>
          </a:p>
          <a:p>
            <a:pPr algn="just">
              <a:lnSpc>
                <a:spcPct val="150000"/>
              </a:lnSpc>
            </a:pP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 kimlik numaralı nüfus cüzdanı</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T.C. kimlik kartı</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Geçerlik süresi devam eden pasaport</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Yabancı uyruklu öğrenciler için İçişleri Bakanlığı Göç İdaresi </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Genel Müdürlüğü tarafından verilen </a:t>
            </a:r>
            <a:r>
              <a:rPr lang="tr-TR" sz="2800" i="1" u="sng"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geçerlik süresi devam </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u="sng"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eden resimli, mühürlü ve fotoğraflı-onaylı kimlik belgesi</a:t>
            </a:r>
          </a:p>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 edilerek sınava alınır. </a:t>
            </a: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105634"/>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2812200"/>
            <a:ext cx="10937174" cy="1569660"/>
          </a:xfrm>
          <a:prstGeom prst="rect">
            <a:avLst/>
          </a:prstGeom>
        </p:spPr>
        <p:txBody>
          <a:bodyPr wrap="square">
            <a:spAutoFit/>
          </a:bodyPr>
          <a:lstStyle/>
          <a:p>
            <a:pPr algn="just">
              <a:lnSpc>
                <a:spcPct val="150000"/>
              </a:lnSpc>
              <a:buClr>
                <a:srgbClr val="FF0000"/>
              </a:buClr>
              <a:buSzPct val="115000"/>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Salon görevlilerinin sınav salonuna </a:t>
            </a:r>
            <a:r>
              <a:rPr lang="tr-TR" sz="3200" u="sng"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cep telefonu</a:t>
            </a:r>
            <a:r>
              <a:rPr lang="tr-TR" sz="32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a:t>
            </a:r>
            <a:r>
              <a:rPr lang="tr-TR" sz="3200" u="sng"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çanta</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ile girmeleri kesinlikle yasaktır.</a:t>
            </a:r>
            <a:endPar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Dikdörtgen 5"/>
          <p:cNvSpPr/>
          <p:nvPr/>
        </p:nvSpPr>
        <p:spPr>
          <a:xfrm>
            <a:off x="617518" y="1081288"/>
            <a:ext cx="10937174" cy="1305165"/>
          </a:xfrm>
          <a:prstGeom prst="rect">
            <a:avLst/>
          </a:prstGeom>
        </p:spPr>
        <p:txBody>
          <a:bodyPr wrap="square">
            <a:spAutoFit/>
          </a:bodyPr>
          <a:lstStyle/>
          <a:p>
            <a:pPr algn="ctr">
              <a:lnSpc>
                <a:spcPct val="150000"/>
              </a:lnSpc>
              <a:buClr>
                <a:srgbClr val="FF0000"/>
              </a:buClr>
              <a:buSzPct val="115000"/>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a:t>
            </a:r>
          </a:p>
          <a:p>
            <a:pPr algn="ctr">
              <a:lnSpc>
                <a:spcPct val="150000"/>
              </a:lnSpc>
              <a:buClr>
                <a:srgbClr val="FF0000"/>
              </a:buClr>
              <a:buSzPct val="115000"/>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ÇOK ÖNEMLİ !</a:t>
            </a:r>
            <a:endPar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99188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10000" fill="remove" grpId="0" nodeType="with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par>
                                <p:cTn id="7" presetID="16" presetClass="entr" presetSubtype="2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barn(inVertical)">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19"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958487"/>
            <a:ext cx="10937174" cy="267765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görevli olduğu salona ait sınav güvenlik poşetini ve öğrencilerin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yoklama listesini tutanakla teslim alır.</a:t>
            </a:r>
          </a:p>
          <a:p>
            <a:pPr algn="just">
              <a:lnSpc>
                <a:spcPct val="150000"/>
              </a:lnSpc>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Gözetmen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olduğu salona giderek öğrencileri karşılar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dirty="0" smtClean="0"/>
              <a:t>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204660685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3000"/>
                            </p:stCondLst>
                            <p:childTnLst>
                              <p:par>
                                <p:cTn id="22" presetID="16" presetClass="entr" presetSubtype="21" fill="hold" grpId="0" nodeType="after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27413" y="1661222"/>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kimlik belgesi </a:t>
            </a:r>
            <a:r>
              <a:rPr lang="tr-TR" sz="2800"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i="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a:t>
            </a:r>
            <a:r>
              <a:rPr lang="tr-TR" sz="2800" i="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kimlik </a:t>
            </a:r>
            <a:r>
              <a:rPr lang="tr-TR" sz="2800" i="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numaralı nüfus cüzdanı / T.C</a:t>
            </a:r>
            <a:r>
              <a:rPr lang="tr-TR" sz="2800" i="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kimlik kartı veya geçerlik süresi devam eden pasaport</a:t>
            </a:r>
            <a:r>
              <a:rPr lang="tr-TR" sz="28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fotoğraflı-onaylı sınav giriş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belgesi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edilerek alınır.</a:t>
            </a: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4"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566758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giriş </a:t>
            </a:r>
            <a:r>
              <a:rPr lang="tr-TR"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belgeleri toplanmayacak olup, öğrencilerde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kalacaktır.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kâğıdındaki ve sınav giriş belgesindeki fotoğrafların aynı olması gerekmektedir.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Farklı fotoğrafların kimlik kontrolü ayrıntılı bir şekilde yapılmalıdır</a:t>
            </a:r>
            <a:r>
              <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2978393349"/>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2031325"/>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fotoğraflı-onaylı “Sınav Giriş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Belgesi’nde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belirtilen salonda kendi sıra numarasında oturur, gerektiğinde öğrencinin yerini değiştirme yetkisi salon başkanına aittir.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435251815"/>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456975"/>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Gerekli kimlik kontrolleri ve yerleştirme işlemlerinden sonra salon başkanı sınav güvenlik poşetini </a:t>
            </a:r>
            <a:r>
              <a:rPr lang="tr-TR" sz="2800" u="sng"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öğrencilerin gözü önünde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sınavın başlamasına yaklaşık </a:t>
            </a:r>
            <a:r>
              <a:rPr lang="tr-TR" sz="2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 dakika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kala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açar.</a:t>
            </a:r>
          </a:p>
          <a:p>
            <a:pPr marL="457200" indent="-457200" algn="just">
              <a:lnSpc>
                <a:spcPct val="150000"/>
              </a:lnSpc>
              <a:buClr>
                <a:srgbClr val="FF0000"/>
              </a:buClr>
              <a:buSzPct val="115000"/>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güvenlik poşetinden çıkan soru kitapçıklarının ve cevap kâğıtlarının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sayarak kontrolünü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yapar, eksik veya fazla olması halinde bunu tutanakla belgeler.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245182370"/>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456975"/>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listesinde yazılı sıraya göre yerleştirilen öğrencilere, kendi isimlerine göre basılmış olan cevap kâğıtlarını dağıtır.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kendine ait cevap kâğıdında yer alan bilgilerini kontrol ettirir ve cevap kâğıdında yer alan imza bölümünü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kurşun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kalem ile imzalatır.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357491569"/>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cevap kâğıdında yazılı olan bilgilerinde hata varsa</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kâğıdı kullanılamayacak durumdaysa,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kâğıdında baskı hatası varsa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adına düzenlenmiş cevap kâğıdı bulunmuyorsa,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başlamadan önce salon görevlileri tarafından tutanak </a:t>
            </a:r>
            <a:r>
              <a:rPr lang="tr-TR"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hazırlanır…</a:t>
            </a:r>
            <a:endPar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310021630"/>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970318"/>
          </a:xfrm>
          <a:prstGeom prst="rect">
            <a:avLst/>
          </a:prstGeom>
        </p:spPr>
        <p:txBody>
          <a:bodyPr wrap="square">
            <a:spAutoFit/>
          </a:bodyPr>
          <a:lstStyle/>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durumda olan öğrenciye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cevap kâğıdı verilir.</a:t>
            </a:r>
          </a:p>
          <a:p>
            <a:pPr algn="just">
              <a:lnSpc>
                <a:spcPct val="150000"/>
              </a:lnSpc>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buClr>
                <a:srgbClr val="FF0000"/>
              </a:buClr>
              <a:buSzPct val="115000"/>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Kullanılan yedek cevap kâğıdının doğru ve eksiksiz olarak kodlandığı salon görevlilerince kontrol edilir.</a:t>
            </a:r>
          </a:p>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Kodlamadan öğrenci ile birlikte salon görevlileri de sorumlu olacaklardır.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939139493"/>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970318"/>
          </a:xfrm>
          <a:prstGeom prst="rect">
            <a:avLst/>
          </a:prstGeom>
        </p:spPr>
        <p:txBody>
          <a:bodyPr wrap="square">
            <a:spAutoFit/>
          </a:bodyPr>
          <a:lstStyle/>
          <a:p>
            <a:pPr algn="ctr">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ÖNEMLİ !!!</a:t>
            </a: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Öğrenciler,</a:t>
            </a: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Cevap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kâğıdında bulunan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u="sng"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 Bölüme Dokunmayınız</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kısmının hiçbir şekilde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işaretlenmeyeceği konusunda,</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Üç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yanlış cevabın</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bir doğru cevabı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götüreceği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hususlarında uyarılırlar.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71297341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6" name="Dikdörtgen 5"/>
          <p:cNvSpPr/>
          <p:nvPr/>
        </p:nvSpPr>
        <p:spPr>
          <a:xfrm>
            <a:off x="617518" y="1721010"/>
            <a:ext cx="10937174" cy="3323987"/>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cüzdanlarını değiştirmek için başvuru yapan ve nüfus cüzdanları nüfus müdürlüklerince alınan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a:t>
            </a:r>
          </a:p>
          <a:p>
            <a:pPr algn="just">
              <a:lnSpc>
                <a:spcPct val="150000"/>
              </a:lnSpc>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müdürlükleri tarafından verilen fotoğraflı, imzalı-mühürlü/</a:t>
            </a:r>
            <a:r>
              <a:rPr lang="tr-TR" sz="2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barkodlu</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veya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karekodlu</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geçici kimlik belgesi / T.C. kimlik kartı talep belgesi ile sınava alınabileceklerdir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378332"/>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ait onaylı sınav giriş belgesi ile cevap kâğıdındaki basılı öğrenci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bilgileri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edilir.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726385683"/>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456975"/>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anında yanında (</a:t>
            </a:r>
            <a:r>
              <a:rPr lang="tr-T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kullanımı doktor raporu ile belirlenen hasta veya engellilere ait cihazlar hariç</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araçlardan herhangi birini bulunduranların sınavı, sınav kurallarını ihlal ettiği için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tutanakla geçersiz sayılacaktır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Hazırlanan tutanakta sınavın iptal edileceğine dair ibare mutlaka bulunacaktır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Yapılacak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41535899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267765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girmeyen öğrencilerin, salon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aday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yoklama listesinde isimlerinin karşısına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silinmeyen kalemle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“GİRMEDİ”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yazar ve cevap kâğıdındaki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“SINAVA GİRMEDİ”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kutucuğunu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kurşun kalemle </a:t>
            </a:r>
            <a:r>
              <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kodlanır.</a:t>
            </a:r>
            <a:endPar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5860768"/>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 öğrencinin imzasının olup olmadığını ve cevaplarını kodladığını kontrol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edilir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Öğrencilerin soru kitapçığı ve cevap kâğıdını beraberinde götürmesine izin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verilmez</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994407"/>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ait cevap kâğıdındaki salon başkanı ve gözetmenin kontrol ettiğine dair bölümü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silinmeyen kalemle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imzalanır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951517"/>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1452746" y="1740123"/>
            <a:ext cx="10101945" cy="3323987"/>
          </a:xfrm>
          <a:prstGeom prst="rect">
            <a:avLst/>
          </a:prstGeom>
        </p:spPr>
        <p:txBody>
          <a:bodyPr wrap="square">
            <a:spAutoFit/>
          </a:bodyPr>
          <a:lstStyle/>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Ayrıca, salon görevlileri;</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soru kitapçığı, gazete, kitap vb. dokümanı okumaz.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Yüksek sesle konuşmaz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Gürültü çıkaran ayakkabılarla sınav salonuna gelmez.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süresince salonu terk etmez.</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906316"/>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Çay, kahve vb. içmez.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başında uzun süre beklemez.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Öğrencilerle sınav başladıktan sonra ve sınav süresince konuşmaz. Sorular hakkında yorum yapmaz.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Öğrencilere ait sınav evrakını dikkat çekici bir şekilde incelemez.</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688262"/>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970318"/>
          </a:xfrm>
          <a:prstGeom prst="rect">
            <a:avLst/>
          </a:prstGeom>
        </p:spPr>
        <p:txBody>
          <a:bodyPr wrap="square">
            <a:spAutoFit/>
          </a:bodyPr>
          <a:lstStyle/>
          <a:p>
            <a:pPr algn="ctr">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 ile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evraklarını karşılaştırarak eksik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olup olmadığını kontrol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eder.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evrakını teslim eden öğrenciye,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listesini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kurşun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kalem ile imzalatır</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lnSpc>
                <a:spcPct val="150000"/>
              </a:lnSpc>
              <a:buClr>
                <a:srgbClr val="FF0000"/>
              </a:buClr>
              <a:buSzPct val="115000"/>
            </a:pP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 işlemi sınav başlamadan önce ya da sınav sırasında yapmaz</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2"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3" name="Başlık 1"/>
          <p:cNvSpPr txBox="1">
            <a:spLocks/>
          </p:cNvSpPr>
          <p:nvPr/>
        </p:nvSpPr>
        <p:spPr>
          <a:xfrm>
            <a:off x="3465615" y="854505"/>
            <a:ext cx="5260770" cy="351856"/>
          </a:xfrm>
          <a:prstGeom prst="roundRect">
            <a:avLst>
              <a:gd name="adj" fmla="val 35242"/>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ysClr val="windowText" lastClr="000000"/>
                </a:solidFill>
                <a:effectLst/>
                <a:latin typeface="Arial" panose="020B0604020202020204" pitchFamily="34" charset="0"/>
                <a:cs typeface="Arial" panose="020B0604020202020204" pitchFamily="34" charset="0"/>
              </a:rPr>
              <a:t>Sınav Bitiminde </a:t>
            </a:r>
            <a:r>
              <a:rPr lang="tr-TR" sz="1800" b="1" dirty="0" smtClean="0">
                <a:ln w="6350">
                  <a:noFill/>
                </a:ln>
                <a:solidFill>
                  <a:sysClr val="windowText" lastClr="000000"/>
                </a:solidFill>
                <a:effectLst/>
                <a:latin typeface="Arial" panose="020B0604020202020204" pitchFamily="34" charset="0"/>
                <a:cs typeface="Arial" panose="020B0604020202020204" pitchFamily="34" charset="0"/>
              </a:rPr>
              <a:t>Yapılacak İşlemler</a:t>
            </a:r>
            <a:endParaRPr lang="tr-TR" sz="1800" b="1" dirty="0">
              <a:ln w="6350">
                <a:noFill/>
              </a:ln>
              <a:solidFill>
                <a:sysClr val="windowText" lastClr="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5229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kâğıtlarını, salon öğrenci yoklama listesini ve varsa diğer evrakını (tutanak vb.)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 hariç</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zarfına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yerleştirir.</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tr-T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endParaRPr lang="tr-T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Salondan çıkmadan diğer salon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görevlileri beraber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zarfının</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ağzını kapatır.</a:t>
            </a:r>
          </a:p>
        </p:txBody>
      </p:sp>
      <p:sp>
        <p:nvSpPr>
          <p:cNvPr id="12"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3" name="Başlık 1"/>
          <p:cNvSpPr txBox="1">
            <a:spLocks/>
          </p:cNvSpPr>
          <p:nvPr/>
        </p:nvSpPr>
        <p:spPr>
          <a:xfrm>
            <a:off x="3465615" y="854505"/>
            <a:ext cx="5260770" cy="351856"/>
          </a:xfrm>
          <a:prstGeom prst="roundRect">
            <a:avLst>
              <a:gd name="adj" fmla="val 35242"/>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ysClr val="windowText" lastClr="000000"/>
                </a:solidFill>
                <a:effectLst/>
                <a:latin typeface="Arial" panose="020B0604020202020204" pitchFamily="34" charset="0"/>
                <a:cs typeface="Arial" panose="020B0604020202020204" pitchFamily="34" charset="0"/>
              </a:rPr>
              <a:t>Sınav Bitiminde </a:t>
            </a:r>
            <a:r>
              <a:rPr lang="tr-TR" sz="1800" b="1" dirty="0" smtClean="0">
                <a:ln w="6350">
                  <a:noFill/>
                </a:ln>
                <a:solidFill>
                  <a:sysClr val="windowText" lastClr="000000"/>
                </a:solidFill>
                <a:effectLst/>
                <a:latin typeface="Arial" panose="020B0604020202020204" pitchFamily="34" charset="0"/>
                <a:cs typeface="Arial" panose="020B0604020202020204" pitchFamily="34" charset="0"/>
              </a:rPr>
              <a:t>Yapılacak İşlemler</a:t>
            </a:r>
            <a:endParaRPr lang="tr-TR" sz="1800" b="1" dirty="0">
              <a:ln w="6350">
                <a:noFill/>
              </a:ln>
              <a:solidFill>
                <a:sysClr val="windowText" lastClr="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707597"/>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1384995"/>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a:t>
            </a:r>
            <a:r>
              <a:rPr lang="tr-TR" sz="2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b="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zarfını</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kitapçıklarıyla birlikte bina sınav komisyonuna imza karşılığında teslim eder.</a:t>
            </a:r>
          </a:p>
        </p:txBody>
      </p:sp>
      <p:sp>
        <p:nvSpPr>
          <p:cNvPr id="10" name="Dikdörtgen 9"/>
          <p:cNvSpPr/>
          <p:nvPr/>
        </p:nvSpPr>
        <p:spPr>
          <a:xfrm>
            <a:off x="617518" y="3417878"/>
            <a:ext cx="10937174" cy="2677656"/>
          </a:xfrm>
          <a:prstGeom prst="rect">
            <a:avLst/>
          </a:prstGeom>
          <a:effectLst/>
        </p:spPr>
        <p:txBody>
          <a:bodyPr wrap="square">
            <a:spAutoFit/>
          </a:bodyPr>
          <a:lstStyle/>
          <a:p>
            <a:pPr algn="just">
              <a:lnSpc>
                <a:spcPct val="150000"/>
              </a:lnSpc>
            </a:pPr>
            <a:r>
              <a:rPr lang="tr-TR" sz="2800"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	</a:t>
            </a:r>
            <a:r>
              <a:rPr lang="tr-TR" sz="2800" b="1" dirty="0" smtClean="0">
                <a:solidFill>
                  <a:srgbClr val="C00000"/>
                </a:solidFill>
                <a:effectLst>
                  <a:glow rad="101600">
                    <a:schemeClr val="bg1">
                      <a:alpha val="60000"/>
                    </a:schemeClr>
                  </a:glow>
                </a:effectLst>
                <a:latin typeface="Arial" panose="020B0604020202020204" pitchFamily="34" charset="0"/>
                <a:cs typeface="Arial" panose="020B0604020202020204" pitchFamily="34" charset="0"/>
              </a:rPr>
              <a:t>Salon görevlileri, sınav salonunda unutulan, sınav evrak kutusuna konulmayan cevap kâğıtlarının Bakanlık tarafından işleme alınmayacağını ve </a:t>
            </a:r>
            <a:r>
              <a:rPr lang="tr-TR" sz="2800" b="1" u="sng" dirty="0" smtClean="0">
                <a:solidFill>
                  <a:srgbClr val="C00000"/>
                </a:solidFill>
                <a:effectLst>
                  <a:glow rad="101600">
                    <a:schemeClr val="bg1">
                      <a:alpha val="60000"/>
                    </a:schemeClr>
                  </a:glow>
                </a:effectLst>
                <a:latin typeface="Arial" panose="020B0604020202020204" pitchFamily="34" charset="0"/>
                <a:cs typeface="Arial" panose="020B0604020202020204" pitchFamily="34" charset="0"/>
              </a:rPr>
              <a:t>yasal sorumluluğun kendilerine ait </a:t>
            </a:r>
            <a:r>
              <a:rPr lang="tr-TR" sz="2800" b="1" dirty="0" smtClean="0">
                <a:solidFill>
                  <a:srgbClr val="C00000"/>
                </a:solidFill>
                <a:effectLst>
                  <a:glow rad="101600">
                    <a:schemeClr val="bg1">
                      <a:alpha val="60000"/>
                    </a:schemeClr>
                  </a:glow>
                </a:effectLst>
                <a:latin typeface="Arial" panose="020B0604020202020204" pitchFamily="34" charset="0"/>
                <a:cs typeface="Arial" panose="020B0604020202020204" pitchFamily="34" charset="0"/>
              </a:rPr>
              <a:t>olacağını bilirler.</a:t>
            </a:r>
          </a:p>
        </p:txBody>
      </p:sp>
      <p:sp>
        <p:nvSpPr>
          <p:cNvPr id="11"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2" name="Başlık 1"/>
          <p:cNvSpPr txBox="1">
            <a:spLocks/>
          </p:cNvSpPr>
          <p:nvPr/>
        </p:nvSpPr>
        <p:spPr>
          <a:xfrm>
            <a:off x="3465615" y="854505"/>
            <a:ext cx="5260770" cy="351856"/>
          </a:xfrm>
          <a:prstGeom prst="roundRect">
            <a:avLst>
              <a:gd name="adj" fmla="val 35242"/>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ysClr val="windowText" lastClr="000000"/>
                </a:solidFill>
                <a:effectLst/>
                <a:latin typeface="Arial" panose="020B0604020202020204" pitchFamily="34" charset="0"/>
                <a:cs typeface="Arial" panose="020B0604020202020204" pitchFamily="34" charset="0"/>
              </a:rPr>
              <a:t>Sınav Bitiminde </a:t>
            </a:r>
            <a:r>
              <a:rPr lang="tr-TR" sz="1800" b="1" dirty="0" smtClean="0">
                <a:ln w="6350">
                  <a:noFill/>
                </a:ln>
                <a:solidFill>
                  <a:sysClr val="windowText" lastClr="000000"/>
                </a:solidFill>
                <a:effectLst/>
                <a:latin typeface="Arial" panose="020B0604020202020204" pitchFamily="34" charset="0"/>
                <a:cs typeface="Arial" panose="020B0604020202020204" pitchFamily="34" charset="0"/>
              </a:rPr>
              <a:t>Yapılacak İşlemler</a:t>
            </a:r>
            <a:endParaRPr lang="tr-TR" sz="1800" b="1" dirty="0">
              <a:ln w="6350">
                <a:noFill/>
              </a:ln>
              <a:solidFill>
                <a:sysClr val="windowText" lastClr="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82267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1144435"/>
            <a:ext cx="10937174" cy="130516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Geçerli kimlik belgesi yanında olmayan öğrenciler sınava alınmayacaktır.</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
        <p:nvSpPr>
          <p:cNvPr id="10" name="Dikdörtgen 9"/>
          <p:cNvSpPr/>
          <p:nvPr/>
        </p:nvSpPr>
        <p:spPr>
          <a:xfrm>
            <a:off x="4257078" y="2982294"/>
            <a:ext cx="3640583" cy="738664"/>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ÖNEMLİ !</a:t>
            </a:r>
          </a:p>
        </p:txBody>
      </p:sp>
      <p:sp>
        <p:nvSpPr>
          <p:cNvPr id="11" name="Dikdörtgen 10"/>
          <p:cNvSpPr/>
          <p:nvPr/>
        </p:nvSpPr>
        <p:spPr>
          <a:xfrm>
            <a:off x="617518" y="3720958"/>
            <a:ext cx="10937174" cy="130516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cüzdanı ya da T.C. kimlik kartında fotoğraf bulunması şartı </a:t>
            </a:r>
            <a:r>
              <a:rPr lang="tr-TR" sz="2800" b="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aranmayacaktır.</a:t>
            </a:r>
            <a:endParaRPr lang="tr-TR" sz="2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5993451"/>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9" name="Dikdörtgen 8"/>
          <p:cNvSpPr/>
          <p:nvPr/>
        </p:nvSpPr>
        <p:spPr>
          <a:xfrm>
            <a:off x="617518" y="930210"/>
            <a:ext cx="10937174" cy="203132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Sınavda özel hizmete ihtiyacı olan öğrencilerimizin sınav tedbirlerine yönelik okuyucu/kodlayıcı olarak görevlendirilen öğretmenler bilgilendirilecektir.</a:t>
            </a:r>
          </a:p>
        </p:txBody>
      </p:sp>
      <p:sp>
        <p:nvSpPr>
          <p:cNvPr id="6" name="Dikdörtgen 5"/>
          <p:cNvSpPr/>
          <p:nvPr/>
        </p:nvSpPr>
        <p:spPr>
          <a:xfrm>
            <a:off x="617518" y="2961535"/>
            <a:ext cx="10937174" cy="3416320"/>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Okuyucu/kodlayıcı olarak görev yapan öğretmenler sınav sonrasında MEBBİS-Sınav İşlemleri-Görevli Bilgi Girişi menüsünden mutlaka «</a:t>
            </a:r>
            <a:r>
              <a:rPr lang="tr-TR" sz="2800"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Yardımcı Engelli Gözetmen</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olarak girilecektir.</a:t>
            </a:r>
          </a:p>
          <a:p>
            <a:pPr algn="just">
              <a:lnSpc>
                <a:spcPct val="150000"/>
              </a:lnSpc>
            </a:pP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Okuyucu/kodlayıcı </a:t>
            </a: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olarak görev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yapmayan ise kesinlikle </a:t>
            </a: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Yardımcı Engelli Gözetmen</a:t>
            </a: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olarak </a:t>
            </a:r>
            <a:r>
              <a:rPr lang="tr-TR" sz="3200" b="1" i="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girilmeyecektir.</a:t>
            </a:r>
            <a:endParaRPr lang="tr-TR" sz="3200" b="1" i="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7289142"/>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179406"/>
            <a:ext cx="10937174" cy="1951496"/>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Engelli öğrenciler, engelleri ile ilgili sürekli kullandıkları araç–gereç ve cihazları kendilerinin getirmesi kaydıyla sınavda kullanabilecektir.</a:t>
            </a:r>
          </a:p>
        </p:txBody>
      </p:sp>
      <p:sp>
        <p:nvSpPr>
          <p:cNvPr id="6" name="Dikdörtgen 5"/>
          <p:cNvSpPr/>
          <p:nvPr/>
        </p:nvSpPr>
        <p:spPr>
          <a:xfrm>
            <a:off x="617518" y="3429000"/>
            <a:ext cx="10937174" cy="138499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Engelli öğrenciler </a:t>
            </a:r>
            <a:r>
              <a:rPr lang="tr-TR" sz="2800" u="sng"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giriş katlarda bulunan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salonlara yerleştirilecektir.</a:t>
            </a:r>
          </a:p>
        </p:txBody>
      </p:sp>
      <p:sp>
        <p:nvSpPr>
          <p:cNvPr id="11"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3055851890"/>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graphicFrame>
        <p:nvGraphicFramePr>
          <p:cNvPr id="2" name="Tablo 1"/>
          <p:cNvGraphicFramePr>
            <a:graphicFrameLocks noGrp="1"/>
          </p:cNvGraphicFramePr>
          <p:nvPr>
            <p:extLst>
              <p:ext uri="{D42A27DB-BD31-4B8C-83A1-F6EECF244321}">
                <p14:modId xmlns:p14="http://schemas.microsoft.com/office/powerpoint/2010/main" val="2745872476"/>
              </p:ext>
            </p:extLst>
          </p:nvPr>
        </p:nvGraphicFramePr>
        <p:xfrm>
          <a:off x="398362" y="1095558"/>
          <a:ext cx="11349942" cy="5568724"/>
        </p:xfrm>
        <a:graphic>
          <a:graphicData uri="http://schemas.openxmlformats.org/drawingml/2006/table">
            <a:tbl>
              <a:tblPr>
                <a:tableStyleId>{5940675A-B579-460E-94D1-54222C63F5DA}</a:tableStyleId>
              </a:tblPr>
              <a:tblGrid>
                <a:gridCol w="2481998">
                  <a:extLst>
                    <a:ext uri="{9D8B030D-6E8A-4147-A177-3AD203B41FA5}">
                      <a16:colId xmlns="" xmlns:a16="http://schemas.microsoft.com/office/drawing/2014/main" val="20000"/>
                    </a:ext>
                  </a:extLst>
                </a:gridCol>
                <a:gridCol w="3855720">
                  <a:extLst>
                    <a:ext uri="{9D8B030D-6E8A-4147-A177-3AD203B41FA5}">
                      <a16:colId xmlns="" xmlns:a16="http://schemas.microsoft.com/office/drawing/2014/main" val="2602124050"/>
                    </a:ext>
                  </a:extLst>
                </a:gridCol>
                <a:gridCol w="5012224">
                  <a:extLst>
                    <a:ext uri="{9D8B030D-6E8A-4147-A177-3AD203B41FA5}">
                      <a16:colId xmlns="" xmlns:a16="http://schemas.microsoft.com/office/drawing/2014/main" val="20002"/>
                    </a:ext>
                  </a:extLst>
                </a:gridCol>
              </a:tblGrid>
              <a:tr h="318636">
                <a:tc gridSpan="2">
                  <a:txBody>
                    <a:bodyPr/>
                    <a:lstStyle/>
                    <a:p>
                      <a:pPr indent="-266700" algn="ctr">
                        <a:lnSpc>
                          <a:spcPct val="100000"/>
                        </a:lnSpc>
                        <a:spcAft>
                          <a:spcPts val="0"/>
                        </a:spcAft>
                      </a:pPr>
                      <a:r>
                        <a:rPr lang="tr-TR" sz="1600" b="1" spc="0" dirty="0" smtClean="0">
                          <a:effectLst/>
                        </a:rPr>
                        <a:t>Öğrencinin Eğitsel Tanısı (Yetersizlik Alanı)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00FFFF"/>
                    </a:solidFill>
                  </a:tcPr>
                </a:tc>
                <a:tc hMerge="1">
                  <a:txBody>
                    <a:bodyPr/>
                    <a:lstStyle/>
                    <a:p>
                      <a:endParaRPr lang="tr-TR"/>
                    </a:p>
                  </a:txBody>
                  <a:tcPr/>
                </a:tc>
                <a:tc>
                  <a:txBody>
                    <a:bodyPr/>
                    <a:lstStyle/>
                    <a:p>
                      <a:pPr indent="-266700" algn="ctr">
                        <a:lnSpc>
                          <a:spcPct val="100000"/>
                        </a:lnSpc>
                        <a:spcAft>
                          <a:spcPts val="0"/>
                        </a:spcAft>
                      </a:pPr>
                      <a:r>
                        <a:rPr lang="tr-TR" sz="1600" b="1" spc="0" dirty="0">
                          <a:effectLst/>
                        </a:rPr>
                        <a:t>Sınav Tedbir Hizmetleri *</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00FFFF"/>
                    </a:solidFill>
                  </a:tcPr>
                </a:tc>
                <a:extLst>
                  <a:ext uri="{0D108BD9-81ED-4DB2-BD59-A6C34878D82A}">
                    <a16:rowId xmlns="" xmlns:a16="http://schemas.microsoft.com/office/drawing/2014/main" val="10000"/>
                  </a:ext>
                </a:extLst>
              </a:tr>
              <a:tr h="331104">
                <a:tc rowSpan="3">
                  <a:txBody>
                    <a:bodyPr/>
                    <a:lstStyle/>
                    <a:p>
                      <a:pPr indent="-266700">
                        <a:lnSpc>
                          <a:spcPct val="100000"/>
                        </a:lnSpc>
                        <a:spcAft>
                          <a:spcPts val="0"/>
                        </a:spcAft>
                      </a:pPr>
                      <a:r>
                        <a:rPr lang="tr-TR" sz="1600" b="1" spc="0" dirty="0" smtClean="0">
                          <a:effectLst/>
                        </a:rPr>
                        <a:t> 1</a:t>
                      </a:r>
                      <a:r>
                        <a:rPr lang="tr-TR" sz="1600" b="1" spc="0" dirty="0">
                          <a:effectLst/>
                        </a:rPr>
                        <a:t>. Görme Yetersizliği Olan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tc rowSpan="2">
                  <a:txBody>
                    <a:bodyPr/>
                    <a:lstStyle/>
                    <a:p>
                      <a:pPr indent="-266700">
                        <a:lnSpc>
                          <a:spcPct val="100000"/>
                        </a:lnSpc>
                        <a:spcAft>
                          <a:spcPts val="0"/>
                        </a:spcAft>
                      </a:pPr>
                      <a:r>
                        <a:rPr lang="tr-TR" sz="1600" b="1" spc="0" dirty="0">
                          <a:effectLst/>
                        </a:rPr>
                        <a:t>1.1 Az Gören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tc>
                  <a:txBody>
                    <a:bodyPr/>
                    <a:lstStyle/>
                    <a:p>
                      <a:pPr indent="-266700">
                        <a:lnSpc>
                          <a:spcPct val="100000"/>
                        </a:lnSpc>
                        <a:spcAft>
                          <a:spcPts val="0"/>
                        </a:spcAft>
                      </a:pPr>
                      <a:r>
                        <a:rPr lang="tr-TR" sz="1600" b="1" spc="0" dirty="0">
                          <a:effectLst/>
                        </a:rPr>
                        <a:t>20 dk. Ek Süre, Tek Kişilik Salon, Okuyucu Kodlayıcı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extLst>
                  <a:ext uri="{0D108BD9-81ED-4DB2-BD59-A6C34878D82A}">
                    <a16:rowId xmlns="" xmlns:a16="http://schemas.microsoft.com/office/drawing/2014/main" val="10001"/>
                  </a:ext>
                </a:extLst>
              </a:tr>
              <a:tr h="563878">
                <a:tc vMerge="1">
                  <a:txBody>
                    <a:bodyPr/>
                    <a:lstStyle/>
                    <a:p>
                      <a:endParaRPr lang="tr-TR"/>
                    </a:p>
                  </a:txBody>
                  <a:tcPr/>
                </a:tc>
                <a:tc v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 18 Punto Büyüklüğünde Soru Kitapçığı ve Normal Puntolu Cevap Kâğıdı ve Kodlayıcı.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extLst>
                  <a:ext uri="{0D108BD9-81ED-4DB2-BD59-A6C34878D82A}">
                    <a16:rowId xmlns="" xmlns:a16="http://schemas.microsoft.com/office/drawing/2014/main" val="10002"/>
                  </a:ext>
                </a:extLst>
              </a:tr>
              <a:tr h="421323">
                <a:tc vMerge="1">
                  <a:txBody>
                    <a:bodyPr/>
                    <a:lstStyle/>
                    <a:p>
                      <a:endParaRPr lang="tr-TR"/>
                    </a:p>
                  </a:txBody>
                  <a:tcPr/>
                </a:tc>
                <a:tc>
                  <a:txBody>
                    <a:bodyPr/>
                    <a:lstStyle/>
                    <a:p>
                      <a:pPr indent="-266700">
                        <a:lnSpc>
                          <a:spcPct val="100000"/>
                        </a:lnSpc>
                        <a:spcAft>
                          <a:spcPts val="0"/>
                        </a:spcAft>
                      </a:pPr>
                      <a:r>
                        <a:rPr lang="tr-TR" sz="1600" b="1" spc="0" dirty="0">
                          <a:effectLst/>
                        </a:rPr>
                        <a:t>1.2 </a:t>
                      </a:r>
                      <a:r>
                        <a:rPr lang="en-US" sz="1600" b="1" spc="0" dirty="0">
                          <a:effectLst/>
                        </a:rPr>
                        <a:t>Total </a:t>
                      </a:r>
                      <a:r>
                        <a:rPr lang="tr-TR" sz="1600" b="1" spc="0" dirty="0">
                          <a:effectLst/>
                        </a:rPr>
                        <a:t>Düzeyde </a:t>
                      </a:r>
                      <a:r>
                        <a:rPr lang="tr-TR" sz="1600" b="1" spc="0">
                          <a:effectLst/>
                        </a:rPr>
                        <a:t>Görme </a:t>
                      </a:r>
                      <a:r>
                        <a:rPr lang="tr-TR" sz="1600" b="1" spc="0" smtClean="0">
                          <a:effectLst/>
                        </a:rPr>
                        <a:t>Yetersizliği </a:t>
                      </a:r>
                      <a:r>
                        <a:rPr lang="tr-TR" sz="1600" b="1" spc="0" dirty="0">
                          <a:effectLst/>
                        </a:rPr>
                        <a:t>Olan </a:t>
                      </a:r>
                      <a:r>
                        <a:rPr lang="tr-TR" sz="1600" b="1" spc="0" dirty="0" smtClean="0">
                          <a:effectLst/>
                        </a:rPr>
                        <a:t> </a:t>
                      </a:r>
                    </a:p>
                    <a:p>
                      <a:pPr indent="-266700">
                        <a:lnSpc>
                          <a:spcPct val="100000"/>
                        </a:lnSpc>
                        <a:spcAft>
                          <a:spcPts val="0"/>
                        </a:spcAft>
                      </a:pPr>
                      <a:r>
                        <a:rPr lang="tr-TR" sz="1600" b="1" spc="0" dirty="0" smtClean="0">
                          <a:effectLst/>
                        </a:rPr>
                        <a:t>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tc>
                  <a:txBody>
                    <a:bodyPr/>
                    <a:lstStyle/>
                    <a:p>
                      <a:pPr indent="-266700">
                        <a:lnSpc>
                          <a:spcPct val="100000"/>
                        </a:lnSpc>
                        <a:spcAft>
                          <a:spcPts val="0"/>
                        </a:spcAft>
                      </a:pPr>
                      <a:r>
                        <a:rPr lang="tr-TR" sz="1600" b="1" spc="0" dirty="0">
                          <a:effectLst/>
                        </a:rPr>
                        <a:t>20 dk. Ek Süre, Tek Kişilik Salon ve Okuyucu ve Kodlayıcı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extLst>
                  <a:ext uri="{0D108BD9-81ED-4DB2-BD59-A6C34878D82A}">
                    <a16:rowId xmlns="" xmlns:a16="http://schemas.microsoft.com/office/drawing/2014/main" val="10003"/>
                  </a:ext>
                </a:extLst>
              </a:tr>
              <a:tr h="318636">
                <a:tc rowSpan="2" gridSpan="2">
                  <a:txBody>
                    <a:bodyPr/>
                    <a:lstStyle/>
                    <a:p>
                      <a:pPr indent="-266700">
                        <a:lnSpc>
                          <a:spcPct val="100000"/>
                        </a:lnSpc>
                        <a:spcAft>
                          <a:spcPts val="0"/>
                        </a:spcAft>
                      </a:pPr>
                      <a:r>
                        <a:rPr lang="tr-TR" sz="1600" b="1" spc="0" dirty="0" smtClean="0">
                          <a:effectLst/>
                        </a:rPr>
                        <a:t> 2</a:t>
                      </a:r>
                      <a:r>
                        <a:rPr lang="tr-TR" sz="1600" b="1" spc="0" dirty="0">
                          <a:effectLst/>
                        </a:rPr>
                        <a:t>. İşitme Yetersizliği Olan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tc rowSpan="2" h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extLst>
                  <a:ext uri="{0D108BD9-81ED-4DB2-BD59-A6C34878D82A}">
                    <a16:rowId xmlns="" xmlns:a16="http://schemas.microsoft.com/office/drawing/2014/main" val="10004"/>
                  </a:ext>
                </a:extLst>
              </a:tr>
              <a:tr h="475927">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 Yabancı Dil Dersinin Testinde Muaf Olması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extLst>
                  <a:ext uri="{0D108BD9-81ED-4DB2-BD59-A6C34878D82A}">
                    <a16:rowId xmlns="" xmlns:a16="http://schemas.microsoft.com/office/drawing/2014/main" val="10005"/>
                  </a:ext>
                </a:extLst>
              </a:tr>
              <a:tr h="525522">
                <a:tc rowSpan="3">
                  <a:txBody>
                    <a:bodyPr/>
                    <a:lstStyle/>
                    <a:p>
                      <a:pPr indent="-266700">
                        <a:lnSpc>
                          <a:spcPct val="100000"/>
                        </a:lnSpc>
                        <a:spcAft>
                          <a:spcPts val="0"/>
                        </a:spcAft>
                      </a:pPr>
                      <a:r>
                        <a:rPr lang="tr-TR" sz="1600" b="1" spc="0" dirty="0" smtClean="0">
                          <a:effectLst/>
                        </a:rPr>
                        <a:t> 3</a:t>
                      </a:r>
                      <a:r>
                        <a:rPr lang="tr-TR" sz="1600" b="1" spc="0" dirty="0">
                          <a:effectLst/>
                        </a:rPr>
                        <a:t>. Ruhsal ve </a:t>
                      </a:r>
                      <a:r>
                        <a:rPr lang="tr-TR" sz="1600" b="1" spc="0" dirty="0" smtClean="0">
                          <a:effectLst/>
                        </a:rPr>
                        <a:t>Duygusal Bozukluğu Olan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tc>
                  <a:txBody>
                    <a:bodyPr/>
                    <a:lstStyle/>
                    <a:p>
                      <a:pPr indent="-266700">
                        <a:lnSpc>
                          <a:spcPct val="100000"/>
                        </a:lnSpc>
                        <a:spcAft>
                          <a:spcPts val="0"/>
                        </a:spcAft>
                      </a:pPr>
                      <a:r>
                        <a:rPr lang="tr-TR" sz="1600" b="1" spc="0" dirty="0">
                          <a:effectLst/>
                        </a:rPr>
                        <a:t>3.1 Dikkat Eksikliği ve </a:t>
                      </a:r>
                      <a:r>
                        <a:rPr lang="tr-TR" sz="1600" b="1" spc="0" dirty="0" err="1">
                          <a:effectLst/>
                        </a:rPr>
                        <a:t>Hiperaktivite</a:t>
                      </a:r>
                      <a:r>
                        <a:rPr lang="tr-TR" sz="1600" b="1" spc="0" dirty="0">
                          <a:effectLst/>
                        </a:rPr>
                        <a:t> </a:t>
                      </a:r>
                      <a:endParaRPr lang="tr-TR" sz="1600" b="1" spc="0" dirty="0" smtClean="0">
                        <a:effectLst/>
                      </a:endParaRPr>
                    </a:p>
                    <a:p>
                      <a:pPr indent="-266700">
                        <a:lnSpc>
                          <a:spcPct val="100000"/>
                        </a:lnSpc>
                        <a:spcAft>
                          <a:spcPts val="0"/>
                        </a:spcAft>
                      </a:pPr>
                      <a:r>
                        <a:rPr lang="tr-TR" sz="1600" b="1" spc="0" dirty="0" smtClean="0">
                          <a:effectLst/>
                        </a:rPr>
                        <a:t>       Bozukluğu </a:t>
                      </a:r>
                      <a:r>
                        <a:rPr lang="tr-TR" sz="1600" b="1" spc="0" dirty="0">
                          <a:effectLst/>
                        </a:rPr>
                        <a:t>Olan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tc>
                  <a:txBody>
                    <a:bodyPr/>
                    <a:lstStyle/>
                    <a:p>
                      <a:pPr indent="-266700">
                        <a:lnSpc>
                          <a:spcPct val="100000"/>
                        </a:lnSpc>
                        <a:spcAft>
                          <a:spcPts val="0"/>
                        </a:spcAft>
                      </a:pPr>
                      <a:r>
                        <a:rPr lang="tr-TR" sz="1600" b="1" spc="0" dirty="0">
                          <a:effectLst/>
                        </a:rPr>
                        <a:t>20 dk. Ek Süre, Tek Kişilik Salon</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extLst>
                  <a:ext uri="{0D108BD9-81ED-4DB2-BD59-A6C34878D82A}">
                    <a16:rowId xmlns="" xmlns:a16="http://schemas.microsoft.com/office/drawing/2014/main" val="10006"/>
                  </a:ext>
                </a:extLst>
              </a:tr>
              <a:tr h="314859">
                <a:tc vMerge="1">
                  <a:txBody>
                    <a:bodyPr/>
                    <a:lstStyle/>
                    <a:p>
                      <a:endParaRPr lang="tr-TR"/>
                    </a:p>
                  </a:txBody>
                  <a:tcPr/>
                </a:tc>
                <a:tc rowSpan="2">
                  <a:txBody>
                    <a:bodyPr/>
                    <a:lstStyle/>
                    <a:p>
                      <a:pPr indent="-266700">
                        <a:lnSpc>
                          <a:spcPct val="100000"/>
                        </a:lnSpc>
                        <a:spcAft>
                          <a:spcPts val="0"/>
                        </a:spcAft>
                      </a:pPr>
                      <a:r>
                        <a:rPr lang="tr-TR" sz="1600" b="1" spc="0" dirty="0">
                          <a:effectLst/>
                        </a:rPr>
                        <a:t>3.2 Özel </a:t>
                      </a:r>
                      <a:r>
                        <a:rPr lang="tr-TR" sz="1600" b="1" spc="0" dirty="0" smtClean="0">
                          <a:effectLst/>
                        </a:rPr>
                        <a:t>Öğrenme Güçlüğü Olan </a:t>
                      </a:r>
                    </a:p>
                    <a:p>
                      <a:pPr indent="-266700">
                        <a:lnSpc>
                          <a:spcPct val="100000"/>
                        </a:lnSpc>
                        <a:spcAft>
                          <a:spcPts val="0"/>
                        </a:spcAft>
                      </a:pPr>
                      <a:r>
                        <a:rPr lang="tr-TR" sz="1600" b="1" spc="0" dirty="0" smtClean="0">
                          <a:effectLst/>
                        </a:rPr>
                        <a:t>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tc>
                  <a:txBody>
                    <a:bodyPr/>
                    <a:lstStyle/>
                    <a:p>
                      <a:pPr indent="-266700">
                        <a:lnSpc>
                          <a:spcPct val="100000"/>
                        </a:lnSpc>
                        <a:spcAft>
                          <a:spcPts val="0"/>
                        </a:spcAft>
                      </a:pPr>
                      <a:r>
                        <a:rPr lang="tr-TR" sz="1600" b="1" spc="0" dirty="0">
                          <a:effectLst/>
                        </a:rPr>
                        <a:t>20 dk. Ek Süre, Tek Kişilik Salon</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extLst>
                  <a:ext uri="{0D108BD9-81ED-4DB2-BD59-A6C34878D82A}">
                    <a16:rowId xmlns="" xmlns:a16="http://schemas.microsoft.com/office/drawing/2014/main" val="10007"/>
                  </a:ext>
                </a:extLst>
              </a:tr>
              <a:tr h="406571">
                <a:tc vMerge="1">
                  <a:txBody>
                    <a:bodyPr/>
                    <a:lstStyle/>
                    <a:p>
                      <a:endParaRPr lang="tr-TR"/>
                    </a:p>
                  </a:txBody>
                  <a:tcPr/>
                </a:tc>
                <a:tc v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 Okuyucu ve Kodlayıcı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chemeClr val="bg1"/>
                    </a:solidFill>
                  </a:tcPr>
                </a:tc>
                <a:extLst>
                  <a:ext uri="{0D108BD9-81ED-4DB2-BD59-A6C34878D82A}">
                    <a16:rowId xmlns="" xmlns:a16="http://schemas.microsoft.com/office/drawing/2014/main" val="10008"/>
                  </a:ext>
                </a:extLst>
              </a:tr>
              <a:tr h="318636">
                <a:tc rowSpan="4" gridSpan="2">
                  <a:txBody>
                    <a:bodyPr/>
                    <a:lstStyle/>
                    <a:p>
                      <a:pPr indent="-266700">
                        <a:lnSpc>
                          <a:spcPct val="100000"/>
                        </a:lnSpc>
                        <a:spcAft>
                          <a:spcPts val="0"/>
                        </a:spcAft>
                      </a:pPr>
                      <a:r>
                        <a:rPr lang="tr-TR" sz="1600" b="1" spc="0" dirty="0" smtClean="0">
                          <a:effectLst/>
                        </a:rPr>
                        <a:t> 4</a:t>
                      </a:r>
                      <a:r>
                        <a:rPr lang="tr-TR" sz="1600" b="1" spc="0" dirty="0">
                          <a:effectLst/>
                        </a:rPr>
                        <a:t>. Otizm Spektrum Bozukluğu Olan Öğrenciler</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tc rowSpan="4" h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extLst>
                  <a:ext uri="{0D108BD9-81ED-4DB2-BD59-A6C34878D82A}">
                    <a16:rowId xmlns="" xmlns:a16="http://schemas.microsoft.com/office/drawing/2014/main" val="10009"/>
                  </a:ext>
                </a:extLst>
              </a:tr>
              <a:tr h="475927">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 Yabancı Dil Dersinin Testinde Muaf Olması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extLst>
                  <a:ext uri="{0D108BD9-81ED-4DB2-BD59-A6C34878D82A}">
                    <a16:rowId xmlns="" xmlns:a16="http://schemas.microsoft.com/office/drawing/2014/main" val="10010"/>
                  </a:ext>
                </a:extLst>
              </a:tr>
              <a:tr h="405168">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 Okuyucu ve Kodlayıcı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extLst>
                  <a:ext uri="{0D108BD9-81ED-4DB2-BD59-A6C34878D82A}">
                    <a16:rowId xmlns="" xmlns:a16="http://schemas.microsoft.com/office/drawing/2014/main" val="10011"/>
                  </a:ext>
                </a:extLst>
              </a:tr>
              <a:tr h="602674">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effectLst/>
                        </a:rPr>
                        <a:t>20 dk. Ek Süre, Tek Kişilik Salon, Okuyucu ve Kodlayıcı Yabancı Dil Dersinin Testinde Muaf Olması</a:t>
                      </a:r>
                      <a:endParaRPr lang="tr-TR" sz="1600" b="1" dirty="0">
                        <a:effectLst/>
                        <a:latin typeface="+mn-lt"/>
                        <a:ea typeface="Calibri" panose="020F0502020204030204" pitchFamily="34" charset="0"/>
                        <a:cs typeface="Times New Roman" panose="02020603050405020304" pitchFamily="18" charset="0"/>
                      </a:endParaRPr>
                    </a:p>
                  </a:txBody>
                  <a:tcPr marL="5468" marR="5468" marT="0" marB="0" anchor="ctr">
                    <a:solidFill>
                      <a:srgbClr val="FFFF00"/>
                    </a:solidFill>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1980013053"/>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graphicFrame>
        <p:nvGraphicFramePr>
          <p:cNvPr id="3" name="Tablo 2"/>
          <p:cNvGraphicFramePr>
            <a:graphicFrameLocks noGrp="1"/>
          </p:cNvGraphicFramePr>
          <p:nvPr>
            <p:extLst>
              <p:ext uri="{D42A27DB-BD31-4B8C-83A1-F6EECF244321}">
                <p14:modId xmlns:p14="http://schemas.microsoft.com/office/powerpoint/2010/main" val="1950998109"/>
              </p:ext>
            </p:extLst>
          </p:nvPr>
        </p:nvGraphicFramePr>
        <p:xfrm>
          <a:off x="482279" y="1368708"/>
          <a:ext cx="11227442" cy="4481190"/>
        </p:xfrm>
        <a:graphic>
          <a:graphicData uri="http://schemas.openxmlformats.org/drawingml/2006/table">
            <a:tbl>
              <a:tblPr/>
              <a:tblGrid>
                <a:gridCol w="2316403">
                  <a:extLst>
                    <a:ext uri="{9D8B030D-6E8A-4147-A177-3AD203B41FA5}">
                      <a16:colId xmlns="" xmlns:a16="http://schemas.microsoft.com/office/drawing/2014/main" val="20000"/>
                    </a:ext>
                  </a:extLst>
                </a:gridCol>
                <a:gridCol w="3781614">
                  <a:extLst>
                    <a:ext uri="{9D8B030D-6E8A-4147-A177-3AD203B41FA5}">
                      <a16:colId xmlns="" xmlns:a16="http://schemas.microsoft.com/office/drawing/2014/main" val="20001"/>
                    </a:ext>
                  </a:extLst>
                </a:gridCol>
                <a:gridCol w="5129425">
                  <a:extLst>
                    <a:ext uri="{9D8B030D-6E8A-4147-A177-3AD203B41FA5}">
                      <a16:colId xmlns="" xmlns:a16="http://schemas.microsoft.com/office/drawing/2014/main" val="20002"/>
                    </a:ext>
                  </a:extLst>
                </a:gridCol>
              </a:tblGrid>
              <a:tr h="337457">
                <a:tc gridSpan="2">
                  <a:txBody>
                    <a:bodyPr/>
                    <a:lstStyle/>
                    <a:p>
                      <a:pPr marL="0" indent="-266700" algn="ctr" defTabSz="914400" rtl="0" eaLnBrk="1" latinLnBrk="0" hangingPunct="1">
                        <a:lnSpc>
                          <a:spcPct val="100000"/>
                        </a:lnSpc>
                        <a:spcAft>
                          <a:spcPts val="0"/>
                        </a:spcAft>
                      </a:pPr>
                      <a:r>
                        <a:rPr lang="tr-TR" sz="1600" b="1" kern="1200" spc="0" dirty="0" smtClean="0">
                          <a:solidFill>
                            <a:schemeClr val="tx1"/>
                          </a:solidFill>
                          <a:effectLst/>
                          <a:latin typeface="+mn-lt"/>
                          <a:ea typeface="+mn-ea"/>
                          <a:cs typeface="+mn-cs"/>
                        </a:rPr>
                        <a:t>Öğrencinin Eğitsel Tanısı (Yetersizlik Alanı)</a:t>
                      </a: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hMerge="1">
                  <a:txBody>
                    <a:bodyPr/>
                    <a:lstStyle/>
                    <a:p>
                      <a:pPr indent="-266700">
                        <a:lnSpc>
                          <a:spcPts val="1370"/>
                        </a:lnSpc>
                        <a:spcAft>
                          <a:spcPts val="0"/>
                        </a:spcAft>
                      </a:pPr>
                      <a:endParaRPr lang="tr-TR" sz="1600" dirty="0">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00000"/>
                        </a:lnSpc>
                        <a:spcAft>
                          <a:spcPts val="0"/>
                        </a:spcAft>
                      </a:pPr>
                      <a:r>
                        <a:rPr lang="tr-TR" sz="1600" b="1" kern="1200" spc="0" dirty="0" smtClean="0">
                          <a:solidFill>
                            <a:schemeClr val="tx1"/>
                          </a:solidFill>
                          <a:effectLst/>
                          <a:latin typeface="+mn-lt"/>
                          <a:ea typeface="+mn-ea"/>
                          <a:cs typeface="+mn-cs"/>
                        </a:rPr>
                        <a:t>Sınav Tedbir Hizmetleri *</a:t>
                      </a:r>
                      <a:endParaRPr lang="tr-TR" sz="1600" b="1" kern="1200" spc="0" dirty="0">
                        <a:solidFill>
                          <a:schemeClr val="tx1"/>
                        </a:solidFill>
                        <a:effectLst/>
                        <a:latin typeface="+mn-lt"/>
                        <a:ea typeface="+mn-ea"/>
                        <a:cs typeface="+mn-cs"/>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extLst>
                  <a:ext uri="{0D108BD9-81ED-4DB2-BD59-A6C34878D82A}">
                    <a16:rowId xmlns="" xmlns:a16="http://schemas.microsoft.com/office/drawing/2014/main" val="10000"/>
                  </a:ext>
                </a:extLst>
              </a:tr>
              <a:tr h="337457">
                <a:tc rowSpan="3">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5. Bedensel Yetersizliği Olan Öğrenciler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5.1 Bedensel Yetersizliği Olan Öğrenciler (İnce Motor Beceriler)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20 dk. Ek Süre, Tek Kişilik Salon</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37457">
                <a:tc vMerge="1">
                  <a:txBody>
                    <a:bodyPr/>
                    <a:lstStyle/>
                    <a:p>
                      <a:endParaRPr lang="tr-TR"/>
                    </a:p>
                  </a:txBody>
                  <a:tcPr/>
                </a:tc>
                <a:tc v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20 dk. Ek Süre, Tek Kişilik Salon, Kodlayıcı</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56564">
                <a:tc v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5.2 Bedensel Yetersizliği Olan Öğrenciler (Kaba Motor Beceriler)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Giriş Katta Sınava Alınması.</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37457">
                <a:tc rowSpan="4" gridSpan="2">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6. Zihinsel Yetersizliği Olan Öğrenciler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h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20 dk. Ek Süre, Tek Kişilik Salon ve Okuyucu ve Kodlayıcı</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4"/>
                  </a:ext>
                </a:extLst>
              </a:tr>
              <a:tr h="520010">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20 dk. Ek Süre, Tek Kişilik Salon ve Okuyucu ve Kodlayıcı Yabancı Dil Dersinin Testinde Muaf Olması</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5"/>
                  </a:ext>
                </a:extLst>
              </a:tr>
              <a:tr h="337457">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20 dk. Ek Süre, Tek Kişilik Salon</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6"/>
                  </a:ext>
                </a:extLst>
              </a:tr>
              <a:tr h="520010">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20 dk. Ek Süre, Tek Kişilik Salon Yabancı Dil Dersinin Testinde Muaf Olması</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7"/>
                  </a:ext>
                </a:extLst>
              </a:tr>
              <a:tr h="520010">
                <a:tc gridSpan="2">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7. Süreğen Hastalığı Olan Öğrenciler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Bu Kılavuzun 7.7. Maddesinin a. Bendinde Belirtilen Öğrenciler İçin-Tek Kişilik Salon</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333458">
                <a:tc rowSpan="2" gridSpan="2">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8. Evde veya Hastanede Eğitim Hizmeti Alan Öğrenciler</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h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Evde Sınav Hizmeti</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9"/>
                  </a:ext>
                </a:extLst>
              </a:tr>
              <a:tr h="343853">
                <a:tc gridSpan="2" vMerge="1">
                  <a:txBody>
                    <a:bodyPr/>
                    <a:lstStyle/>
                    <a:p>
                      <a:endParaRPr lang="tr-TR"/>
                    </a:p>
                  </a:txBody>
                  <a:tcPr/>
                </a:tc>
                <a:tc hMerge="1" vMerge="1">
                  <a:txBody>
                    <a:bodyPr/>
                    <a:lstStyle/>
                    <a:p>
                      <a:endParaRPr lang="tr-TR"/>
                    </a:p>
                  </a:txBody>
                  <a:tcPr/>
                </a:tc>
                <a:tc>
                  <a:txBody>
                    <a:bodyPr/>
                    <a:lstStyle/>
                    <a:p>
                      <a:pPr indent="-266700">
                        <a:lnSpc>
                          <a:spcPct val="100000"/>
                        </a:lnSpc>
                        <a:spcAft>
                          <a:spcPts val="0"/>
                        </a:spcAft>
                      </a:pPr>
                      <a:r>
                        <a:rPr lang="tr-TR" sz="1600" b="1" spc="0" dirty="0">
                          <a:solidFill>
                            <a:schemeClr val="tx1"/>
                          </a:solidFill>
                          <a:effectLst/>
                          <a:latin typeface="+mn-lt"/>
                          <a:ea typeface="Calibri" panose="020F0502020204030204" pitchFamily="34" charset="0"/>
                          <a:cs typeface="Times New Roman" panose="02020603050405020304" pitchFamily="18" charset="0"/>
                        </a:rPr>
                        <a:t>Sağlık Merkezinde Sınav Hizmeti</a:t>
                      </a: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5468" marR="54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4100326482"/>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Dikdörtgen 10"/>
          <p:cNvSpPr/>
          <p:nvPr/>
        </p:nvSpPr>
        <p:spPr>
          <a:xfrm>
            <a:off x="617518" y="929240"/>
            <a:ext cx="10937174" cy="461664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Süreğen Hastalığı Olan Öğrenciler</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Sağlık problemlerinin zorunlu kıldığı durumlarda </a:t>
            </a:r>
            <a:r>
              <a:rPr lang="tr-TR" sz="28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tek kişilik salonlarda sınava alınacaktır</a:t>
            </a:r>
            <a:r>
              <a:rPr lang="tr-TR"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 durumda olan öğrencilere ek süre verilmeyecektir.</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Tip 1 diyabet (şeker hastası), astım, hipertansiyon ve epilepsi hastalıklarından dolayı sürekli ilaç kullanan öğrenciler diğer öğrencilerle aynı salona yerleştirilecektir.</a:t>
            </a:r>
          </a:p>
        </p:txBody>
      </p:sp>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2802778122"/>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Dikdörtgen 10"/>
          <p:cNvSpPr/>
          <p:nvPr/>
        </p:nvSpPr>
        <p:spPr>
          <a:xfrm>
            <a:off x="627413" y="1165096"/>
            <a:ext cx="10937174" cy="3323987"/>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Tip 1 diyabet hastalığı olan öğrencilerin yanlarında kutu meyve suyu veya paket içindeki karbonhidrat içeren gıdaları bulundurmalarına, hipoglisemi (ani kan şekeri düşmesi) durumunda</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bunları tüketmelerine ve kan şekeri ölçüm cihazı ile kan şekerini ölçmelerine </a:t>
            </a:r>
            <a:r>
              <a:rPr lang="tr-TR"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izin verilecektir.</a:t>
            </a:r>
          </a:p>
        </p:txBody>
      </p:sp>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1231163432"/>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Dikdörtgen 10"/>
          <p:cNvSpPr/>
          <p:nvPr/>
        </p:nvSpPr>
        <p:spPr>
          <a:xfrm>
            <a:off x="627413" y="1165096"/>
            <a:ext cx="10937174" cy="324415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Ayrıca bu öğrencilerin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hiperglisemi</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(ani kan şekeri yükselmesi) durumunda oluşabilecek yoğun tuvalet ihtiyacının yedek gözetmen eşliğinde giderilebilmesi için izin verilecektir. Bu durumda olan öğrencilerle ilgili olarak bölge sınav yürütme komisyonları bilgilendirilecektir.</a:t>
            </a:r>
          </a:p>
        </p:txBody>
      </p:sp>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2245945882"/>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766075" y="107131"/>
            <a:ext cx="10659850" cy="511442"/>
          </a:xfrm>
          <a:prstGeom prst="roundRect">
            <a:avLst>
              <a:gd name="adj" fmla="val 35242"/>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PAKETİNİN AÇILMASI VE SINAV EVRAKI DÖNÜŞ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ZARFININ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3473966" y="1554814"/>
            <a:ext cx="4531516" cy="1154162"/>
          </a:xfrm>
          <a:prstGeom prst="rect">
            <a:avLst/>
          </a:prstGeom>
        </p:spPr>
        <p:txBody>
          <a:bodyPr wrap="square">
            <a:spAutoFit/>
          </a:bodyPr>
          <a:lstStyle/>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komisyonundan sınav paketini Resim-1’deki gibi kapalı olarak teslim alınız.</a:t>
            </a:r>
            <a:endPar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Dikdörtgen 6"/>
          <p:cNvSpPr/>
          <p:nvPr/>
        </p:nvSpPr>
        <p:spPr>
          <a:xfrm>
            <a:off x="2011762" y="625028"/>
            <a:ext cx="7800108" cy="461665"/>
          </a:xfrm>
          <a:prstGeom prst="rect">
            <a:avLst/>
          </a:prstGeom>
        </p:spPr>
        <p:txBody>
          <a:bodyPr wrap="square">
            <a:spAutoFit/>
          </a:bodyPr>
          <a:lstStyle/>
          <a:p>
            <a:pPr algn="just"/>
            <a:r>
              <a:rPr lang="tr-TR" sz="2400" b="1" dirty="0">
                <a:solidFill>
                  <a:srgbClr val="FF0000"/>
                </a:solidFill>
              </a:rPr>
              <a:t>Sınav paketi Bina Sınav Komisyonundan teslim alınacaktır.</a:t>
            </a:r>
            <a:r>
              <a:rPr lang="tr-TR" sz="2400" dirty="0">
                <a:solidFill>
                  <a:srgbClr val="FF0000"/>
                </a:solidFill>
              </a:rPr>
              <a:t> </a:t>
            </a:r>
            <a:endParaRPr lang="tr-TR" sz="23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581891" y="1178296"/>
            <a:ext cx="2892075" cy="2332509"/>
          </a:xfrm>
          <a:prstGeom prst="rect">
            <a:avLst/>
          </a:prstGeom>
        </p:spPr>
      </p:pic>
      <p:pic>
        <p:nvPicPr>
          <p:cNvPr id="15" name="Resim 14"/>
          <p:cNvPicPr>
            <a:picLocks noChangeAspect="1"/>
          </p:cNvPicPr>
          <p:nvPr/>
        </p:nvPicPr>
        <p:blipFill rotWithShape="1">
          <a:blip r:embed="rId3"/>
          <a:srcRect r="60712"/>
          <a:stretch/>
        </p:blipFill>
        <p:spPr>
          <a:xfrm>
            <a:off x="612637" y="3824073"/>
            <a:ext cx="2861329" cy="2699333"/>
          </a:xfrm>
          <a:prstGeom prst="rect">
            <a:avLst/>
          </a:prstGeom>
        </p:spPr>
      </p:pic>
      <p:pic>
        <p:nvPicPr>
          <p:cNvPr id="5" name="Resim 4"/>
          <p:cNvPicPr>
            <a:picLocks noChangeAspect="1"/>
          </p:cNvPicPr>
          <p:nvPr/>
        </p:nvPicPr>
        <p:blipFill rotWithShape="1">
          <a:blip r:embed="rId3"/>
          <a:srcRect l="59176"/>
          <a:stretch/>
        </p:blipFill>
        <p:spPr>
          <a:xfrm>
            <a:off x="3473966" y="3779247"/>
            <a:ext cx="2973213" cy="2699333"/>
          </a:xfrm>
          <a:prstGeom prst="rect">
            <a:avLst/>
          </a:prstGeom>
        </p:spPr>
      </p:pic>
      <p:sp>
        <p:nvSpPr>
          <p:cNvPr id="16" name="Dikdörtgen 15"/>
          <p:cNvSpPr/>
          <p:nvPr/>
        </p:nvSpPr>
        <p:spPr>
          <a:xfrm>
            <a:off x="6335296" y="3779247"/>
            <a:ext cx="4727152" cy="2569934"/>
          </a:xfrm>
          <a:prstGeom prst="rect">
            <a:avLst/>
          </a:prstGeom>
        </p:spPr>
        <p:txBody>
          <a:bodyPr wrap="square">
            <a:spAutoFit/>
          </a:bodyPr>
          <a:lstStyle/>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paketleri üzerindeki poşetler tek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kullanımlıktır.</a:t>
            </a:r>
          </a:p>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paketi poşetlerini Resim-2 ve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Resim-3’teki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gibi herhangi bir bölgesinden içerisindeki sınav evrakına zarar vermeden yırtarak açınız.</a:t>
            </a:r>
            <a:endPar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368608"/>
      </p:ext>
    </p:extLst>
  </p:cSld>
  <p:clrMapOvr>
    <a:masterClrMapping/>
  </p:clrMapOvr>
  <p:transition spd="slow">
    <p:cove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766075" y="107131"/>
            <a:ext cx="10659850" cy="511442"/>
          </a:xfrm>
          <a:prstGeom prst="roundRect">
            <a:avLst>
              <a:gd name="adj" fmla="val 35242"/>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PAKETİNİN AÇILMASI VE SINAV EVRAKI DÖNÜŞ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ZARFININ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663388" y="5146312"/>
            <a:ext cx="10668000" cy="1154162"/>
          </a:xfrm>
          <a:prstGeom prst="rect">
            <a:avLst/>
          </a:prstGeom>
        </p:spPr>
        <p:txBody>
          <a:bodyPr wrap="square">
            <a:spAutoFit/>
          </a:bodyPr>
          <a:lstStyle/>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Açılan sınav paketlerinde Resim-4 ve Resim-5’teki gibi sırasıyla, sınav evrakı dönüş zarfı,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aday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yoklama listesi, sıralı aday cevap kâğıtları ve soru kitapçıkları yer almaktadır.</a:t>
            </a:r>
            <a:endPar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stretch>
            <a:fillRect/>
          </a:stretch>
        </p:blipFill>
        <p:spPr>
          <a:xfrm>
            <a:off x="663388" y="819154"/>
            <a:ext cx="10668000" cy="4229100"/>
          </a:xfrm>
          <a:prstGeom prst="rect">
            <a:avLst/>
          </a:prstGeom>
        </p:spPr>
      </p:pic>
    </p:spTree>
    <p:extLst>
      <p:ext uri="{BB962C8B-B14F-4D97-AF65-F5344CB8AC3E}">
        <p14:creationId xmlns:p14="http://schemas.microsoft.com/office/powerpoint/2010/main" val="3345400335"/>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766075" y="107131"/>
            <a:ext cx="10659850" cy="511442"/>
          </a:xfrm>
          <a:prstGeom prst="roundRect">
            <a:avLst>
              <a:gd name="adj" fmla="val 35242"/>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PAKETİNİN AÇILMASI VE SINAV EVRAKI DÖNÜŞ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ZARFININ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843675" y="5200100"/>
            <a:ext cx="10668000" cy="1292662"/>
          </a:xfrm>
          <a:prstGeom prst="rect">
            <a:avLst/>
          </a:prstGeom>
        </p:spPr>
        <p:txBody>
          <a:bodyPr wrap="square">
            <a:spAutoFit/>
          </a:bodyPr>
          <a:lstStyle/>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tamamlandıktan sonra, </a:t>
            </a:r>
            <a:r>
              <a:rPr lang="tr-TR" sz="23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aday yoklama listesi üstte olacak şekilde </a:t>
            </a:r>
            <a:r>
              <a:rPr lang="tr-TR" sz="23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aday </a:t>
            </a:r>
            <a:r>
              <a:rPr lang="tr-TR" sz="23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kâğıtlarını </a:t>
            </a:r>
            <a:r>
              <a:rPr lang="tr-TR"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tam ve sıralı </a:t>
            </a:r>
            <a:r>
              <a:rPr lang="tr-TR" sz="23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olarak</a:t>
            </a:r>
            <a:r>
              <a:rPr lang="tr-TR" sz="23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Resim-6 ve Resim-7’deki gibi sınav evrakı dönüş zarfına koyunuz.</a:t>
            </a:r>
            <a:endPar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581890" y="774884"/>
            <a:ext cx="11020425" cy="4448175"/>
          </a:xfrm>
          <a:prstGeom prst="rect">
            <a:avLst/>
          </a:prstGeom>
        </p:spPr>
      </p:pic>
    </p:spTree>
    <p:extLst>
      <p:ext uri="{BB962C8B-B14F-4D97-AF65-F5344CB8AC3E}">
        <p14:creationId xmlns:p14="http://schemas.microsoft.com/office/powerpoint/2010/main" val="137550013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235974" y="735002"/>
            <a:ext cx="11665974" cy="4939814"/>
          </a:xfrm>
          <a:prstGeom prst="rect">
            <a:avLst/>
          </a:prstGeom>
        </p:spPr>
        <p:txBody>
          <a:bodyPr wrap="square">
            <a:spAutoFit/>
          </a:bodyPr>
          <a:lstStyle/>
          <a:p>
            <a:pPr algn="just">
              <a:lnSpc>
                <a:spcPct val="150000"/>
              </a:lnSpc>
            </a:pPr>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lnSpc>
                <a:spcPct val="150000"/>
              </a:lnSpc>
            </a:pPr>
            <a:r>
              <a:rPr lang="tr-TR" sz="30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a:t>
            </a:r>
            <a:r>
              <a:rPr lang="tr-TR" sz="3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 görev alacak emniyet </a:t>
            </a:r>
            <a:r>
              <a:rPr lang="tr-TR" sz="30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görevlileri;</a:t>
            </a:r>
          </a:p>
          <a:p>
            <a:pPr algn="ctr">
              <a:lnSpc>
                <a:spcPct val="150000"/>
              </a:lnSpc>
            </a:pPr>
            <a:endParaRPr lang="tr-TR" sz="30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MEB </a:t>
            </a:r>
            <a:r>
              <a:rPr lang="tr-TR"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Ölçme, Değerlendirme </a:t>
            </a:r>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a:t>
            </a:r>
            <a:r>
              <a:rPr lang="tr-TR"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Hizmetleri Genel </a:t>
            </a:r>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Müdürlüğünün</a:t>
            </a:r>
          </a:p>
          <a:p>
            <a:pPr algn="just"/>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25.03.2022 tarihli ve E-54315259-480.99-46482362 sayılı yazısı ekindeki</a:t>
            </a:r>
          </a:p>
          <a:p>
            <a:pPr algn="just"/>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Milli Eğitim Bakanlığı ile İçişleri </a:t>
            </a:r>
            <a:r>
              <a:rPr lang="tr-TR"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Bakanlığı Sınav Güvenliği İş Birliği Protokolü </a:t>
            </a:r>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hükümlerine </a:t>
            </a:r>
            <a:r>
              <a:rPr lang="tr-TR"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uygun şekilde </a:t>
            </a:r>
            <a:r>
              <a:rPr lang="tr-TR" sz="3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belirlenecektir. </a:t>
            </a: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0674848"/>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766075" y="107131"/>
            <a:ext cx="10659850" cy="511442"/>
          </a:xfrm>
          <a:prstGeom prst="roundRect">
            <a:avLst>
              <a:gd name="adj" fmla="val 35242"/>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PAKETİNİN AÇILMASI VE SINAV EVRAKI DÖNÜŞ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ZARFININ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stretch>
            <a:fillRect/>
          </a:stretch>
        </p:blipFill>
        <p:spPr>
          <a:xfrm>
            <a:off x="490537" y="1109662"/>
            <a:ext cx="11210925" cy="4638675"/>
          </a:xfrm>
          <a:prstGeom prst="rect">
            <a:avLst/>
          </a:prstGeom>
        </p:spPr>
      </p:pic>
      <p:sp>
        <p:nvSpPr>
          <p:cNvPr id="11" name="Dikdörtgen 10"/>
          <p:cNvSpPr/>
          <p:nvPr/>
        </p:nvSpPr>
        <p:spPr>
          <a:xfrm>
            <a:off x="663388" y="5741258"/>
            <a:ext cx="10668000" cy="800219"/>
          </a:xfrm>
          <a:prstGeom prst="rect">
            <a:avLst/>
          </a:prstGeom>
        </p:spPr>
        <p:txBody>
          <a:bodyPr wrap="square">
            <a:spAutoFit/>
          </a:bodyPr>
          <a:lstStyle/>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zarfını Resim-8 ve Resim-9’daki gibi, zarf kapağının üzerinde bulunan </a:t>
            </a:r>
            <a:r>
              <a:rPr lang="tr-TR" sz="23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beyaz koruyucu </a:t>
            </a:r>
            <a:r>
              <a:rPr lang="tr-TR" sz="23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bandı kapağın sağ tarafından kaldırarak kapatınız.</a:t>
            </a:r>
          </a:p>
        </p:txBody>
      </p:sp>
    </p:spTree>
    <p:extLst>
      <p:ext uri="{BB962C8B-B14F-4D97-AF65-F5344CB8AC3E}">
        <p14:creationId xmlns:p14="http://schemas.microsoft.com/office/powerpoint/2010/main" val="1542364294"/>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6" name="Başlık 1"/>
          <p:cNvSpPr txBox="1">
            <a:spLocks/>
          </p:cNvSpPr>
          <p:nvPr/>
        </p:nvSpPr>
        <p:spPr>
          <a:xfrm>
            <a:off x="812038" y="1263366"/>
            <a:ext cx="9840035" cy="4564228"/>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72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ÖNEMLİ </a:t>
            </a:r>
          </a:p>
          <a:p>
            <a:pPr algn="ctr"/>
            <a:r>
              <a:rPr lang="tr-TR" sz="72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HATIRLATMALAR</a:t>
            </a:r>
          </a:p>
        </p:txBody>
      </p:sp>
    </p:spTree>
    <p:extLst>
      <p:ext uri="{BB962C8B-B14F-4D97-AF65-F5344CB8AC3E}">
        <p14:creationId xmlns:p14="http://schemas.microsoft.com/office/powerpoint/2010/main" val="1860639032"/>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870579" y="724506"/>
            <a:ext cx="2896668" cy="4004217"/>
          </a:xfrm>
          <a:prstGeom prst="rect">
            <a:avLst/>
          </a:prstGeom>
        </p:spPr>
      </p:pic>
      <p:sp>
        <p:nvSpPr>
          <p:cNvPr id="2" name="Dikdörtgen 1"/>
          <p:cNvSpPr/>
          <p:nvPr/>
        </p:nvSpPr>
        <p:spPr>
          <a:xfrm>
            <a:off x="450376" y="5055401"/>
            <a:ext cx="11491415" cy="1569660"/>
          </a:xfrm>
          <a:prstGeom prst="rect">
            <a:avLst/>
          </a:prstGeom>
        </p:spPr>
        <p:txBody>
          <a:bodyPr wrap="square">
            <a:spAutoFit/>
          </a:bodyPr>
          <a:lstStyle/>
          <a:p>
            <a:pPr algn="ctr"/>
            <a:r>
              <a:rPr lang="tr-TR" sz="48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CEP TELEFONU İLE SINAV BİNASINA KESİNLİKLE ALINMAYACAKTIR.</a:t>
            </a:r>
          </a:p>
        </p:txBody>
      </p:sp>
    </p:spTree>
    <p:extLst>
      <p:ext uri="{BB962C8B-B14F-4D97-AF65-F5344CB8AC3E}">
        <p14:creationId xmlns:p14="http://schemas.microsoft.com/office/powerpoint/2010/main" val="3447655234"/>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4150" y="528447"/>
            <a:ext cx="3985146" cy="2758013"/>
          </a:xfrm>
          <a:prstGeom prst="rect">
            <a:avLst/>
          </a:prstGeom>
          <a:noFill/>
        </p:spPr>
      </p:pic>
      <p:pic>
        <p:nvPicPr>
          <p:cNvPr id="4" name="Resim 3"/>
          <p:cNvPicPr>
            <a:picLocks noChangeAspect="1"/>
          </p:cNvPicPr>
          <p:nvPr/>
        </p:nvPicPr>
        <p:blipFill rotWithShape="1">
          <a:blip r:embed="rId4"/>
          <a:srcRect l="13316" r="12996" b="52230"/>
          <a:stretch/>
        </p:blipFill>
        <p:spPr>
          <a:xfrm>
            <a:off x="7942983" y="763260"/>
            <a:ext cx="3101524" cy="2269344"/>
          </a:xfrm>
          <a:prstGeom prst="rect">
            <a:avLst/>
          </a:prstGeom>
          <a:solidFill>
            <a:schemeClr val="bg2">
              <a:lumMod val="75000"/>
            </a:schemeClr>
          </a:solidFill>
          <a:ln>
            <a:solidFill>
              <a:srgbClr val="8A909A"/>
            </a:solidFill>
          </a:ln>
        </p:spPr>
      </p:pic>
      <p:sp>
        <p:nvSpPr>
          <p:cNvPr id="5" name="Metin kutusu 4"/>
          <p:cNvSpPr txBox="1"/>
          <p:nvPr/>
        </p:nvSpPr>
        <p:spPr>
          <a:xfrm>
            <a:off x="614150" y="3286460"/>
            <a:ext cx="4273152" cy="523220"/>
          </a:xfrm>
          <a:prstGeom prst="rect">
            <a:avLst/>
          </a:prstGeom>
          <a:noFill/>
        </p:spPr>
        <p:txBody>
          <a:bodyPr wrap="square" rtlCol="0">
            <a:spAutoFit/>
          </a:bodyPr>
          <a:lstStyle/>
          <a:p>
            <a:r>
              <a:rPr lang="tr-TR" sz="2800" dirty="0" smtClean="0"/>
              <a:t>1. Oturum Sınav Kutuları </a:t>
            </a:r>
            <a:endParaRPr lang="tr-TR" sz="2800" dirty="0"/>
          </a:p>
        </p:txBody>
      </p:sp>
      <p:sp>
        <p:nvSpPr>
          <p:cNvPr id="7" name="Metin kutusu 6"/>
          <p:cNvSpPr txBox="1"/>
          <p:nvPr/>
        </p:nvSpPr>
        <p:spPr>
          <a:xfrm>
            <a:off x="7357169" y="3256514"/>
            <a:ext cx="4273152" cy="523220"/>
          </a:xfrm>
          <a:prstGeom prst="rect">
            <a:avLst/>
          </a:prstGeom>
          <a:noFill/>
        </p:spPr>
        <p:txBody>
          <a:bodyPr wrap="square" rtlCol="0">
            <a:spAutoFit/>
          </a:bodyPr>
          <a:lstStyle/>
          <a:p>
            <a:r>
              <a:rPr lang="tr-TR" sz="2800" dirty="0"/>
              <a:t>2</a:t>
            </a:r>
            <a:r>
              <a:rPr lang="tr-TR" sz="2800" dirty="0" smtClean="0"/>
              <a:t>. Oturum Sınav Kutuları </a:t>
            </a:r>
            <a:endParaRPr lang="tr-TR" sz="2800" dirty="0"/>
          </a:p>
        </p:txBody>
      </p:sp>
      <p:sp>
        <p:nvSpPr>
          <p:cNvPr id="8" name="Metin kutusu 7"/>
          <p:cNvSpPr txBox="1"/>
          <p:nvPr/>
        </p:nvSpPr>
        <p:spPr>
          <a:xfrm>
            <a:off x="2424317" y="1282139"/>
            <a:ext cx="1116841" cy="523220"/>
          </a:xfrm>
          <a:prstGeom prst="rect">
            <a:avLst/>
          </a:prstGeom>
          <a:noFill/>
        </p:spPr>
        <p:txBody>
          <a:bodyPr wrap="square" rtlCol="0">
            <a:spAutoFit/>
          </a:bodyPr>
          <a:lstStyle/>
          <a:p>
            <a:r>
              <a:rPr lang="tr-TR" sz="2800" dirty="0" smtClean="0"/>
              <a:t>SARI</a:t>
            </a:r>
            <a:endParaRPr lang="tr-TR" sz="2800" dirty="0"/>
          </a:p>
        </p:txBody>
      </p:sp>
      <p:sp>
        <p:nvSpPr>
          <p:cNvPr id="9" name="Metin kutusu 8"/>
          <p:cNvSpPr txBox="1"/>
          <p:nvPr/>
        </p:nvSpPr>
        <p:spPr>
          <a:xfrm>
            <a:off x="9616954" y="1374712"/>
            <a:ext cx="1116841" cy="523220"/>
          </a:xfrm>
          <a:prstGeom prst="rect">
            <a:avLst/>
          </a:prstGeom>
          <a:noFill/>
        </p:spPr>
        <p:txBody>
          <a:bodyPr wrap="square" rtlCol="0">
            <a:spAutoFit/>
          </a:bodyPr>
          <a:lstStyle/>
          <a:p>
            <a:r>
              <a:rPr lang="tr-TR" sz="2800" dirty="0" smtClean="0">
                <a:solidFill>
                  <a:schemeClr val="bg1"/>
                </a:solidFill>
              </a:rPr>
              <a:t>GRİ</a:t>
            </a:r>
            <a:endParaRPr lang="tr-TR" sz="2800" dirty="0">
              <a:solidFill>
                <a:schemeClr val="bg1"/>
              </a:solidFill>
            </a:endParaRPr>
          </a:p>
        </p:txBody>
      </p:sp>
      <p:sp>
        <p:nvSpPr>
          <p:cNvPr id="10" name="Metin kutusu 9"/>
          <p:cNvSpPr txBox="1"/>
          <p:nvPr/>
        </p:nvSpPr>
        <p:spPr>
          <a:xfrm>
            <a:off x="614150" y="4248268"/>
            <a:ext cx="10713491" cy="1815882"/>
          </a:xfrm>
          <a:prstGeom prst="rect">
            <a:avLst/>
          </a:prstGeom>
          <a:noFill/>
        </p:spPr>
        <p:txBody>
          <a:bodyPr wrap="square" rtlCol="0">
            <a:spAutoFit/>
          </a:bodyPr>
          <a:lstStyle/>
          <a:p>
            <a:pPr algn="just"/>
            <a:r>
              <a:rPr lang="tr-TR" sz="2800" dirty="0" smtClean="0">
                <a:latin typeface="Arial" panose="020B0604020202020204" pitchFamily="34" charset="0"/>
                <a:cs typeface="Arial" panose="020B0604020202020204" pitchFamily="34" charset="0"/>
              </a:rPr>
              <a:t>       </a:t>
            </a:r>
            <a:r>
              <a:rPr lang="tr-TR" sz="2800" dirty="0" smtClean="0">
                <a:solidFill>
                  <a:srgbClr val="FF0000"/>
                </a:solidFill>
                <a:latin typeface="Arial" panose="020B0604020202020204" pitchFamily="34" charset="0"/>
                <a:cs typeface="Arial" panose="020B0604020202020204" pitchFamily="34" charset="0"/>
              </a:rPr>
              <a:t>1. oturum ve 2. oturum sınav kutularının renkleri ve etiketleri farklı olduğundan sınav kutuları açılırken dikkatli olunması gerekmekte olup </a:t>
            </a:r>
            <a:r>
              <a:rPr lang="tr-TR" sz="2800" b="1" u="sng" dirty="0" smtClean="0">
                <a:solidFill>
                  <a:srgbClr val="FF0000"/>
                </a:solidFill>
                <a:latin typeface="Arial" panose="020B0604020202020204" pitchFamily="34" charset="0"/>
                <a:cs typeface="Arial" panose="020B0604020202020204" pitchFamily="34" charset="0"/>
              </a:rPr>
              <a:t>sınav yapılacak oturumun  haricindeki kutuların açılmaması</a:t>
            </a:r>
            <a:r>
              <a:rPr lang="tr-TR" sz="2800" dirty="0" smtClean="0">
                <a:solidFill>
                  <a:srgbClr val="FF0000"/>
                </a:solidFill>
                <a:latin typeface="Arial" panose="020B0604020202020204" pitchFamily="34" charset="0"/>
                <a:cs typeface="Arial" panose="020B0604020202020204" pitchFamily="34" charset="0"/>
              </a:rPr>
              <a:t> gerekmektedir.   </a:t>
            </a:r>
            <a:endParaRPr lang="tr-TR"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238962"/>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4" name="İçerik Yer Tutucusu 2"/>
          <p:cNvSpPr txBox="1">
            <a:spLocks/>
          </p:cNvSpPr>
          <p:nvPr/>
        </p:nvSpPr>
        <p:spPr>
          <a:xfrm>
            <a:off x="638970" y="2193980"/>
            <a:ext cx="10515600" cy="394764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tr-TR"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tr-TR" sz="4000" dirty="0" smtClean="0">
                <a:solidFill>
                  <a:srgbClr val="FF0000"/>
                </a:solidFill>
                <a:latin typeface="Arial" panose="020B0604020202020204" pitchFamily="34" charset="0"/>
                <a:cs typeface="Arial" panose="020B0604020202020204" pitchFamily="34" charset="0"/>
              </a:rPr>
              <a:t>Bakanlığımıza gidecek sınav </a:t>
            </a:r>
            <a:r>
              <a:rPr lang="tr-TR" sz="4000" dirty="0" err="1" smtClean="0">
                <a:solidFill>
                  <a:srgbClr val="FF0000"/>
                </a:solidFill>
                <a:latin typeface="Arial" panose="020B0604020202020204" pitchFamily="34" charset="0"/>
                <a:cs typeface="Arial" panose="020B0604020202020204" pitchFamily="34" charset="0"/>
              </a:rPr>
              <a:t>ekrakları</a:t>
            </a:r>
            <a:r>
              <a:rPr lang="tr-TR" sz="4000" dirty="0" smtClean="0">
                <a:solidFill>
                  <a:srgbClr val="FF0000"/>
                </a:solidFill>
                <a:latin typeface="Arial" panose="020B0604020202020204" pitchFamily="34" charset="0"/>
                <a:cs typeface="Arial" panose="020B0604020202020204" pitchFamily="34" charset="0"/>
              </a:rPr>
              <a:t> </a:t>
            </a:r>
          </a:p>
          <a:p>
            <a:r>
              <a:rPr lang="tr-TR" sz="4000" dirty="0" smtClean="0">
                <a:solidFill>
                  <a:srgbClr val="FF0000"/>
                </a:solidFill>
                <a:latin typeface="Arial" panose="020B0604020202020204" pitchFamily="34" charset="0"/>
                <a:cs typeface="Arial" panose="020B0604020202020204" pitchFamily="34" charset="0"/>
              </a:rPr>
              <a:t>(cevap kağıtları, salon aday yoklama listesi, tutanak vb. tüm evrakların) </a:t>
            </a:r>
          </a:p>
          <a:p>
            <a:r>
              <a:rPr lang="tr-TR" sz="4000" b="1" u="sng" dirty="0" smtClean="0">
                <a:solidFill>
                  <a:srgbClr val="FF0000"/>
                </a:solidFill>
                <a:latin typeface="Arial" panose="020B0604020202020204" pitchFamily="34" charset="0"/>
                <a:cs typeface="Arial" panose="020B0604020202020204" pitchFamily="34" charset="0"/>
              </a:rPr>
              <a:t>sayılarak ve eksiksiz </a:t>
            </a:r>
          </a:p>
          <a:p>
            <a:r>
              <a:rPr lang="tr-TR" sz="4000" dirty="0" smtClean="0">
                <a:solidFill>
                  <a:srgbClr val="FF0000"/>
                </a:solidFill>
                <a:latin typeface="Arial" panose="020B0604020202020204" pitchFamily="34" charset="0"/>
                <a:cs typeface="Arial" panose="020B0604020202020204" pitchFamily="34" charset="0"/>
              </a:rPr>
              <a:t>olarak geri dönüş kutusuna konulması gerekmektedir.</a:t>
            </a:r>
            <a:endParaRPr lang="tr-TR" sz="4000" dirty="0">
              <a:solidFill>
                <a:srgbClr val="FF0000"/>
              </a:solidFill>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250" y="399481"/>
            <a:ext cx="5869022" cy="2275480"/>
          </a:xfrm>
          <a:prstGeom prst="rect">
            <a:avLst/>
          </a:prstGeom>
        </p:spPr>
      </p:pic>
    </p:spTree>
    <p:extLst>
      <p:ext uri="{BB962C8B-B14F-4D97-AF65-F5344CB8AC3E}">
        <p14:creationId xmlns:p14="http://schemas.microsoft.com/office/powerpoint/2010/main" val="3025055339"/>
      </p:ext>
    </p:extLst>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3" y="-1"/>
            <a:ext cx="12192000" cy="6858000"/>
          </a:xfrm>
          <a:prstGeom prst="rect">
            <a:avLst/>
          </a:prstGeom>
        </p:spPr>
      </p:pic>
      <p:sp>
        <p:nvSpPr>
          <p:cNvPr id="6" name="Dikdörtgen 5"/>
          <p:cNvSpPr/>
          <p:nvPr/>
        </p:nvSpPr>
        <p:spPr>
          <a:xfrm>
            <a:off x="5349922" y="1385542"/>
            <a:ext cx="6591106" cy="1446550"/>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TEŞEKKÜR </a:t>
            </a:r>
            <a:r>
              <a:rPr lang="tr-TR"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EDER</a:t>
            </a:r>
          </a:p>
          <a:p>
            <a:pPr algn="ctr"/>
            <a:r>
              <a:rPr lang="tr-TR"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BAŞARILAR DİLERİZ</a:t>
            </a:r>
          </a:p>
        </p:txBody>
      </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0331" y="933937"/>
            <a:ext cx="5072422" cy="4191465"/>
          </a:xfrm>
          <a:prstGeom prst="rect">
            <a:avLst/>
          </a:prstGeom>
          <a:effectLst>
            <a:glow rad="101600">
              <a:schemeClr val="tx1">
                <a:alpha val="60000"/>
              </a:schemeClr>
            </a:glow>
            <a:outerShdw blurRad="50800" dist="38100" dir="5400000" algn="t" rotWithShape="0">
              <a:prstClr val="black">
                <a:alpha val="40000"/>
              </a:prstClr>
            </a:outerShdw>
          </a:effectLst>
        </p:spPr>
      </p:pic>
    </p:spTree>
    <p:extLst>
      <p:ext uri="{BB962C8B-B14F-4D97-AF65-F5344CB8AC3E}">
        <p14:creationId xmlns:p14="http://schemas.microsoft.com/office/powerpoint/2010/main" val="211116275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08783" y="1308208"/>
            <a:ext cx="10937174" cy="3785652"/>
          </a:xfrm>
          <a:prstGeom prst="rect">
            <a:avLst/>
          </a:prstGeom>
        </p:spPr>
        <p:txBody>
          <a:bodyPr wrap="square">
            <a:spAutoFit/>
          </a:bodyPr>
          <a:lstStyle/>
          <a:p>
            <a:pPr algn="just">
              <a:lnSpc>
                <a:spcPct val="150000"/>
              </a:lnSpc>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 sınavda;</a:t>
            </a:r>
          </a:p>
          <a:p>
            <a:pPr algn="just">
              <a:lnSpc>
                <a:spcPct val="150000"/>
              </a:lnSpc>
            </a:pP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Öğrencilerin </a:t>
            </a:r>
            <a:r>
              <a:rPr lang="tr-TR" sz="32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üst araması yapılmayacağından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başladıktan sonra binada görevli emniyet görevlilerince okul bahçesi ve çevresinde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gerekli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tedbirlerin alınması sağlanacaktır</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109391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477671" y="816888"/>
            <a:ext cx="11311557" cy="5493812"/>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tr-TR" sz="2600" dirty="0" smtClean="0">
                <a:latin typeface="Arial" panose="020B0604020202020204" pitchFamily="34" charset="0"/>
                <a:cs typeface="Arial" panose="020B0604020202020204" pitchFamily="34" charset="0"/>
              </a:rPr>
              <a:t>Naklen yer değişikliği ve benzeri hallere bağlı zorunlu ikamet  değiştiren,</a:t>
            </a:r>
          </a:p>
          <a:p>
            <a:pPr marL="457200" indent="-457200" algn="just">
              <a:lnSpc>
                <a:spcPct val="150000"/>
              </a:lnSpc>
              <a:buFont typeface="Arial" panose="020B0604020202020204" pitchFamily="34" charset="0"/>
              <a:buChar char="•"/>
            </a:pPr>
            <a:r>
              <a:rPr lang="tr-TR" sz="2600" dirty="0">
                <a:latin typeface="Arial" panose="020B0604020202020204" pitchFamily="34" charset="0"/>
                <a:cs typeface="Arial" panose="020B0604020202020204" pitchFamily="34" charset="0"/>
              </a:rPr>
              <a:t>Başka il ve ilçelerdeki okullara nakil olan</a:t>
            </a:r>
          </a:p>
          <a:p>
            <a:pPr marL="457200" indent="-457200" algn="just">
              <a:lnSpc>
                <a:spcPct val="150000"/>
              </a:lnSpc>
              <a:buFont typeface="Arial" panose="020B0604020202020204" pitchFamily="34" charset="0"/>
              <a:buChar char="•"/>
            </a:pPr>
            <a:r>
              <a:rPr lang="tr-TR" sz="2600" dirty="0" smtClean="0">
                <a:latin typeface="Arial" panose="020B0604020202020204" pitchFamily="34" charset="0"/>
                <a:cs typeface="Arial" panose="020B0604020202020204" pitchFamily="34" charset="0"/>
              </a:rPr>
              <a:t>Ailesi </a:t>
            </a:r>
            <a:r>
              <a:rPr lang="tr-TR" sz="2600" dirty="0">
                <a:latin typeface="Arial" panose="020B0604020202020204" pitchFamily="34" charset="0"/>
                <a:cs typeface="Arial" panose="020B0604020202020204" pitchFamily="34" charset="0"/>
              </a:rPr>
              <a:t>tarım işçisi olarak çalışan </a:t>
            </a:r>
            <a:r>
              <a:rPr lang="tr-TR" sz="2600" dirty="0" smtClean="0">
                <a:latin typeface="Arial" panose="020B0604020202020204" pitchFamily="34" charset="0"/>
                <a:cs typeface="Arial" panose="020B0604020202020204" pitchFamily="34" charset="0"/>
              </a:rPr>
              <a:t>öğrenciler</a:t>
            </a:r>
          </a:p>
          <a:p>
            <a:pPr marL="457200" indent="-457200" algn="just">
              <a:lnSpc>
                <a:spcPct val="150000"/>
              </a:lnSpc>
              <a:buFont typeface="Arial" panose="020B0604020202020204" pitchFamily="34" charset="0"/>
              <a:buChar char="•"/>
            </a:pPr>
            <a:r>
              <a:rPr lang="tr-TR" sz="2600" dirty="0">
                <a:latin typeface="Arial" panose="020B0604020202020204" pitchFamily="34" charset="0"/>
                <a:cs typeface="Arial" panose="020B0604020202020204" pitchFamily="34" charset="0"/>
              </a:rPr>
              <a:t>Karantina nedeniyle belirlenen okullarda sınava giremeyecek olan</a:t>
            </a:r>
          </a:p>
          <a:p>
            <a:pPr algn="just">
              <a:lnSpc>
                <a:spcPct val="150000"/>
              </a:lnSpc>
            </a:pPr>
            <a:r>
              <a:rPr lang="tr-TR" sz="2600" dirty="0" smtClean="0">
                <a:latin typeface="Arial" panose="020B0604020202020204" pitchFamily="34" charset="0"/>
                <a:cs typeface="Arial" panose="020B0604020202020204" pitchFamily="34" charset="0"/>
              </a:rPr>
              <a:t>     öğrencilerin </a:t>
            </a:r>
            <a:r>
              <a:rPr lang="tr-TR" sz="2600" dirty="0">
                <a:latin typeface="Arial" panose="020B0604020202020204" pitchFamily="34" charset="0"/>
                <a:cs typeface="Arial" panose="020B0604020202020204" pitchFamily="34" charset="0"/>
              </a:rPr>
              <a:t>durumları</a:t>
            </a:r>
            <a:endParaRPr lang="tr-TR" sz="2600" dirty="0" smtClean="0">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tr-TR" sz="2600" dirty="0" smtClean="0">
                <a:latin typeface="Arial" panose="020B0604020202020204" pitchFamily="34" charset="0"/>
                <a:cs typeface="Arial" panose="020B0604020202020204" pitchFamily="34" charset="0"/>
              </a:rPr>
              <a:t>Rehberlik </a:t>
            </a:r>
            <a:r>
              <a:rPr lang="tr-TR" sz="2600" dirty="0">
                <a:latin typeface="Arial" panose="020B0604020202020204" pitchFamily="34" charset="0"/>
                <a:cs typeface="Arial" panose="020B0604020202020204" pitchFamily="34" charset="0"/>
              </a:rPr>
              <a:t>Araştırma Merkezleri (RAM) tarafından sisteme </a:t>
            </a:r>
            <a:r>
              <a:rPr lang="tr-TR" sz="2600" dirty="0" smtClean="0">
                <a:latin typeface="Arial" panose="020B0604020202020204" pitchFamily="34" charset="0"/>
                <a:cs typeface="Arial" panose="020B0604020202020204" pitchFamily="34" charset="0"/>
              </a:rPr>
              <a:t>işlenemeyen</a:t>
            </a:r>
          </a:p>
          <a:p>
            <a:pPr marL="457200" indent="-457200" algn="just">
              <a:lnSpc>
                <a:spcPct val="150000"/>
              </a:lnSpc>
              <a:buFont typeface="Arial" panose="020B0604020202020204" pitchFamily="34" charset="0"/>
              <a:buChar char="•"/>
            </a:pPr>
            <a:r>
              <a:rPr lang="tr-TR" sz="2600" dirty="0" smtClean="0">
                <a:latin typeface="Arial" panose="020B0604020202020204" pitchFamily="34" charset="0"/>
                <a:cs typeface="Arial" panose="020B0604020202020204" pitchFamily="34" charset="0"/>
              </a:rPr>
              <a:t>Sınavda </a:t>
            </a:r>
            <a:r>
              <a:rPr lang="tr-TR" sz="2600" dirty="0">
                <a:latin typeface="Arial" panose="020B0604020202020204" pitchFamily="34" charset="0"/>
                <a:cs typeface="Arial" panose="020B0604020202020204" pitchFamily="34" charset="0"/>
              </a:rPr>
              <a:t>özel hizmet alması </a:t>
            </a:r>
            <a:r>
              <a:rPr lang="tr-TR" sz="2600" dirty="0" smtClean="0">
                <a:latin typeface="Arial" panose="020B0604020202020204" pitchFamily="34" charset="0"/>
                <a:cs typeface="Arial" panose="020B0604020202020204" pitchFamily="34" charset="0"/>
              </a:rPr>
              <a:t>gereken</a:t>
            </a:r>
          </a:p>
          <a:p>
            <a:pPr marL="457200" indent="-457200" algn="just">
              <a:lnSpc>
                <a:spcPct val="150000"/>
              </a:lnSpc>
              <a:buFont typeface="Arial" panose="020B0604020202020204" pitchFamily="34" charset="0"/>
              <a:buChar char="•"/>
            </a:pPr>
            <a:r>
              <a:rPr lang="tr-TR" sz="2600" dirty="0" smtClean="0">
                <a:latin typeface="Arial" panose="020B0604020202020204" pitchFamily="34" charset="0"/>
                <a:cs typeface="Arial" panose="020B0604020202020204" pitchFamily="34" charset="0"/>
              </a:rPr>
              <a:t>Cezaevlerinde </a:t>
            </a:r>
            <a:r>
              <a:rPr lang="tr-TR" sz="2600" dirty="0">
                <a:latin typeface="Arial" panose="020B0604020202020204" pitchFamily="34" charset="0"/>
                <a:cs typeface="Arial" panose="020B0604020202020204" pitchFamily="34" charset="0"/>
              </a:rPr>
              <a:t>tutuklu/hükümlü bulunan 8. sınıf öğrencilerinin durumları da…</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54592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2869</Words>
  <Application>Microsoft Office PowerPoint</Application>
  <PresentationFormat>Geniş ekran</PresentationFormat>
  <Paragraphs>391</Paragraphs>
  <Slides>75</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75</vt:i4>
      </vt:variant>
    </vt:vector>
  </HeadingPairs>
  <TitlesOfParts>
    <vt:vector size="83" baseType="lpstr">
      <vt:lpstr>Arial</vt:lpstr>
      <vt:lpstr>Arial Rounded MT Bold</vt:lpstr>
      <vt:lpstr>Bookman Old Style</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2022-05-31T13:02:33Z</dcterms:created>
  <dcterms:modified xsi:type="dcterms:W3CDTF">2022-05-31T13:02:41Z</dcterms:modified>
</cp:coreProperties>
</file>