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20"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5" r:id="rId18"/>
    <p:sldId id="274" r:id="rId19"/>
    <p:sldId id="277" r:id="rId20"/>
    <p:sldId id="278" r:id="rId21"/>
    <p:sldId id="279" r:id="rId22"/>
    <p:sldId id="280" r:id="rId23"/>
    <p:sldId id="281" r:id="rId24"/>
    <p:sldId id="282" r:id="rId25"/>
    <p:sldId id="283" r:id="rId26"/>
    <p:sldId id="322" r:id="rId27"/>
    <p:sldId id="323" r:id="rId28"/>
    <p:sldId id="324" r:id="rId29"/>
    <p:sldId id="325" r:id="rId30"/>
    <p:sldId id="326" r:id="rId31"/>
    <p:sldId id="284" r:id="rId32"/>
    <p:sldId id="285" r:id="rId33"/>
    <p:sldId id="286" r:id="rId34"/>
    <p:sldId id="287" r:id="rId35"/>
    <p:sldId id="288" r:id="rId36"/>
    <p:sldId id="290" r:id="rId37"/>
    <p:sldId id="291" r:id="rId38"/>
    <p:sldId id="292" r:id="rId39"/>
    <p:sldId id="289"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66FF"/>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9" autoAdjust="0"/>
    <p:restoredTop sz="94660"/>
  </p:normalViewPr>
  <p:slideViewPr>
    <p:cSldViewPr snapToGrid="0">
      <p:cViewPr varScale="1">
        <p:scale>
          <a:sx n="83" d="100"/>
          <a:sy n="83" d="100"/>
        </p:scale>
        <p:origin x="1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109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4">
                <a:lumMod val="45000"/>
                <a:lumOff val="55000"/>
              </a:schemeClr>
            </a:gs>
            <a:gs pos="0">
              <a:srgbClr val="FFC000"/>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63103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Dikdörtgen 4"/>
          <p:cNvSpPr/>
          <p:nvPr/>
        </p:nvSpPr>
        <p:spPr>
          <a:xfrm>
            <a:off x="-2" y="2341126"/>
            <a:ext cx="12192000" cy="523220"/>
          </a:xfrm>
          <a:prstGeom prst="rect">
            <a:avLst/>
          </a:prstGeom>
          <a:noFill/>
        </p:spPr>
        <p:txBody>
          <a:bodyPr wrap="square" lIns="91440" tIns="45720" rIns="91440" bIns="45720">
            <a:spAutoFit/>
          </a:bodyPr>
          <a:lstStyle/>
          <a:p>
            <a:pPr algn="ctr"/>
            <a:r>
              <a:rPr lang="tr-TR" sz="2800" b="1" cap="none" spc="0" dirty="0" smtClean="0">
                <a:ln w="0"/>
                <a:solidFill>
                  <a:schemeClr val="bg1"/>
                </a:solidFill>
                <a:effectLst>
                  <a:outerShdw blurRad="50800" dist="139700" dir="5400000" algn="t" rotWithShape="0">
                    <a:prstClr val="black">
                      <a:alpha val="40000"/>
                    </a:prstClr>
                  </a:outerShdw>
                </a:effectLst>
                <a:latin typeface="ITC Bookman Light" panose="02050504040505020204" pitchFamily="18" charset="0"/>
              </a:rPr>
              <a:t>KONYA İL MİLLİ EĞİTİM MÜDÜRLÜĞÜ</a:t>
            </a:r>
            <a:endParaRPr lang="tr-TR" sz="2800" b="1" cap="none" spc="0" dirty="0">
              <a:ln w="0"/>
              <a:solidFill>
                <a:schemeClr val="bg1"/>
              </a:solidFill>
              <a:effectLst>
                <a:outerShdw blurRad="50800" dist="139700" dir="5400000" algn="t" rotWithShape="0">
                  <a:prstClr val="black">
                    <a:alpha val="40000"/>
                  </a:prstClr>
                </a:outerShdw>
              </a:effectLst>
              <a:latin typeface="ITC Bookman Light" panose="02050504040505020204" pitchFamily="18" charset="0"/>
            </a:endParaRPr>
          </a:p>
        </p:txBody>
      </p:sp>
      <p:sp>
        <p:nvSpPr>
          <p:cNvPr id="7" name="Dikdörtgen 6"/>
          <p:cNvSpPr/>
          <p:nvPr/>
        </p:nvSpPr>
        <p:spPr>
          <a:xfrm>
            <a:off x="-2" y="4280893"/>
            <a:ext cx="12191999" cy="1815882"/>
          </a:xfrm>
          <a:prstGeom prst="rect">
            <a:avLst/>
          </a:prstGeom>
          <a:noFill/>
        </p:spPr>
        <p:txBody>
          <a:bodyPr wrap="square" lIns="91440" tIns="45720" rIns="91440" bIns="45720">
            <a:spAutoFit/>
          </a:bodyPr>
          <a:lstStyle/>
          <a:p>
            <a:pPr algn="ctr"/>
            <a:r>
              <a:rPr lang="tr-TR" sz="2800" b="1" dirty="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rPr>
              <a:t>İlköğretim ve Ortaöğretim Kurumları Bursluluk Sınavı (İOKBS)</a:t>
            </a:r>
          </a:p>
          <a:p>
            <a:pPr algn="ctr"/>
            <a:r>
              <a:rPr lang="tr-TR" sz="2800" b="1" dirty="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rPr>
              <a:t>Bilgilendirme </a:t>
            </a:r>
            <a:r>
              <a:rPr lang="tr-TR" sz="2800" b="1" dirty="0" smtClean="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rPr>
              <a:t>Toplantısı</a:t>
            </a:r>
          </a:p>
          <a:p>
            <a:pPr algn="ctr"/>
            <a:endParaRPr lang="tr-TR" sz="2800" b="1" dirty="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endParaRPr>
          </a:p>
          <a:p>
            <a:pPr algn="ctr"/>
            <a:r>
              <a:rPr lang="tr-TR" sz="2800" b="1" dirty="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rPr>
              <a:t>01 Eylül 2023</a:t>
            </a:r>
            <a:endParaRPr lang="tr-TR" sz="2800" b="1" cap="none" spc="0" dirty="0">
              <a:ln w="0"/>
              <a:solidFill>
                <a:schemeClr val="bg1"/>
              </a:solidFill>
              <a:effectLst>
                <a:outerShdw blurRad="50800" dist="38100" dir="5400000" algn="t" rotWithShape="0">
                  <a:prstClr val="black">
                    <a:alpha val="40000"/>
                  </a:prstClr>
                </a:outerShdw>
                <a:reflection blurRad="6350" stA="26000" endPos="41000" dist="12700" dir="5400000" sy="-90000" algn="bl" rotWithShape="0"/>
              </a:effectLst>
              <a:latin typeface="ITC Bookman Light" panose="02050504040505020204" pitchFamily="18" charset="0"/>
            </a:endParaRPr>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16924" t="6579" r="16666" b="34350"/>
          <a:stretch/>
        </p:blipFill>
        <p:spPr>
          <a:xfrm>
            <a:off x="4859382" y="104503"/>
            <a:ext cx="2246811" cy="1998618"/>
          </a:xfrm>
          <a:prstGeom prst="rect">
            <a:avLst/>
          </a:prstGeom>
          <a:effectLst>
            <a:innerShdw blurRad="63500" dist="50800" dir="16200000">
              <a:prstClr val="black">
                <a:alpha val="50000"/>
              </a:prstClr>
            </a:innerShdw>
          </a:effectLst>
        </p:spPr>
      </p:pic>
      <p:sp>
        <p:nvSpPr>
          <p:cNvPr id="9" name="Dikdörtgen 8"/>
          <p:cNvSpPr/>
          <p:nvPr/>
        </p:nvSpPr>
        <p:spPr>
          <a:xfrm>
            <a:off x="-2" y="3274279"/>
            <a:ext cx="12192000" cy="523220"/>
          </a:xfrm>
          <a:prstGeom prst="rect">
            <a:avLst/>
          </a:prstGeom>
          <a:noFill/>
        </p:spPr>
        <p:txBody>
          <a:bodyPr wrap="square" lIns="91440" tIns="45720" rIns="91440" bIns="45720">
            <a:spAutoFit/>
          </a:bodyPr>
          <a:lstStyle/>
          <a:p>
            <a:pPr algn="ctr"/>
            <a:r>
              <a:rPr lang="tr-TR" sz="2800" b="1" dirty="0">
                <a:ln w="0"/>
                <a:solidFill>
                  <a:schemeClr val="bg1"/>
                </a:solidFill>
                <a:effectLst>
                  <a:outerShdw blurRad="50800" dist="139700" dir="5400000" algn="t" rotWithShape="0">
                    <a:prstClr val="black">
                      <a:alpha val="40000"/>
                    </a:prstClr>
                  </a:outerShdw>
                </a:effectLst>
                <a:latin typeface="ITC Bookman Light" panose="02050504040505020204" pitchFamily="18" charset="0"/>
              </a:rPr>
              <a:t>Ölçme, Değerlendirme ve Sınav Hizmetleri Bürosu</a:t>
            </a:r>
          </a:p>
        </p:txBody>
      </p:sp>
    </p:spTree>
    <p:extLst>
      <p:ext uri="{BB962C8B-B14F-4D97-AF65-F5344CB8AC3E}">
        <p14:creationId xmlns:p14="http://schemas.microsoft.com/office/powerpoint/2010/main" val="6625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250"/>
                                        <p:tgtEl>
                                          <p:spTgt spid="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cTn>
                              </p:par>
                              <p:par>
                                <p:cTn id="11" presetID="22" presetClass="entr" presetSubtype="8" fill="hold" grpId="0" nodeType="withEffect">
                                  <p:stCondLst>
                                    <p:cond delay="225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oturma planı doğrultusunda sıraları numaralandırarak sınavdan 1 (bir) gün önce hazır duruma gelmesini sağlar ve sınav süresince salonları kontrol eder.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10" name="Metin kutusu 9"/>
          <p:cNvSpPr txBox="1"/>
          <p:nvPr/>
        </p:nvSpPr>
        <p:spPr>
          <a:xfrm>
            <a:off x="1078351" y="2329627"/>
            <a:ext cx="5612092"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Öğretmen kürsüsünün önünden başlamak üzere oturma planına göre «S» şeklinde adayların masalarına sıra numaraları yazılır.</a:t>
            </a:r>
          </a:p>
        </p:txBody>
      </p:sp>
      <p:pic>
        <p:nvPicPr>
          <p:cNvPr id="54" name="Resim 53"/>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7850700" y="1995186"/>
            <a:ext cx="1055187" cy="1220237"/>
          </a:xfrm>
          <a:prstGeom prst="rect">
            <a:avLst/>
          </a:prstGeom>
          <a:effectLst>
            <a:outerShdw blurRad="50800" dist="38100" algn="l" rotWithShape="0">
              <a:prstClr val="black">
                <a:alpha val="40000"/>
              </a:prstClr>
            </a:outerShdw>
          </a:effectLst>
        </p:spPr>
      </p:pic>
      <p:grpSp>
        <p:nvGrpSpPr>
          <p:cNvPr id="55" name="Grup 54"/>
          <p:cNvGrpSpPr/>
          <p:nvPr/>
        </p:nvGrpSpPr>
        <p:grpSpPr>
          <a:xfrm>
            <a:off x="7947771" y="3215423"/>
            <a:ext cx="861045" cy="646331"/>
            <a:chOff x="1120653" y="2919491"/>
            <a:chExt cx="861045" cy="646331"/>
          </a:xfrm>
        </p:grpSpPr>
        <p:pic>
          <p:nvPicPr>
            <p:cNvPr id="56" name="Resim 5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57" name="Dikdörtgen 56"/>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58" name="Grup 57"/>
          <p:cNvGrpSpPr/>
          <p:nvPr/>
        </p:nvGrpSpPr>
        <p:grpSpPr>
          <a:xfrm>
            <a:off x="7947771" y="3873131"/>
            <a:ext cx="861045" cy="646331"/>
            <a:chOff x="1120653" y="2919491"/>
            <a:chExt cx="861045" cy="646331"/>
          </a:xfrm>
        </p:grpSpPr>
        <p:pic>
          <p:nvPicPr>
            <p:cNvPr id="59" name="Resim 58"/>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60" name="Dikdörtgen 5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61" name="Grup 60"/>
          <p:cNvGrpSpPr/>
          <p:nvPr/>
        </p:nvGrpSpPr>
        <p:grpSpPr>
          <a:xfrm>
            <a:off x="7947771" y="4564775"/>
            <a:ext cx="861045" cy="646331"/>
            <a:chOff x="1120653" y="2919491"/>
            <a:chExt cx="861045" cy="646331"/>
          </a:xfrm>
        </p:grpSpPr>
        <p:pic>
          <p:nvPicPr>
            <p:cNvPr id="62" name="Resim 6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63" name="Dikdörtgen 6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64" name="Grup 63"/>
          <p:cNvGrpSpPr/>
          <p:nvPr/>
        </p:nvGrpSpPr>
        <p:grpSpPr>
          <a:xfrm>
            <a:off x="7947771" y="5245426"/>
            <a:ext cx="861045" cy="646331"/>
            <a:chOff x="1120653" y="2919491"/>
            <a:chExt cx="861045" cy="646331"/>
          </a:xfrm>
        </p:grpSpPr>
        <p:pic>
          <p:nvPicPr>
            <p:cNvPr id="65" name="Resim 6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66" name="Dikdörtgen 6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67" name="Grup 66"/>
          <p:cNvGrpSpPr/>
          <p:nvPr/>
        </p:nvGrpSpPr>
        <p:grpSpPr>
          <a:xfrm>
            <a:off x="8973343" y="3215423"/>
            <a:ext cx="861045" cy="646331"/>
            <a:chOff x="1120653" y="2919491"/>
            <a:chExt cx="861045" cy="646331"/>
          </a:xfrm>
        </p:grpSpPr>
        <p:pic>
          <p:nvPicPr>
            <p:cNvPr id="68" name="Resim 6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69" name="Dikdörtgen 6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70" name="Grup 69"/>
          <p:cNvGrpSpPr/>
          <p:nvPr/>
        </p:nvGrpSpPr>
        <p:grpSpPr>
          <a:xfrm>
            <a:off x="8973343" y="3873131"/>
            <a:ext cx="861045" cy="646331"/>
            <a:chOff x="1120653" y="2919491"/>
            <a:chExt cx="861045" cy="646331"/>
          </a:xfrm>
        </p:grpSpPr>
        <p:pic>
          <p:nvPicPr>
            <p:cNvPr id="71" name="Resim 7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72" name="Dikdörtgen 7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73" name="Grup 72"/>
          <p:cNvGrpSpPr/>
          <p:nvPr/>
        </p:nvGrpSpPr>
        <p:grpSpPr>
          <a:xfrm>
            <a:off x="8973343" y="4564775"/>
            <a:ext cx="861045" cy="646331"/>
            <a:chOff x="1120653" y="2919491"/>
            <a:chExt cx="861045" cy="646331"/>
          </a:xfrm>
        </p:grpSpPr>
        <p:pic>
          <p:nvPicPr>
            <p:cNvPr id="74" name="Resim 7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75" name="Dikdörtgen 7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76" name="Grup 75"/>
          <p:cNvGrpSpPr/>
          <p:nvPr/>
        </p:nvGrpSpPr>
        <p:grpSpPr>
          <a:xfrm>
            <a:off x="8973343" y="5245426"/>
            <a:ext cx="861045" cy="646331"/>
            <a:chOff x="1120653" y="2919491"/>
            <a:chExt cx="861045" cy="646331"/>
          </a:xfrm>
        </p:grpSpPr>
        <p:pic>
          <p:nvPicPr>
            <p:cNvPr id="77" name="Resim 7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78" name="Dikdörtgen 7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79" name="Grup 78"/>
          <p:cNvGrpSpPr/>
          <p:nvPr/>
        </p:nvGrpSpPr>
        <p:grpSpPr>
          <a:xfrm>
            <a:off x="9997770" y="3215423"/>
            <a:ext cx="861045" cy="646331"/>
            <a:chOff x="1120653" y="2919491"/>
            <a:chExt cx="861045" cy="646331"/>
          </a:xfrm>
        </p:grpSpPr>
        <p:pic>
          <p:nvPicPr>
            <p:cNvPr id="80" name="Resim 7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81" name="Dikdörtgen 80"/>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82" name="Grup 81"/>
          <p:cNvGrpSpPr/>
          <p:nvPr/>
        </p:nvGrpSpPr>
        <p:grpSpPr>
          <a:xfrm>
            <a:off x="9997770" y="3873131"/>
            <a:ext cx="861045" cy="646331"/>
            <a:chOff x="1120653" y="2919491"/>
            <a:chExt cx="861045" cy="646331"/>
          </a:xfrm>
        </p:grpSpPr>
        <p:pic>
          <p:nvPicPr>
            <p:cNvPr id="83" name="Resim 8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84" name="Dikdörtgen 8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85" name="Grup 84"/>
          <p:cNvGrpSpPr/>
          <p:nvPr/>
        </p:nvGrpSpPr>
        <p:grpSpPr>
          <a:xfrm>
            <a:off x="9997770" y="4564775"/>
            <a:ext cx="861045" cy="646331"/>
            <a:chOff x="1120653" y="2919491"/>
            <a:chExt cx="861045" cy="646331"/>
          </a:xfrm>
        </p:grpSpPr>
        <p:pic>
          <p:nvPicPr>
            <p:cNvPr id="86" name="Resim 8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87" name="Dikdörtgen 8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88" name="Grup 87"/>
          <p:cNvGrpSpPr/>
          <p:nvPr/>
        </p:nvGrpSpPr>
        <p:grpSpPr>
          <a:xfrm>
            <a:off x="9997770" y="5245426"/>
            <a:ext cx="861045" cy="646331"/>
            <a:chOff x="1120653" y="2919491"/>
            <a:chExt cx="861045" cy="646331"/>
          </a:xfrm>
        </p:grpSpPr>
        <p:pic>
          <p:nvPicPr>
            <p:cNvPr id="89" name="Resim 88"/>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90" name="Dikdörtgen 89"/>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91" name="Resim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214858" y="3305136"/>
            <a:ext cx="2450269" cy="2500011"/>
          </a:xfrm>
          <a:prstGeom prst="rect">
            <a:avLst/>
          </a:prstGeom>
        </p:spPr>
      </p:pic>
      <p:sp>
        <p:nvSpPr>
          <p:cNvPr id="92" name="Metin kutusu 91"/>
          <p:cNvSpPr txBox="1"/>
          <p:nvPr/>
        </p:nvSpPr>
        <p:spPr>
          <a:xfrm>
            <a:off x="1078351" y="4137819"/>
            <a:ext cx="5612092"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Engelli öğrencilerin giriş katlarda bulunan salonlara yerleşmesini sağlar.</a:t>
            </a:r>
          </a:p>
        </p:txBody>
      </p:sp>
      <p:pic>
        <p:nvPicPr>
          <p:cNvPr id="93" name="Resim 9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436852"/>
            <a:ext cx="239680" cy="248537"/>
          </a:xfrm>
          <a:prstGeom prst="rect">
            <a:avLst/>
          </a:prstGeom>
          <a:effectLst>
            <a:outerShdw blurRad="50800" dist="38100" dir="2700000" algn="tl" rotWithShape="0">
              <a:prstClr val="black">
                <a:alpha val="40000"/>
              </a:prstClr>
            </a:outerShdw>
          </a:effectLst>
        </p:spPr>
      </p:pic>
      <p:pic>
        <p:nvPicPr>
          <p:cNvPr id="94" name="Resim 93"/>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4210976"/>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53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9" presetClass="entr" presetSubtype="0" fill="hold" nodeType="with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nodeType="withEffect">
                                  <p:stCondLst>
                                    <p:cond delay="1000"/>
                                  </p:stCondLst>
                                  <p:childTnLst>
                                    <p:set>
                                      <p:cBhvr>
                                        <p:cTn id="17" dur="1" fill="hold">
                                          <p:stCondLst>
                                            <p:cond delay="0"/>
                                          </p:stCondLst>
                                        </p:cTn>
                                        <p:tgtEl>
                                          <p:spTgt spid="93"/>
                                        </p:tgtEl>
                                        <p:attrNameLst>
                                          <p:attrName>style.visibility</p:attrName>
                                        </p:attrNameLst>
                                      </p:cBhvr>
                                      <p:to>
                                        <p:strVal val="visible"/>
                                      </p:to>
                                    </p:set>
                                    <p:animEffect transition="in" filter="dissolve">
                                      <p:cBhvr>
                                        <p:cTn id="18" dur="500"/>
                                        <p:tgtEl>
                                          <p:spTgt spid="93"/>
                                        </p:tgtEl>
                                      </p:cBhvr>
                                    </p:animEffect>
                                  </p:childTnLst>
                                </p:cTn>
                              </p:par>
                              <p:par>
                                <p:cTn id="19" presetID="9" presetClass="entr" presetSubtype="0" fill="hold" nodeType="withEffect">
                                  <p:stCondLst>
                                    <p:cond delay="1000"/>
                                  </p:stCondLst>
                                  <p:childTnLst>
                                    <p:set>
                                      <p:cBhvr>
                                        <p:cTn id="20" dur="1" fill="hold">
                                          <p:stCondLst>
                                            <p:cond delay="0"/>
                                          </p:stCondLst>
                                        </p:cTn>
                                        <p:tgtEl>
                                          <p:spTgt spid="94"/>
                                        </p:tgtEl>
                                        <p:attrNameLst>
                                          <p:attrName>style.visibility</p:attrName>
                                        </p:attrNameLst>
                                      </p:cBhvr>
                                      <p:to>
                                        <p:strVal val="visible"/>
                                      </p:to>
                                    </p:set>
                                    <p:animEffect transition="in" filter="dissolve">
                                      <p:cBhvr>
                                        <p:cTn id="21" dur="500"/>
                                        <p:tgtEl>
                                          <p:spTgt spid="94"/>
                                        </p:tgtEl>
                                      </p:cBhvr>
                                    </p:animEffect>
                                  </p:childTnLst>
                                </p:cTn>
                              </p:par>
                              <p:par>
                                <p:cTn id="22" presetID="42" presetClass="path" presetSubtype="0" accel="50000" decel="50000" fill="hold" nodeType="withEffect">
                                  <p:stCondLst>
                                    <p:cond delay="2750"/>
                                  </p:stCondLst>
                                  <p:childTnLst>
                                    <p:animMotion origin="layout" path="M 6.25E-7 -7.40741E-7 L 0.20742 0.0037 " pathEditMode="relative" rAng="0" ptsTypes="AA">
                                      <p:cBhvr>
                                        <p:cTn id="23" dur="2000" fill="hold"/>
                                        <p:tgtEl>
                                          <p:spTgt spid="11"/>
                                        </p:tgtEl>
                                        <p:attrNameLst>
                                          <p:attrName>ppt_x</p:attrName>
                                          <p:attrName>ppt_y</p:attrName>
                                        </p:attrNameLst>
                                      </p:cBhvr>
                                      <p:rCtr x="10365" y="185"/>
                                    </p:animMotion>
                                  </p:childTnLst>
                                </p:cTn>
                              </p:par>
                              <p:par>
                                <p:cTn id="24" presetID="8" presetClass="emph" presetSubtype="0" repeatCount="indefinite" fill="hold" nodeType="withEffect">
                                  <p:stCondLst>
                                    <p:cond delay="2750"/>
                                  </p:stCondLst>
                                  <p:childTnLst>
                                    <p:animRot by="21600000">
                                      <p:cBhvr>
                                        <p:cTn id="25" dur="2000" fill="hold"/>
                                        <p:tgtEl>
                                          <p:spTgt spid="11"/>
                                        </p:tgtEl>
                                        <p:attrNameLst>
                                          <p:attrName>r</p:attrName>
                                        </p:attrNameLst>
                                      </p:cBhvr>
                                    </p:animRot>
                                  </p:childTnLst>
                                </p:cTn>
                              </p:par>
                              <p:par>
                                <p:cTn id="26" presetID="9" presetClass="entr" presetSubtype="0" fill="hold" grpId="0"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0" nodeType="withEffect">
                                  <p:stCondLst>
                                    <p:cond delay="1000"/>
                                  </p:stCondLst>
                                  <p:childTnLst>
                                    <p:set>
                                      <p:cBhvr>
                                        <p:cTn id="33" dur="1" fill="hold">
                                          <p:stCondLst>
                                            <p:cond delay="0"/>
                                          </p:stCondLst>
                                        </p:cTn>
                                        <p:tgtEl>
                                          <p:spTgt spid="92"/>
                                        </p:tgtEl>
                                        <p:attrNameLst>
                                          <p:attrName>style.visibility</p:attrName>
                                        </p:attrNameLst>
                                      </p:cBhvr>
                                      <p:to>
                                        <p:strVal val="visible"/>
                                      </p:to>
                                    </p:set>
                                    <p:animEffect transition="in" filter="dissolve">
                                      <p:cBhvr>
                                        <p:cTn id="34" dur="500"/>
                                        <p:tgtEl>
                                          <p:spTgt spid="92"/>
                                        </p:tgtEl>
                                      </p:cBhvr>
                                    </p:animEffect>
                                  </p:childTnLst>
                                </p:cTn>
                              </p:par>
                              <p:par>
                                <p:cTn id="35" presetID="53" presetClass="entr" presetSubtype="16" fill="hold" nodeType="withEffect">
                                  <p:stCondLst>
                                    <p:cond delay="275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par>
                          <p:cTn id="52" fill="hold">
                            <p:stCondLst>
                              <p:cond delay="5750"/>
                            </p:stCondLst>
                            <p:childTnLst>
                              <p:par>
                                <p:cTn id="53" presetID="53" presetClass="entr" presetSubtype="16"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250"/>
                            </p:stCondLst>
                            <p:childTnLst>
                              <p:par>
                                <p:cTn id="59" presetID="53" presetClass="entr" presetSubtype="16"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par>
                          <p:cTn id="64" fill="hold">
                            <p:stCondLst>
                              <p:cond delay="67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7250"/>
                            </p:stCondLst>
                            <p:childTnLst>
                              <p:par>
                                <p:cTn id="71" presetID="53" presetClass="entr" presetSubtype="16" fill="hold" nodeType="after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p:cTn id="73" dur="500" fill="hold"/>
                                        <p:tgtEl>
                                          <p:spTgt spid="73"/>
                                        </p:tgtEl>
                                        <p:attrNameLst>
                                          <p:attrName>ppt_w</p:attrName>
                                        </p:attrNameLst>
                                      </p:cBhvr>
                                      <p:tavLst>
                                        <p:tav tm="0">
                                          <p:val>
                                            <p:fltVal val="0"/>
                                          </p:val>
                                        </p:tav>
                                        <p:tav tm="100000">
                                          <p:val>
                                            <p:strVal val="#ppt_w"/>
                                          </p:val>
                                        </p:tav>
                                      </p:tavLst>
                                    </p:anim>
                                    <p:anim calcmode="lin" valueType="num">
                                      <p:cBhvr>
                                        <p:cTn id="74" dur="500" fill="hold"/>
                                        <p:tgtEl>
                                          <p:spTgt spid="73"/>
                                        </p:tgtEl>
                                        <p:attrNameLst>
                                          <p:attrName>ppt_h</p:attrName>
                                        </p:attrNameLst>
                                      </p:cBhvr>
                                      <p:tavLst>
                                        <p:tav tm="0">
                                          <p:val>
                                            <p:fltVal val="0"/>
                                          </p:val>
                                        </p:tav>
                                        <p:tav tm="100000">
                                          <p:val>
                                            <p:strVal val="#ppt_h"/>
                                          </p:val>
                                        </p:tav>
                                      </p:tavLst>
                                    </p:anim>
                                    <p:animEffect transition="in" filter="fade">
                                      <p:cBhvr>
                                        <p:cTn id="75" dur="500"/>
                                        <p:tgtEl>
                                          <p:spTgt spid="73"/>
                                        </p:tgtEl>
                                      </p:cBhvr>
                                    </p:animEffect>
                                  </p:childTnLst>
                                </p:cTn>
                              </p:par>
                            </p:childTnLst>
                          </p:cTn>
                        </p:par>
                        <p:par>
                          <p:cTn id="76" fill="hold">
                            <p:stCondLst>
                              <p:cond delay="7750"/>
                            </p:stCondLst>
                            <p:childTnLst>
                              <p:par>
                                <p:cTn id="77" presetID="53" presetClass="entr" presetSubtype="16"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childTnLst>
                          </p:cTn>
                        </p:par>
                        <p:par>
                          <p:cTn id="82" fill="hold">
                            <p:stCondLst>
                              <p:cond delay="8250"/>
                            </p:stCondLst>
                            <p:childTnLst>
                              <p:par>
                                <p:cTn id="83" presetID="53" presetClass="entr" presetSubtype="16"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8750"/>
                            </p:stCondLst>
                            <p:childTnLst>
                              <p:par>
                                <p:cTn id="89" presetID="53" presetClass="entr" presetSubtype="16" fill="hold" nodeType="after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p:cTn id="91" dur="500" fill="hold"/>
                                        <p:tgtEl>
                                          <p:spTgt spid="79"/>
                                        </p:tgtEl>
                                        <p:attrNameLst>
                                          <p:attrName>ppt_w</p:attrName>
                                        </p:attrNameLst>
                                      </p:cBhvr>
                                      <p:tavLst>
                                        <p:tav tm="0">
                                          <p:val>
                                            <p:fltVal val="0"/>
                                          </p:val>
                                        </p:tav>
                                        <p:tav tm="100000">
                                          <p:val>
                                            <p:strVal val="#ppt_w"/>
                                          </p:val>
                                        </p:tav>
                                      </p:tavLst>
                                    </p:anim>
                                    <p:anim calcmode="lin" valueType="num">
                                      <p:cBhvr>
                                        <p:cTn id="92" dur="500" fill="hold"/>
                                        <p:tgtEl>
                                          <p:spTgt spid="79"/>
                                        </p:tgtEl>
                                        <p:attrNameLst>
                                          <p:attrName>ppt_h</p:attrName>
                                        </p:attrNameLst>
                                      </p:cBhvr>
                                      <p:tavLst>
                                        <p:tav tm="0">
                                          <p:val>
                                            <p:fltVal val="0"/>
                                          </p:val>
                                        </p:tav>
                                        <p:tav tm="100000">
                                          <p:val>
                                            <p:strVal val="#ppt_h"/>
                                          </p:val>
                                        </p:tav>
                                      </p:tavLst>
                                    </p:anim>
                                    <p:animEffect transition="in" filter="fade">
                                      <p:cBhvr>
                                        <p:cTn id="93" dur="500"/>
                                        <p:tgtEl>
                                          <p:spTgt spid="79"/>
                                        </p:tgtEl>
                                      </p:cBhvr>
                                    </p:animEffect>
                                  </p:childTnLst>
                                </p:cTn>
                              </p:par>
                            </p:childTnLst>
                          </p:cTn>
                        </p:par>
                        <p:par>
                          <p:cTn id="94" fill="hold">
                            <p:stCondLst>
                              <p:cond delay="9250"/>
                            </p:stCondLst>
                            <p:childTnLst>
                              <p:par>
                                <p:cTn id="95" presetID="53" presetClass="entr" presetSubtype="16" fill="hold" nodeType="afterEffect">
                                  <p:stCondLst>
                                    <p:cond delay="0"/>
                                  </p:stCondLst>
                                  <p:childTnLst>
                                    <p:set>
                                      <p:cBhvr>
                                        <p:cTn id="96" dur="1" fill="hold">
                                          <p:stCondLst>
                                            <p:cond delay="0"/>
                                          </p:stCondLst>
                                        </p:cTn>
                                        <p:tgtEl>
                                          <p:spTgt spid="82"/>
                                        </p:tgtEl>
                                        <p:attrNameLst>
                                          <p:attrName>style.visibility</p:attrName>
                                        </p:attrNameLst>
                                      </p:cBhvr>
                                      <p:to>
                                        <p:strVal val="visible"/>
                                      </p:to>
                                    </p:set>
                                    <p:anim calcmode="lin" valueType="num">
                                      <p:cBhvr>
                                        <p:cTn id="97" dur="500" fill="hold"/>
                                        <p:tgtEl>
                                          <p:spTgt spid="82"/>
                                        </p:tgtEl>
                                        <p:attrNameLst>
                                          <p:attrName>ppt_w</p:attrName>
                                        </p:attrNameLst>
                                      </p:cBhvr>
                                      <p:tavLst>
                                        <p:tav tm="0">
                                          <p:val>
                                            <p:fltVal val="0"/>
                                          </p:val>
                                        </p:tav>
                                        <p:tav tm="100000">
                                          <p:val>
                                            <p:strVal val="#ppt_w"/>
                                          </p:val>
                                        </p:tav>
                                      </p:tavLst>
                                    </p:anim>
                                    <p:anim calcmode="lin" valueType="num">
                                      <p:cBhvr>
                                        <p:cTn id="98" dur="500" fill="hold"/>
                                        <p:tgtEl>
                                          <p:spTgt spid="82"/>
                                        </p:tgtEl>
                                        <p:attrNameLst>
                                          <p:attrName>ppt_h</p:attrName>
                                        </p:attrNameLst>
                                      </p:cBhvr>
                                      <p:tavLst>
                                        <p:tav tm="0">
                                          <p:val>
                                            <p:fltVal val="0"/>
                                          </p:val>
                                        </p:tav>
                                        <p:tav tm="100000">
                                          <p:val>
                                            <p:strVal val="#ppt_h"/>
                                          </p:val>
                                        </p:tav>
                                      </p:tavLst>
                                    </p:anim>
                                    <p:animEffect transition="in" filter="fade">
                                      <p:cBhvr>
                                        <p:cTn id="99" dur="500"/>
                                        <p:tgtEl>
                                          <p:spTgt spid="82"/>
                                        </p:tgtEl>
                                      </p:cBhvr>
                                    </p:animEffect>
                                  </p:childTnLst>
                                </p:cTn>
                              </p:par>
                            </p:childTnLst>
                          </p:cTn>
                        </p:par>
                        <p:par>
                          <p:cTn id="100" fill="hold">
                            <p:stCondLst>
                              <p:cond delay="9750"/>
                            </p:stCondLst>
                            <p:childTnLst>
                              <p:par>
                                <p:cTn id="101" presetID="53" presetClass="entr" presetSubtype="16" fill="hold" nodeType="after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p:cTn id="103" dur="500" fill="hold"/>
                                        <p:tgtEl>
                                          <p:spTgt spid="85"/>
                                        </p:tgtEl>
                                        <p:attrNameLst>
                                          <p:attrName>ppt_w</p:attrName>
                                        </p:attrNameLst>
                                      </p:cBhvr>
                                      <p:tavLst>
                                        <p:tav tm="0">
                                          <p:val>
                                            <p:fltVal val="0"/>
                                          </p:val>
                                        </p:tav>
                                        <p:tav tm="100000">
                                          <p:val>
                                            <p:strVal val="#ppt_w"/>
                                          </p:val>
                                        </p:tav>
                                      </p:tavLst>
                                    </p:anim>
                                    <p:anim calcmode="lin" valueType="num">
                                      <p:cBhvr>
                                        <p:cTn id="104" dur="500" fill="hold"/>
                                        <p:tgtEl>
                                          <p:spTgt spid="85"/>
                                        </p:tgtEl>
                                        <p:attrNameLst>
                                          <p:attrName>ppt_h</p:attrName>
                                        </p:attrNameLst>
                                      </p:cBhvr>
                                      <p:tavLst>
                                        <p:tav tm="0">
                                          <p:val>
                                            <p:fltVal val="0"/>
                                          </p:val>
                                        </p:tav>
                                        <p:tav tm="100000">
                                          <p:val>
                                            <p:strVal val="#ppt_h"/>
                                          </p:val>
                                        </p:tav>
                                      </p:tavLst>
                                    </p:anim>
                                    <p:animEffect transition="in" filter="fade">
                                      <p:cBhvr>
                                        <p:cTn id="105" dur="500"/>
                                        <p:tgtEl>
                                          <p:spTgt spid="85"/>
                                        </p:tgtEl>
                                      </p:cBhvr>
                                    </p:animEffect>
                                  </p:childTnLst>
                                </p:cTn>
                              </p:par>
                            </p:childTnLst>
                          </p:cTn>
                        </p:par>
                        <p:par>
                          <p:cTn id="106" fill="hold">
                            <p:stCondLst>
                              <p:cond delay="10250"/>
                            </p:stCondLst>
                            <p:childTnLst>
                              <p:par>
                                <p:cTn id="107" presetID="53" presetClass="entr" presetSubtype="16" fill="hold" nodeType="after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p:cTn id="109" dur="500" fill="hold"/>
                                        <p:tgtEl>
                                          <p:spTgt spid="88"/>
                                        </p:tgtEl>
                                        <p:attrNameLst>
                                          <p:attrName>ppt_w</p:attrName>
                                        </p:attrNameLst>
                                      </p:cBhvr>
                                      <p:tavLst>
                                        <p:tav tm="0">
                                          <p:val>
                                            <p:fltVal val="0"/>
                                          </p:val>
                                        </p:tav>
                                        <p:tav tm="100000">
                                          <p:val>
                                            <p:strVal val="#ppt_w"/>
                                          </p:val>
                                        </p:tav>
                                      </p:tavLst>
                                    </p:anim>
                                    <p:anim calcmode="lin" valueType="num">
                                      <p:cBhvr>
                                        <p:cTn id="110" dur="500" fill="hold"/>
                                        <p:tgtEl>
                                          <p:spTgt spid="88"/>
                                        </p:tgtEl>
                                        <p:attrNameLst>
                                          <p:attrName>ppt_h</p:attrName>
                                        </p:attrNameLst>
                                      </p:cBhvr>
                                      <p:tavLst>
                                        <p:tav tm="0">
                                          <p:val>
                                            <p:fltVal val="0"/>
                                          </p:val>
                                        </p:tav>
                                        <p:tav tm="100000">
                                          <p:val>
                                            <p:strVal val="#ppt_h"/>
                                          </p:val>
                                        </p:tav>
                                      </p:tavLst>
                                    </p:anim>
                                    <p:animEffect transition="in" filter="fade">
                                      <p:cBhvr>
                                        <p:cTn id="111" dur="500"/>
                                        <p:tgtEl>
                                          <p:spTgt spid="88"/>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wipe(left)">
                                      <p:cBhvr>
                                        <p:cTn id="11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9" grpId="0" animBg="1"/>
      <p:bldP spid="10"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Fotoğraflı ve onaylı sınav giriş belgelerinin, öğrencilerin sınava girecekleri salon ve sırada hazır bulundurulmasını sağlar.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sp>
        <p:nvSpPr>
          <p:cNvPr id="48" name="Metin kutusu 47"/>
          <p:cNvSpPr txBox="1"/>
          <p:nvPr/>
        </p:nvSpPr>
        <p:spPr>
          <a:xfrm>
            <a:off x="967746" y="1937453"/>
            <a:ext cx="10713265" cy="1261884"/>
          </a:xfrm>
          <a:prstGeom prst="rect">
            <a:avLst/>
          </a:prstGeom>
          <a:noFill/>
        </p:spPr>
        <p:txBody>
          <a:bodyPr wrap="square" rtlCol="0">
            <a:spAutoFit/>
          </a:bodyPr>
          <a:lstStyle>
            <a:defPPr>
              <a:defRPr lang="tr-TR"/>
            </a:defPPr>
            <a:lvl1pPr algn="just">
              <a:defRPr sz="2400">
                <a:solidFill>
                  <a:srgbClr val="FF0000"/>
                </a:solidFill>
                <a:effectLst>
                  <a:glow rad="101600">
                    <a:schemeClr val="tx1">
                      <a:alpha val="60000"/>
                    </a:schemeClr>
                  </a:glow>
                  <a:outerShdw blurRad="38100" dist="38100" dir="2700000" algn="tl">
                    <a:srgbClr val="000000">
                      <a:alpha val="43137"/>
                    </a:srgbClr>
                  </a:outerShdw>
                </a:effectLst>
              </a:defRPr>
            </a:lvl1pPr>
          </a:lstStyle>
          <a:p>
            <a:pPr marL="285750" lvl="0" indent="-285750">
              <a:buFont typeface="Wingdings" panose="05000000000000000000" pitchFamily="2" charset="2"/>
              <a:buChar char="ü"/>
            </a:pPr>
            <a:r>
              <a:rPr lang="tr-TR" sz="1600" dirty="0">
                <a:effectLst>
                  <a:outerShdw blurRad="38100" dist="38100" dir="2700000" algn="tl">
                    <a:srgbClr val="000000">
                      <a:alpha val="43137"/>
                    </a:srgbClr>
                  </a:outerShdw>
                </a:effectLst>
              </a:rPr>
              <a:t>SNV01001R2      İOKBS Sınav Giriş Yeri Belgesi (Okulunuzda Sınava Girecek 5,6,7,8, Hazırlık,9,10,11. Sınıf Öğrencileri)</a:t>
            </a:r>
          </a:p>
          <a:p>
            <a:r>
              <a:rPr lang="tr-TR" sz="3600" dirty="0">
                <a:solidFill>
                  <a:schemeClr val="tx1"/>
                </a:solidFill>
                <a:effectLst>
                  <a:outerShdw blurRad="38100" dist="38100" dir="2700000" algn="tl">
                    <a:srgbClr val="000000">
                      <a:alpha val="43137"/>
                    </a:srgbClr>
                  </a:outerShdw>
                </a:effectLst>
              </a:rPr>
              <a:t>   </a:t>
            </a:r>
            <a:r>
              <a:rPr lang="tr-TR" dirty="0" smtClean="0">
                <a:solidFill>
                  <a:schemeClr val="tx1"/>
                </a:solidFill>
                <a:effectLst>
                  <a:outerShdw blurRad="38100" dist="38100" dir="2700000" algn="tl">
                    <a:srgbClr val="000000">
                      <a:alpha val="43137"/>
                    </a:srgbClr>
                  </a:outerShdw>
                </a:effectLst>
              </a:rPr>
              <a:t>Bu </a:t>
            </a:r>
            <a:r>
              <a:rPr lang="tr-TR" dirty="0">
                <a:solidFill>
                  <a:schemeClr val="tx1"/>
                </a:solidFill>
                <a:effectLst>
                  <a:outerShdw blurRad="38100" dist="38100" dir="2700000" algn="tl">
                    <a:srgbClr val="000000">
                      <a:alpha val="43137"/>
                    </a:srgbClr>
                  </a:outerShdw>
                </a:effectLst>
              </a:rPr>
              <a:t>rapor sınav binası olan kurumların kendi okullarında sınava girecek öğrencileri aldığı rapordur.</a:t>
            </a:r>
          </a:p>
        </p:txBody>
      </p:sp>
      <p:pic>
        <p:nvPicPr>
          <p:cNvPr id="49" name="Resim 48"/>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677035" y="3726273"/>
            <a:ext cx="239680" cy="248537"/>
          </a:xfrm>
          <a:prstGeom prst="rect">
            <a:avLst/>
          </a:prstGeom>
          <a:effectLst>
            <a:outerShdw blurRad="50800" dist="38100" dir="2700000" algn="tl" rotWithShape="0">
              <a:prstClr val="black">
                <a:alpha val="40000"/>
              </a:prstClr>
            </a:outerShdw>
          </a:effectLst>
        </p:spPr>
      </p:pic>
      <p:sp>
        <p:nvSpPr>
          <p:cNvPr id="50" name="Metin kutusu 49"/>
          <p:cNvSpPr txBox="1"/>
          <p:nvPr/>
        </p:nvSpPr>
        <p:spPr>
          <a:xfrm>
            <a:off x="967747" y="3528999"/>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giriş yeri değişikliği kabul edilen ve yedek salonda sınava alınacak öğrencilerin sınav giriş </a:t>
            </a:r>
            <a:r>
              <a:rPr lang="tr-TR" sz="2400" dirty="0" smtClean="0">
                <a:effectLst>
                  <a:outerShdw blurRad="38100" dist="38100" dir="2700000" algn="tl">
                    <a:srgbClr val="000000">
                      <a:alpha val="43137"/>
                    </a:srgbClr>
                  </a:outerShdw>
                </a:effectLst>
              </a:rPr>
              <a:t>belgeleri</a:t>
            </a:r>
            <a:endParaRPr lang="tr-TR" sz="2400" dirty="0">
              <a:effectLst>
                <a:outerShdw blurRad="38100" dist="38100" dir="2700000" algn="tl">
                  <a:srgbClr val="000000">
                    <a:alpha val="43137"/>
                  </a:srgbClr>
                </a:outerShdw>
              </a:effectLst>
            </a:endParaRPr>
          </a:p>
        </p:txBody>
      </p:sp>
      <p:sp>
        <p:nvSpPr>
          <p:cNvPr id="12" name="Metin kutusu 11"/>
          <p:cNvSpPr txBox="1"/>
          <p:nvPr/>
        </p:nvSpPr>
        <p:spPr>
          <a:xfrm>
            <a:off x="685799" y="4634667"/>
            <a:ext cx="11291048" cy="1077218"/>
          </a:xfrm>
          <a:prstGeom prst="rect">
            <a:avLst/>
          </a:prstGeom>
          <a:noFill/>
        </p:spPr>
        <p:txBody>
          <a:bodyPr wrap="square" rtlCol="0">
            <a:spAutoFit/>
          </a:bodyPr>
          <a:lstStyle/>
          <a:p>
            <a:pPr marL="285750" lvl="0" indent="-285750">
              <a:buFont typeface="Wingdings" panose="05000000000000000000" pitchFamily="2" charset="2"/>
              <a:buChar char="ü"/>
            </a:pPr>
            <a:r>
              <a:rPr lang="tr-TR" sz="1600" dirty="0">
                <a:solidFill>
                  <a:srgbClr val="FF0000"/>
                </a:solidFill>
                <a:effectLst>
                  <a:outerShdw blurRad="38100" dist="38100" dir="2700000" algn="tl">
                    <a:srgbClr val="000000">
                      <a:alpha val="43137"/>
                    </a:srgbClr>
                  </a:outerShdw>
                </a:effectLst>
              </a:rPr>
              <a:t>SNV01001R3      Yedek Salonda Sınava Girecek Öğrencilerin İOKBS Sınav Giriş Yeri Belgesi (5,6,7,8, Hazırlık,9,10,11. Sınıf Öğrencileri)</a:t>
            </a:r>
          </a:p>
          <a:p>
            <a:r>
              <a:rPr lang="tr-TR" sz="2400" dirty="0" smtClean="0">
                <a:effectLst>
                  <a:outerShdw blurRad="38100" dist="38100" dir="2700000" algn="tl">
                    <a:srgbClr val="000000">
                      <a:alpha val="43137"/>
                    </a:srgbClr>
                  </a:outerShdw>
                </a:effectLst>
              </a:rPr>
              <a:t>       Bu rapor sınav günü sabah 7.00 dan itibaren açılacak olup yedek salon sınav giriş belgesi üretir. (Öğrencilerin sınava gireceği sınıf düzeyi kontrol edilecek)</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92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1000"/>
                                  </p:stCondLst>
                                  <p:childTnLst>
                                    <p:set>
                                      <p:cBhvr>
                                        <p:cTn id="17" dur="1" fill="hold">
                                          <p:stCondLst>
                                            <p:cond delay="0"/>
                                          </p:stCondLst>
                                        </p:cTn>
                                        <p:tgtEl>
                                          <p:spTgt spid="49"/>
                                        </p:tgtEl>
                                        <p:attrNameLst>
                                          <p:attrName>style.visibility</p:attrName>
                                        </p:attrNameLst>
                                      </p:cBhvr>
                                      <p:to>
                                        <p:strVal val="visible"/>
                                      </p:to>
                                    </p:set>
                                    <p:animEffect transition="in" filter="dissolve">
                                      <p:cBhvr>
                                        <p:cTn id="18" dur="500"/>
                                        <p:tgtEl>
                                          <p:spTgt spid="49"/>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50"/>
                                        </p:tgtEl>
                                        <p:attrNameLst>
                                          <p:attrName>style.visibility</p:attrName>
                                        </p:attrNameLst>
                                      </p:cBhvr>
                                      <p:to>
                                        <p:strVal val="visible"/>
                                      </p:to>
                                    </p:set>
                                    <p:animEffect transition="in" filter="dissolve">
                                      <p:cBhvr>
                                        <p:cTn id="21" dur="500"/>
                                        <p:tgtEl>
                                          <p:spTgt spid="50"/>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8" grpId="0"/>
      <p:bldP spid="5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binasına ait Sınav Güvenlik Kutularını, sınav evrakı nakil/koruma görevlilerinden </a:t>
            </a:r>
            <a:r>
              <a:rPr lang="tr-TR" sz="2400" dirty="0">
                <a:solidFill>
                  <a:srgbClr val="FF0000"/>
                </a:solidFill>
                <a:effectLst>
                  <a:glow rad="101600">
                    <a:schemeClr val="bg1">
                      <a:alpha val="60000"/>
                    </a:schemeClr>
                  </a:glow>
                  <a:outerShdw blurRad="38100" dist="38100" dir="2700000" algn="tl">
                    <a:srgbClr val="000000">
                      <a:alpha val="43137"/>
                    </a:srgbClr>
                  </a:outerShdw>
                </a:effectLst>
              </a:rPr>
              <a:t>ETİKET BİLGİLERİNİ KONTROL EDEREK </a:t>
            </a:r>
            <a:r>
              <a:rPr lang="tr-TR" sz="2400" dirty="0">
                <a:effectLst>
                  <a:outerShdw blurRad="38100" dist="38100" dir="2700000" algn="tl">
                    <a:srgbClr val="000000">
                      <a:alpha val="43137"/>
                    </a:srgbClr>
                  </a:outerShdw>
                </a:effectLst>
              </a:rPr>
              <a:t>tutanakla teslim alır.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223626"/>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2125025"/>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Salon görevlileriyle toplantı yapar.</a:t>
            </a:r>
          </a:p>
          <a:p>
            <a:pPr algn="just"/>
            <a:r>
              <a:rPr lang="tr-TR" sz="2400" dirty="0" smtClean="0">
                <a:effectLst>
                  <a:outerShdw blurRad="38100" dist="38100" dir="2700000" algn="tl">
                    <a:srgbClr val="000000">
                      <a:alpha val="43137"/>
                    </a:srgbClr>
                  </a:outerShdw>
                </a:effectLst>
              </a:rPr>
              <a:t>Toplantıda</a:t>
            </a:r>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«Dikkat </a:t>
            </a:r>
            <a:r>
              <a:rPr lang="tr-TR" sz="2400" dirty="0">
                <a:effectLst>
                  <a:outerShdw blurRad="38100" dist="38100" dir="2700000" algn="tl">
                    <a:srgbClr val="000000">
                      <a:alpha val="43137"/>
                    </a:srgbClr>
                  </a:outerShdw>
                </a:effectLst>
              </a:rPr>
              <a:t>Edilecek Hususlar» belgesinde yer alan «Salon Görevlilerinin yapacağı İşlemler» başlığı altındaki </a:t>
            </a:r>
            <a:r>
              <a:rPr lang="tr-TR" sz="2400" dirty="0" smtClean="0">
                <a:effectLst>
                  <a:outerShdw blurRad="38100" dist="38100" dir="2700000" algn="tl">
                    <a:srgbClr val="000000">
                      <a:alpha val="43137"/>
                    </a:srgbClr>
                  </a:outerShdw>
                </a:effectLst>
              </a:rPr>
              <a:t>maddeleri okur</a:t>
            </a:r>
            <a:r>
              <a:rPr lang="tr-TR" sz="2400" dirty="0">
                <a:effectLst>
                  <a:outerShdw blurRad="38100" dist="38100" dir="2700000" algn="tl">
                    <a:srgbClr val="000000">
                      <a:alpha val="43137"/>
                    </a:srgbClr>
                  </a:outerShdw>
                </a:effectLst>
              </a:rPr>
              <a:t>.</a:t>
            </a: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620313"/>
            <a:ext cx="239680" cy="248537"/>
          </a:xfrm>
          <a:prstGeom prst="rect">
            <a:avLst/>
          </a:prstGeom>
          <a:effectLst>
            <a:outerShdw blurRad="50800" dist="38100" dir="2700000" algn="tl" rotWithShape="0">
              <a:prstClr val="black">
                <a:alpha val="40000"/>
              </a:prstClr>
            </a:outerShdw>
          </a:effectLst>
        </p:spPr>
      </p:pic>
      <p:sp>
        <p:nvSpPr>
          <p:cNvPr id="16" name="Metin kutusu 15"/>
          <p:cNvSpPr txBox="1"/>
          <p:nvPr/>
        </p:nvSpPr>
        <p:spPr>
          <a:xfrm>
            <a:off x="1078351" y="3521712"/>
            <a:ext cx="10010990" cy="1200329"/>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Toplantıya </a:t>
            </a:r>
            <a:r>
              <a:rPr lang="tr-TR" sz="2400" dirty="0">
                <a:effectLst>
                  <a:outerShdw blurRad="38100" dist="38100" dir="2700000" algn="tl">
                    <a:srgbClr val="000000">
                      <a:alpha val="43137"/>
                    </a:srgbClr>
                  </a:outerShdw>
                </a:effectLst>
              </a:rPr>
              <a:t>katılmayan, görevine geç gelen salon görevlilerine (yedek gözetmen dâhil) görev verilmez. Bu salon görevlileri tutanakla bölge sınav yürütme komisyonuna </a:t>
            </a:r>
            <a:r>
              <a:rPr lang="tr-TR" sz="2400" dirty="0" smtClean="0">
                <a:effectLst>
                  <a:outerShdw blurRad="38100" dist="38100" dir="2700000" algn="tl">
                    <a:srgbClr val="000000">
                      <a:alpha val="43137"/>
                    </a:srgbClr>
                  </a:outerShdw>
                </a:effectLst>
              </a:rPr>
              <a:t>bildirir.</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6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0" y="987632"/>
            <a:ext cx="10378543"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Salon görevlilerinin </a:t>
            </a:r>
            <a:r>
              <a:rPr lang="tr-TR" sz="2400" b="1" dirty="0">
                <a:solidFill>
                  <a:srgbClr val="FF0000"/>
                </a:solidFill>
                <a:effectLst>
                  <a:glow rad="101600">
                    <a:schemeClr val="bg1">
                      <a:alpha val="60000"/>
                    </a:schemeClr>
                  </a:glow>
                  <a:outerShdw blurRad="38100" dist="38100" dir="2700000" algn="tl">
                    <a:srgbClr val="000000">
                      <a:alpha val="43137"/>
                    </a:srgbClr>
                  </a:outerShdw>
                </a:effectLst>
              </a:rPr>
              <a:t>sınav salonlarına cep telefonu ile girmeleri kesinlikle yasaktır.</a:t>
            </a:r>
          </a:p>
          <a:p>
            <a:pPr algn="just"/>
            <a:r>
              <a:rPr lang="tr-TR" sz="2400" dirty="0" smtClean="0">
                <a:effectLst>
                  <a:outerShdw blurRad="38100" dist="38100" dir="2700000" algn="tl">
                    <a:srgbClr val="000000">
                      <a:alpha val="43137"/>
                    </a:srgbClr>
                  </a:outerShdw>
                </a:effectLst>
              </a:rPr>
              <a:t>Toplantıda </a:t>
            </a:r>
            <a:r>
              <a:rPr lang="tr-TR" sz="2400" dirty="0">
                <a:effectLst>
                  <a:outerShdw blurRad="38100" dist="38100" dir="2700000" algn="tl">
                    <a:srgbClr val="000000">
                      <a:alpha val="43137"/>
                    </a:srgbClr>
                  </a:outerShdw>
                </a:effectLst>
              </a:rPr>
              <a:t>bu husus özellikle belirtilir.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608854"/>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0" y="2510253"/>
            <a:ext cx="10172355"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Sınavda, özel hizmete ihtiyacı olan öğrencilerin sınav tedbirlerine yönelik okuyucu/kodlayıcı olarak görevlendirilen öğretmenler bilgilendirilir.</a:t>
            </a: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860744"/>
            <a:ext cx="239680" cy="248537"/>
          </a:xfrm>
          <a:prstGeom prst="rect">
            <a:avLst/>
          </a:prstGeom>
          <a:effectLst>
            <a:outerShdw blurRad="50800" dist="38100" dir="2700000" algn="tl" rotWithShape="0">
              <a:prstClr val="black">
                <a:alpha val="40000"/>
              </a:prstClr>
            </a:outerShdw>
          </a:effectLst>
        </p:spPr>
      </p:pic>
      <p:sp>
        <p:nvSpPr>
          <p:cNvPr id="16" name="Metin kutusu 15"/>
          <p:cNvSpPr txBox="1"/>
          <p:nvPr/>
        </p:nvSpPr>
        <p:spPr>
          <a:xfrm>
            <a:off x="1078351" y="3762143"/>
            <a:ext cx="10172354"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Gözetmenleri, salonların kontrolünü sağlamak ve öğrencileri sınav salonlarına almak üzere görevli oldukları salonlara gönderir.</a:t>
            </a:r>
          </a:p>
        </p:txBody>
      </p:sp>
    </p:spTree>
    <p:extLst>
      <p:ext uri="{BB962C8B-B14F-4D97-AF65-F5344CB8AC3E}">
        <p14:creationId xmlns:p14="http://schemas.microsoft.com/office/powerpoint/2010/main" val="23087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güvenlik kutularını açar, sınav paketleri kontrol eder.</a:t>
            </a:r>
          </a:p>
          <a:p>
            <a:pPr algn="just"/>
            <a:r>
              <a:rPr lang="tr-TR" sz="2400" dirty="0" smtClean="0">
                <a:effectLst>
                  <a:outerShdw blurRad="38100" dist="38100" dir="2700000" algn="tl">
                    <a:srgbClr val="000000">
                      <a:alpha val="43137"/>
                    </a:srgbClr>
                  </a:outerShdw>
                </a:effectLst>
              </a:rPr>
              <a:t>Eksik</a:t>
            </a:r>
            <a:r>
              <a:rPr lang="tr-TR" sz="2400" dirty="0">
                <a:effectLst>
                  <a:outerShdw blurRad="38100" dist="38100" dir="2700000" algn="tl">
                    <a:srgbClr val="000000">
                      <a:alpha val="43137"/>
                    </a:srgbClr>
                  </a:outerShdw>
                </a:effectLst>
              </a:rPr>
              <a:t>, hatalı veya hasarlı sınav paketi olması halinde tutanak düzenlenerek bölge sınav yürütme komisyonuna bilgi verir</a:t>
            </a:r>
            <a:r>
              <a:rPr lang="tr-TR" sz="2400" dirty="0" smtClean="0">
                <a:effectLst>
                  <a:outerShdw blurRad="38100" dist="38100" dir="2700000" algn="tl">
                    <a:srgbClr val="000000">
                      <a:alpha val="43137"/>
                    </a:srgbClr>
                  </a:outerShdw>
                </a:effectLst>
              </a:rPr>
              <a:t>.</a:t>
            </a:r>
            <a:endParaRPr lang="tr-TR" sz="2400" dirty="0">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sp>
        <p:nvSpPr>
          <p:cNvPr id="17" name="Metin kutusu 16"/>
          <p:cNvSpPr txBox="1"/>
          <p:nvPr/>
        </p:nvSpPr>
        <p:spPr>
          <a:xfrm>
            <a:off x="1078351" y="2555746"/>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Soru kitapçığı, cevap kâğıdı ve salon yoklama listelerinin bulunduğu Sınav Güvenlik Poşetleri ile “Salon Görevlileri Sınav Uygulama Formlarını” salon başkanlarına imza karşılığında teslim eder</a:t>
            </a:r>
          </a:p>
        </p:txBody>
      </p:sp>
      <p:sp>
        <p:nvSpPr>
          <p:cNvPr id="18" name="Metin kutusu 17"/>
          <p:cNvSpPr txBox="1"/>
          <p:nvPr/>
        </p:nvSpPr>
        <p:spPr>
          <a:xfrm>
            <a:off x="1078351" y="413411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Aynı zamanda öğrencilerin sınav binasına alınması işlemlerini </a:t>
            </a:r>
            <a:r>
              <a:rPr lang="tr-TR" sz="2400" dirty="0" smtClean="0">
                <a:effectLst>
                  <a:outerShdw blurRad="38100" dist="38100" dir="2700000" algn="tl">
                    <a:srgbClr val="000000">
                      <a:alpha val="43137"/>
                    </a:srgbClr>
                  </a:outerShdw>
                </a:effectLst>
              </a:rPr>
              <a:t>başlatır.</a:t>
            </a:r>
            <a:endParaRPr lang="tr-TR" sz="2400" dirty="0">
              <a:effectLst>
                <a:outerShdw blurRad="38100" dist="38100" dir="2700000" algn="tl">
                  <a:srgbClr val="000000">
                    <a:alpha val="43137"/>
                  </a:srgbClr>
                </a:outerShdw>
              </a:effectLst>
            </a:endParaRPr>
          </a:p>
        </p:txBody>
      </p:sp>
      <p:pic>
        <p:nvPicPr>
          <p:cNvPr id="20" name="Resim 1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650466"/>
            <a:ext cx="239680" cy="248537"/>
          </a:xfrm>
          <a:prstGeom prst="rect">
            <a:avLst/>
          </a:prstGeom>
          <a:effectLst>
            <a:outerShdw blurRad="50800" dist="38100" dir="2700000" algn="tl" rotWithShape="0">
              <a:prstClr val="black">
                <a:alpha val="40000"/>
              </a:prstClr>
            </a:outerShdw>
          </a:effectLst>
        </p:spPr>
      </p:pic>
      <p:pic>
        <p:nvPicPr>
          <p:cNvPr id="21" name="Resim 2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4240675"/>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4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275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nodeType="withEffect">
                                  <p:stCondLst>
                                    <p:cond delay="275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nodeType="with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Öğrenciler, kullanımı doktor raporu ile belirlenen hasta veya engellilere ait cihazlar (işitme cihazı, insülin pompası, şeker ölçüm cihazı vb.) </a:t>
            </a:r>
            <a:r>
              <a:rPr lang="tr-TR" sz="2400" dirty="0" smtClean="0">
                <a:effectLst>
                  <a:outerShdw blurRad="38100" dist="38100" dir="2700000" algn="tl">
                    <a:srgbClr val="000000">
                      <a:alpha val="43137"/>
                    </a:srgbClr>
                  </a:outerShdw>
                </a:effectLst>
              </a:rPr>
              <a:t>hariç;</a:t>
            </a:r>
            <a:endParaRPr lang="tr-TR" sz="2400" dirty="0">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sp>
        <p:nvSpPr>
          <p:cNvPr id="14" name="Metin kutusu 13"/>
          <p:cNvSpPr txBox="1"/>
          <p:nvPr/>
        </p:nvSpPr>
        <p:spPr>
          <a:xfrm>
            <a:off x="1078351" y="2069069"/>
            <a:ext cx="10010990" cy="2308324"/>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çanta</a:t>
            </a:r>
            <a:r>
              <a:rPr lang="tr-TR" sz="2400" dirty="0">
                <a:effectLst>
                  <a:outerShdw blurRad="38100" dist="38100" dir="2700000" algn="tl">
                    <a:srgbClr val="000000">
                      <a:alpha val="43137"/>
                    </a:srgbClr>
                  </a:outerShdw>
                </a:effectLst>
              </a:rPr>
              <a:t>,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400" dirty="0" err="1">
                <a:effectLst>
                  <a:outerShdw blurRad="38100" dist="38100" dir="2700000" algn="tl">
                    <a:srgbClr val="000000">
                      <a:alpha val="43137"/>
                    </a:srgbClr>
                  </a:outerShdw>
                </a:effectLst>
              </a:rPr>
              <a:t>databank</a:t>
            </a:r>
            <a:r>
              <a:rPr lang="tr-TR" sz="2400" dirty="0">
                <a:effectLst>
                  <a:outerShdw blurRad="38100" dist="38100" dir="2700000" algn="tl">
                    <a:srgbClr val="000000">
                      <a:alpha val="43137"/>
                    </a:srgbClr>
                  </a:outerShdw>
                </a:effectLst>
              </a:rPr>
              <a:t> sözlük, hesap makinesi, kâğıt, kitap, defter, not vb. dokümanlar, pergel, açıölçer, cetvel vb. araçlar, delici ve kesici aletlerle sınav binasına alınmayacaktır.</a:t>
            </a:r>
          </a:p>
        </p:txBody>
      </p:sp>
      <p:sp>
        <p:nvSpPr>
          <p:cNvPr id="15" name="Metin kutusu 14"/>
          <p:cNvSpPr txBox="1"/>
          <p:nvPr/>
        </p:nvSpPr>
        <p:spPr>
          <a:xfrm>
            <a:off x="1078351" y="4448637"/>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Öğrenciler, bu araçlarla sınava alınmayacağı gibi sınav anında yanında bulunduğu tespit edilirse sınav kurallarını ihlal ettiği gerekçesiyle sınavı tutanakla geçersiz </a:t>
            </a:r>
            <a:r>
              <a:rPr lang="tr-TR" sz="2400" dirty="0" smtClean="0">
                <a:effectLst>
                  <a:outerShdw blurRad="38100" dist="38100" dir="2700000" algn="tl">
                    <a:srgbClr val="000000">
                      <a:alpha val="43137"/>
                    </a:srgbClr>
                  </a:outerShdw>
                </a:effectLst>
              </a:rPr>
              <a:t>sayılacaktır.</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2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55000">
              <a:schemeClr val="accent6">
                <a:lumMod val="20000"/>
                <a:lumOff val="80000"/>
              </a:schemeClr>
            </a:gs>
            <a:gs pos="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latin typeface="+mj-lt"/>
                <a:cs typeface="Times New Roman" panose="02020603050405020304" pitchFamily="18" charset="0"/>
              </a:rPr>
              <a:t>Bina Komisyonu</a:t>
            </a:r>
            <a:endParaRPr lang="tr-TR" sz="2000" b="1" cap="none" spc="0" dirty="0">
              <a:ln w="0"/>
              <a:solidFill>
                <a:srgbClr val="0000FF"/>
              </a:solidFill>
              <a:latin typeface="+mj-lt"/>
              <a:cs typeface="Times New Roman" panose="02020603050405020304" pitchFamily="18" charset="0"/>
            </a:endParaRPr>
          </a:p>
        </p:txBody>
      </p:sp>
      <p:sp>
        <p:nvSpPr>
          <p:cNvPr id="13" name="Metin kutusu 12"/>
          <p:cNvSpPr txBox="1"/>
          <p:nvPr/>
        </p:nvSpPr>
        <p:spPr>
          <a:xfrm>
            <a:off x="1078351" y="987632"/>
            <a:ext cx="10010990" cy="2677656"/>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Süreğen Hastalığı Olan Öğrenciler;</a:t>
            </a:r>
          </a:p>
          <a:p>
            <a:pPr algn="just"/>
            <a:r>
              <a:rPr lang="tr-TR" sz="2400" dirty="0" smtClean="0">
                <a:effectLst>
                  <a:outerShdw blurRad="38100" dist="38100" dir="2700000" algn="tl">
                    <a:srgbClr val="000000">
                      <a:alpha val="43137"/>
                    </a:srgbClr>
                  </a:outerShdw>
                </a:effectLst>
              </a:rPr>
              <a:t>Sağlık </a:t>
            </a:r>
            <a:r>
              <a:rPr lang="tr-TR" sz="2400" dirty="0">
                <a:effectLst>
                  <a:outerShdw blurRad="38100" dist="38100" dir="2700000" algn="tl">
                    <a:srgbClr val="000000">
                      <a:alpha val="43137"/>
                    </a:srgbClr>
                  </a:outerShdw>
                </a:effectLst>
              </a:rPr>
              <a:t>problemlerinin zorunlu kıldığı durumlarda tek kişilik salonlarda sınava alınacaktır. Bu durumda olan öğrencilere ek süre verilmeyecektir</a:t>
            </a:r>
            <a:r>
              <a:rPr lang="tr-TR" sz="2400" dirty="0" smtClean="0">
                <a:effectLst>
                  <a:outerShdw blurRad="38100" dist="38100" dir="2700000" algn="tl">
                    <a:srgbClr val="000000">
                      <a:alpha val="43137"/>
                    </a:srgbClr>
                  </a:outerShdw>
                </a:effectLst>
              </a:rPr>
              <a:t>.</a:t>
            </a:r>
          </a:p>
          <a:p>
            <a:pPr algn="just"/>
            <a:endParaRPr lang="tr-TR" sz="2400" dirty="0">
              <a:effectLst>
                <a:outerShdw blurRad="38100" dist="38100" dir="2700000" algn="tl">
                  <a:srgbClr val="000000">
                    <a:alpha val="43137"/>
                  </a:srgbClr>
                </a:outerShdw>
              </a:effectLst>
            </a:endParaRPr>
          </a:p>
          <a:p>
            <a:pPr algn="just"/>
            <a:r>
              <a:rPr lang="tr-TR" sz="2400" dirty="0" smtClean="0">
                <a:effectLst>
                  <a:outerShdw blurRad="38100" dist="38100" dir="2700000" algn="tl">
                    <a:srgbClr val="000000">
                      <a:alpha val="43137"/>
                    </a:srgbClr>
                  </a:outerShdw>
                </a:effectLst>
              </a:rPr>
              <a:t>Tip </a:t>
            </a:r>
            <a:r>
              <a:rPr lang="tr-TR" sz="2400" dirty="0">
                <a:effectLst>
                  <a:outerShdw blurRad="38100" dist="38100" dir="2700000" algn="tl">
                    <a:srgbClr val="000000">
                      <a:alpha val="43137"/>
                    </a:srgbClr>
                  </a:outerShdw>
                </a:effectLst>
              </a:rPr>
              <a:t>1 diyabet (şeker hastası), astım, hipertansiyon ve epilepsi hastalıklarından dolayı sürekli ilaç kullanan öğrenciler diğer öğrencilerle aynı salona yerleştirilecektir.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latin typeface="+mj-lt"/>
                <a:cs typeface="Times New Roman" panose="02020603050405020304" pitchFamily="18" charset="0"/>
              </a:rPr>
              <a:t>Sınavdan Önce</a:t>
            </a:r>
            <a:endParaRPr lang="tr-TR" sz="2000" b="1" cap="none" spc="0" dirty="0">
              <a:ln w="0"/>
              <a:solidFill>
                <a:srgbClr val="0000FF"/>
              </a:solidFill>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spTree>
    <p:extLst>
      <p:ext uri="{BB962C8B-B14F-4D97-AF65-F5344CB8AC3E}">
        <p14:creationId xmlns:p14="http://schemas.microsoft.com/office/powerpoint/2010/main" val="19352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Sınavın başlamasından itibaren ilk 15 dakika içerisinde sınav binasına gelen öğrencilerin sınava katılmalarını sağlar.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Anında</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pic>
        <p:nvPicPr>
          <p:cNvPr id="51" name="Resim 5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346737"/>
            <a:ext cx="239680" cy="248537"/>
          </a:xfrm>
          <a:prstGeom prst="rect">
            <a:avLst/>
          </a:prstGeom>
          <a:effectLst>
            <a:outerShdw blurRad="50800" dist="38100" dir="2700000" algn="tl" rotWithShape="0">
              <a:prstClr val="black">
                <a:alpha val="40000"/>
              </a:prstClr>
            </a:outerShdw>
          </a:effectLst>
        </p:spPr>
      </p:pic>
      <p:sp>
        <p:nvSpPr>
          <p:cNvPr id="52" name="Metin kutusu 51"/>
          <p:cNvSpPr txBox="1"/>
          <p:nvPr/>
        </p:nvSpPr>
        <p:spPr>
          <a:xfrm>
            <a:off x="1078351" y="2248136"/>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İlk 15 dakikadan sonra gelen öğrencileri sınav binasına almaz.</a:t>
            </a:r>
          </a:p>
        </p:txBody>
      </p:sp>
    </p:spTree>
    <p:extLst>
      <p:ext uri="{BB962C8B-B14F-4D97-AF65-F5344CB8AC3E}">
        <p14:creationId xmlns:p14="http://schemas.microsoft.com/office/powerpoint/2010/main" val="27965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1000"/>
                                  </p:stCondLst>
                                  <p:childTnLst>
                                    <p:set>
                                      <p:cBhvr>
                                        <p:cTn id="20" dur="1" fill="hold">
                                          <p:stCondLst>
                                            <p:cond delay="0"/>
                                          </p:stCondLst>
                                        </p:cTn>
                                        <p:tgtEl>
                                          <p:spTgt spid="51"/>
                                        </p:tgtEl>
                                        <p:attrNameLst>
                                          <p:attrName>style.visibility</p:attrName>
                                        </p:attrNameLst>
                                      </p:cBhvr>
                                      <p:to>
                                        <p:strVal val="visible"/>
                                      </p:to>
                                    </p:set>
                                    <p:animEffect transition="in" filter="dissolve">
                                      <p:cBhvr>
                                        <p:cTn id="21" dur="500"/>
                                        <p:tgtEl>
                                          <p:spTgt spid="51"/>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00FF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Anında</a:t>
            </a:r>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895803" y="71245"/>
            <a:ext cx="375680" cy="415636"/>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3854942954"/>
              </p:ext>
            </p:extLst>
          </p:nvPr>
        </p:nvGraphicFramePr>
        <p:xfrm>
          <a:off x="551329" y="647956"/>
          <a:ext cx="11089342" cy="6027732"/>
        </p:xfrm>
        <a:graphic>
          <a:graphicData uri="http://schemas.openxmlformats.org/drawingml/2006/table">
            <a:tbl>
              <a:tblPr firstRow="1" bandRow="1">
                <a:tableStyleId>{00A15C55-8517-42AA-B614-E9B94910E393}</a:tableStyleId>
              </a:tblPr>
              <a:tblGrid>
                <a:gridCol w="3174787">
                  <a:extLst>
                    <a:ext uri="{9D8B030D-6E8A-4147-A177-3AD203B41FA5}">
                      <a16:colId xmlns="" xmlns:a16="http://schemas.microsoft.com/office/drawing/2014/main" val="3869688750"/>
                    </a:ext>
                  </a:extLst>
                </a:gridCol>
                <a:gridCol w="578878">
                  <a:extLst>
                    <a:ext uri="{9D8B030D-6E8A-4147-A177-3AD203B41FA5}">
                      <a16:colId xmlns="" xmlns:a16="http://schemas.microsoft.com/office/drawing/2014/main" val="3718693083"/>
                    </a:ext>
                  </a:extLst>
                </a:gridCol>
                <a:gridCol w="782087">
                  <a:extLst>
                    <a:ext uri="{9D8B030D-6E8A-4147-A177-3AD203B41FA5}">
                      <a16:colId xmlns="" xmlns:a16="http://schemas.microsoft.com/office/drawing/2014/main" val="661194946"/>
                    </a:ext>
                  </a:extLst>
                </a:gridCol>
                <a:gridCol w="6553590">
                  <a:extLst>
                    <a:ext uri="{9D8B030D-6E8A-4147-A177-3AD203B41FA5}">
                      <a16:colId xmlns="" xmlns:a16="http://schemas.microsoft.com/office/drawing/2014/main" val="193751651"/>
                    </a:ext>
                  </a:extLst>
                </a:gridCol>
              </a:tblGrid>
              <a:tr h="563140">
                <a:tc>
                  <a:txBody>
                    <a:bodyPr/>
                    <a:lstStyle/>
                    <a:p>
                      <a:pPr algn="ctr"/>
                      <a:r>
                        <a:rPr lang="tr-TR" sz="1600" dirty="0" smtClean="0"/>
                        <a:t>ENGEL TÜRÜ</a:t>
                      </a:r>
                      <a:endParaRPr lang="tr-TR" sz="1600" dirty="0">
                        <a:solidFill>
                          <a:srgbClr val="FFFF00"/>
                        </a:solidFill>
                      </a:endParaRPr>
                    </a:p>
                  </a:txBody>
                  <a:tcPr anchor="ctr"/>
                </a:tc>
                <a:tc>
                  <a:txBody>
                    <a:bodyPr/>
                    <a:lstStyle/>
                    <a:p>
                      <a:pPr algn="ctr"/>
                      <a:r>
                        <a:rPr lang="tr-TR" sz="1600" dirty="0" smtClean="0"/>
                        <a:t>EK SÜRE</a:t>
                      </a:r>
                      <a:endParaRPr lang="tr-TR" sz="1600" dirty="0">
                        <a:solidFill>
                          <a:srgbClr val="FFFF00"/>
                        </a:solidFill>
                      </a:endParaRPr>
                    </a:p>
                  </a:txBody>
                  <a:tcPr anchor="ctr"/>
                </a:tc>
                <a:tc>
                  <a:txBody>
                    <a:bodyPr/>
                    <a:lstStyle/>
                    <a:p>
                      <a:pPr algn="ctr"/>
                      <a:r>
                        <a:rPr lang="tr-TR" sz="1600" dirty="0" smtClean="0"/>
                        <a:t>SALON</a:t>
                      </a:r>
                      <a:endParaRPr lang="tr-TR" sz="1600" dirty="0">
                        <a:solidFill>
                          <a:srgbClr val="FFFF00"/>
                        </a:solidFill>
                      </a:endParaRPr>
                    </a:p>
                  </a:txBody>
                  <a:tcPr anchor="ctr"/>
                </a:tc>
                <a:tc>
                  <a:txBody>
                    <a:bodyPr/>
                    <a:lstStyle/>
                    <a:p>
                      <a:pPr algn="ctr"/>
                      <a:r>
                        <a:rPr lang="tr-TR" sz="1600" dirty="0" smtClean="0"/>
                        <a:t>AÇIKLAMALAR</a:t>
                      </a:r>
                      <a:endParaRPr lang="tr-TR" sz="1600" dirty="0">
                        <a:solidFill>
                          <a:srgbClr val="FFFF00"/>
                        </a:solidFill>
                      </a:endParaRPr>
                    </a:p>
                  </a:txBody>
                  <a:tcPr anchor="ctr"/>
                </a:tc>
                <a:extLst>
                  <a:ext uri="{0D108BD9-81ED-4DB2-BD59-A6C34878D82A}">
                    <a16:rowId xmlns="" xmlns:a16="http://schemas.microsoft.com/office/drawing/2014/main" val="39002546"/>
                  </a:ext>
                </a:extLst>
              </a:tr>
              <a:tr h="681695">
                <a:tc>
                  <a:txBody>
                    <a:bodyPr/>
                    <a:lstStyle/>
                    <a:p>
                      <a:r>
                        <a:rPr lang="tr-TR" sz="1600" dirty="0" smtClean="0"/>
                        <a:t>Az Gören</a:t>
                      </a:r>
                      <a:endParaRPr lang="tr-TR" sz="1600" dirty="0"/>
                    </a:p>
                  </a:txBody>
                  <a:tcPr anchor="ctr"/>
                </a:tc>
                <a:tc rowSpan="12">
                  <a:txBody>
                    <a:bodyPr/>
                    <a:lstStyle/>
                    <a:p>
                      <a:pPr algn="ctr"/>
                      <a:r>
                        <a:rPr lang="tr-TR" sz="2000" dirty="0" smtClean="0"/>
                        <a:t>30 Dakika Ek Süre Verilecektir</a:t>
                      </a:r>
                      <a:endParaRPr lang="tr-TR" sz="2000" dirty="0"/>
                    </a:p>
                  </a:txBody>
                  <a:tcPr vert="vert270" anchor="ctr"/>
                </a:tc>
                <a:tc row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vert="vert270" anchor="ctr"/>
                </a:tc>
                <a:tc>
                  <a:txBody>
                    <a:bodyPr/>
                    <a:lstStyle/>
                    <a:p>
                      <a:r>
                        <a:rPr lang="tr-TR" sz="2000" dirty="0" smtClean="0"/>
                        <a:t>Okuyucu kodlayıcı eşliğinde 18 punto büyüklüğünde soru kitapçığı ve cevap kâğıdı.</a:t>
                      </a:r>
                      <a:endParaRPr lang="tr-TR" sz="2000" dirty="0"/>
                    </a:p>
                  </a:txBody>
                  <a:tcPr anchor="ctr"/>
                </a:tc>
                <a:extLst>
                  <a:ext uri="{0D108BD9-81ED-4DB2-BD59-A6C34878D82A}">
                    <a16:rowId xmlns="" xmlns:a16="http://schemas.microsoft.com/office/drawing/2014/main" val="4147595568"/>
                  </a:ext>
                </a:extLst>
              </a:tr>
              <a:tr h="428780">
                <a:tc>
                  <a:txBody>
                    <a:bodyPr/>
                    <a:lstStyle/>
                    <a:p>
                      <a:r>
                        <a:rPr lang="tr-TR" sz="1600" dirty="0" smtClean="0"/>
                        <a:t>Total Düzeyde Görme Yetersizliği Olan (Hiç Görmeyen)</a:t>
                      </a:r>
                      <a:endParaRPr lang="tr-TR" sz="1600" dirty="0"/>
                    </a:p>
                  </a:txBody>
                  <a:tcPr anchor="ctr"/>
                </a:tc>
                <a:tc vMerge="1">
                  <a:txBody>
                    <a:bodyPr/>
                    <a:lstStyle/>
                    <a:p>
                      <a:endParaRPr lang="tr-TR" dirty="0"/>
                    </a:p>
                  </a:txBody>
                  <a:tcPr/>
                </a:tc>
                <a:tc vMerge="1">
                  <a:txBody>
                    <a:bodyPr/>
                    <a:lstStyle/>
                    <a:p>
                      <a:endParaRPr lang="tr-TR"/>
                    </a:p>
                  </a:txBody>
                  <a:tcPr/>
                </a:tc>
                <a:tc>
                  <a:txBody>
                    <a:bodyPr/>
                    <a:lstStyle/>
                    <a:p>
                      <a:r>
                        <a:rPr lang="tr-TR" sz="2000" dirty="0" smtClean="0"/>
                        <a:t>Okuyucu ve kodlayıcı eşliğinde sınav</a:t>
                      </a:r>
                      <a:r>
                        <a:rPr lang="tr-TR" sz="2000" baseline="0" dirty="0" smtClean="0"/>
                        <a:t> yapılacaktır.</a:t>
                      </a:r>
                      <a:endParaRPr lang="tr-TR" sz="2000" dirty="0"/>
                    </a:p>
                  </a:txBody>
                  <a:tcPr anchor="ctr"/>
                </a:tc>
                <a:extLst>
                  <a:ext uri="{0D108BD9-81ED-4DB2-BD59-A6C34878D82A}">
                    <a16:rowId xmlns="" xmlns:a16="http://schemas.microsoft.com/office/drawing/2014/main" val="3781152976"/>
                  </a:ext>
                </a:extLst>
              </a:tr>
              <a:tr h="385306">
                <a:tc>
                  <a:txBody>
                    <a:bodyPr/>
                    <a:lstStyle/>
                    <a:p>
                      <a:r>
                        <a:rPr lang="tr-TR" sz="1600" dirty="0" smtClean="0"/>
                        <a:t>İşitme Engelli</a:t>
                      </a:r>
                      <a:endParaRPr lang="tr-TR" sz="1600" dirty="0"/>
                    </a:p>
                  </a:txBody>
                  <a:tcPr anchor="ctr"/>
                </a:tc>
                <a:tc vMerge="1">
                  <a:txBody>
                    <a:bodyPr/>
                    <a:lstStyle/>
                    <a:p>
                      <a:endParaRPr lang="tr-TR" dirty="0"/>
                    </a:p>
                  </a:txBody>
                  <a:tcPr/>
                </a:tc>
                <a:tc vMerge="1">
                  <a:txBody>
                    <a:bodyPr/>
                    <a:lstStyle/>
                    <a:p>
                      <a:endParaRPr lang="tr-TR"/>
                    </a:p>
                  </a:txBody>
                  <a:tcPr/>
                </a:tc>
                <a:tc>
                  <a:txBody>
                    <a:bodyPr/>
                    <a:lstStyle/>
                    <a:p>
                      <a:endParaRPr lang="tr-TR" sz="2000" dirty="0"/>
                    </a:p>
                  </a:txBody>
                  <a:tcPr anchor="ctr"/>
                </a:tc>
                <a:extLst>
                  <a:ext uri="{0D108BD9-81ED-4DB2-BD59-A6C34878D82A}">
                    <a16:rowId xmlns="" xmlns:a16="http://schemas.microsoft.com/office/drawing/2014/main" val="2751196019"/>
                  </a:ext>
                </a:extLst>
              </a:tr>
              <a:tr h="604590">
                <a:tc>
                  <a:txBody>
                    <a:bodyPr/>
                    <a:lstStyle/>
                    <a:p>
                      <a:r>
                        <a:rPr lang="tr-TR" sz="1600" u="none" strike="noStrike" kern="1200" baseline="0" dirty="0" smtClean="0"/>
                        <a:t>Ruhsal ve Duygusal Bozukluğu Olan Öğrenciler</a:t>
                      </a:r>
                      <a:endParaRPr lang="tr-TR" sz="1600" dirty="0"/>
                    </a:p>
                  </a:txBody>
                  <a:tcPr anchor="ctr"/>
                </a:tc>
                <a:tc vMerge="1">
                  <a:txBody>
                    <a:bodyPr/>
                    <a:lstStyle/>
                    <a:p>
                      <a:endParaRPr lang="tr-TR" dirty="0"/>
                    </a:p>
                  </a:txBody>
                  <a:tcPr/>
                </a:tc>
                <a:tc vMerge="1">
                  <a:txBody>
                    <a:bodyPr/>
                    <a:lstStyle/>
                    <a:p>
                      <a:endParaRPr lang="tr-TR"/>
                    </a:p>
                  </a:txBody>
                  <a:tcPr/>
                </a:tc>
                <a:tc rowSpan="2">
                  <a:txBody>
                    <a:bodyPr/>
                    <a:lstStyle/>
                    <a:p>
                      <a:endParaRPr lang="tr-TR" sz="2000" dirty="0"/>
                    </a:p>
                  </a:txBody>
                  <a:tcPr anchor="ctr"/>
                </a:tc>
                <a:extLst>
                  <a:ext uri="{0D108BD9-81ED-4DB2-BD59-A6C34878D82A}">
                    <a16:rowId xmlns="" xmlns:a16="http://schemas.microsoft.com/office/drawing/2014/main" val="1002307426"/>
                  </a:ext>
                </a:extLst>
              </a:tr>
              <a:tr h="0">
                <a:tc rowSpan="2">
                  <a:txBody>
                    <a:bodyPr/>
                    <a:lstStyle/>
                    <a:p>
                      <a:r>
                        <a:rPr lang="tr-TR" sz="1600" dirty="0" smtClean="0"/>
                        <a:t>Özel Öğrenme Güçlüğü Olan</a:t>
                      </a:r>
                      <a:endParaRPr lang="tr-TR" sz="1600" dirty="0"/>
                    </a:p>
                  </a:txBody>
                  <a:tcPr anchor="ctr"/>
                </a:tc>
                <a:tc vMerge="1">
                  <a:txBody>
                    <a:bodyPr/>
                    <a:lstStyle/>
                    <a:p>
                      <a:endParaRPr lang="tr-TR"/>
                    </a:p>
                  </a:txBody>
                  <a:tcPr/>
                </a:tc>
                <a:tc vMerge="1">
                  <a:txBody>
                    <a:bodyPr/>
                    <a:lstStyle/>
                    <a:p>
                      <a:endParaRPr lang="tr-TR"/>
                    </a:p>
                  </a:txBody>
                  <a:tcPr/>
                </a:tc>
                <a:tc vMerge="1">
                  <a:txBody>
                    <a:bodyPr/>
                    <a:lstStyle/>
                    <a:p>
                      <a:endParaRPr lang="tr-TR"/>
                    </a:p>
                  </a:txBody>
                  <a:tcPr/>
                </a:tc>
              </a:tr>
              <a:tr h="494937">
                <a:tc vMerge="1">
                  <a:txBody>
                    <a:bodyPr/>
                    <a:lstStyle/>
                    <a:p>
                      <a:endParaRPr lang="tr-TR" sz="1600" dirty="0"/>
                    </a:p>
                  </a:txBody>
                  <a:tcPr anchor="ctr"/>
                </a:tc>
                <a:tc vMerge="1">
                  <a:txBody>
                    <a:bodyPr/>
                    <a:lstStyle/>
                    <a:p>
                      <a:endParaRPr lang="tr-TR"/>
                    </a:p>
                  </a:txBody>
                  <a:tcPr/>
                </a:tc>
                <a:tc vMerge="1">
                  <a:txBody>
                    <a:bodyPr/>
                    <a:lstStyle/>
                    <a:p>
                      <a:endParaRPr lang="tr-TR"/>
                    </a:p>
                  </a:txBody>
                  <a:tcPr/>
                </a:tc>
                <a:tc rowSpan="2">
                  <a:txBody>
                    <a:bodyPr/>
                    <a:lstStyle/>
                    <a:p>
                      <a:r>
                        <a:rPr lang="tr-TR" sz="2000" dirty="0" smtClean="0"/>
                        <a:t>Tercih etmeleri durumunda okuyucu ve kodlayıcı eşliğinde sınava alınacaklardır.</a:t>
                      </a:r>
                      <a:endParaRPr lang="tr-TR" sz="2000" dirty="0"/>
                    </a:p>
                  </a:txBody>
                  <a:tcPr anchor="ctr"/>
                </a:tc>
                <a:extLst>
                  <a:ext uri="{0D108BD9-81ED-4DB2-BD59-A6C34878D82A}">
                    <a16:rowId xmlns="" xmlns:a16="http://schemas.microsoft.com/office/drawing/2014/main" val="1818304514"/>
                  </a:ext>
                </a:extLst>
              </a:tr>
              <a:tr h="206103">
                <a:tc rowSpan="2">
                  <a:txBody>
                    <a:bodyPr/>
                    <a:lstStyle/>
                    <a:p>
                      <a:r>
                        <a:rPr lang="tr-TR" sz="1600" u="none" strike="noStrike" kern="1200" baseline="0" dirty="0" smtClean="0"/>
                        <a:t>Otizm Spektrum Bozukluğu Olan Öğrenciler</a:t>
                      </a:r>
                      <a:endParaRPr lang="tr-TR" sz="1600" dirty="0"/>
                    </a:p>
                  </a:txBody>
                  <a:tcPr anchor="ctr"/>
                </a:tc>
                <a:tc vMerge="1">
                  <a:txBody>
                    <a:bodyPr/>
                    <a:lstStyle/>
                    <a:p>
                      <a:endParaRPr lang="tr-TR"/>
                    </a:p>
                  </a:txBody>
                  <a:tcPr/>
                </a:tc>
                <a:tc vMerge="1">
                  <a:txBody>
                    <a:bodyPr/>
                    <a:lstStyle/>
                    <a:p>
                      <a:endParaRPr lang="tr-TR"/>
                    </a:p>
                  </a:txBody>
                  <a:tcPr/>
                </a:tc>
                <a:tc vMerge="1">
                  <a:txBody>
                    <a:bodyPr/>
                    <a:lstStyle/>
                    <a:p>
                      <a:endParaRPr lang="tr-TR"/>
                    </a:p>
                  </a:txBody>
                  <a:tcPr/>
                </a:tc>
              </a:tr>
              <a:tr h="457925">
                <a:tc vMerge="1">
                  <a:txBody>
                    <a:bodyPr/>
                    <a:lstStyle/>
                    <a:p>
                      <a:endParaRPr lang="tr-TR" sz="1600" dirty="0"/>
                    </a:p>
                  </a:txBody>
                  <a:tcPr anchor="ctr"/>
                </a:tc>
                <a:tc vMerge="1">
                  <a:txBody>
                    <a:bodyPr/>
                    <a:lstStyle/>
                    <a:p>
                      <a:endParaRPr lang="tr-TR"/>
                    </a:p>
                  </a:txBody>
                  <a:tcPr/>
                </a:tc>
                <a:tc vMerge="1">
                  <a:txBody>
                    <a:bodyPr/>
                    <a:lstStyle/>
                    <a:p>
                      <a:endParaRPr lang="tr-TR"/>
                    </a:p>
                  </a:txBody>
                  <a:tcPr/>
                </a:tc>
                <a:tc rowSpan="2">
                  <a:txBody>
                    <a:bodyPr/>
                    <a:lstStyle/>
                    <a:p>
                      <a:endParaRPr lang="tr-TR" sz="2000" dirty="0"/>
                    </a:p>
                  </a:txBody>
                  <a:tcPr anchor="ctr"/>
                </a:tc>
                <a:extLst>
                  <a:ext uri="{0D108BD9-81ED-4DB2-BD59-A6C34878D82A}">
                    <a16:rowId xmlns="" xmlns:a16="http://schemas.microsoft.com/office/drawing/2014/main" val="1221520583"/>
                  </a:ext>
                </a:extLst>
              </a:tr>
              <a:tr h="223770">
                <a:tc rowSpan="2">
                  <a:txBody>
                    <a:bodyPr/>
                    <a:lstStyle/>
                    <a:p>
                      <a:r>
                        <a:rPr lang="tr-TR" sz="1600" dirty="0" smtClean="0"/>
                        <a:t>Bedensel Engelli</a:t>
                      </a:r>
                      <a:endParaRPr lang="tr-TR" sz="1600" dirty="0"/>
                    </a:p>
                  </a:txBody>
                  <a:tcPr anchor="ctr"/>
                </a:tc>
                <a:tc vMerge="1">
                  <a:txBody>
                    <a:bodyPr/>
                    <a:lstStyle/>
                    <a:p>
                      <a:endParaRPr lang="tr-TR"/>
                    </a:p>
                  </a:txBody>
                  <a:tcPr/>
                </a:tc>
                <a:tc vMerge="1">
                  <a:txBody>
                    <a:bodyPr/>
                    <a:lstStyle/>
                    <a:p>
                      <a:endParaRPr lang="tr-TR"/>
                    </a:p>
                  </a:txBody>
                  <a:tcPr/>
                </a:tc>
                <a:tc vMerge="1">
                  <a:txBody>
                    <a:bodyPr/>
                    <a:lstStyle/>
                    <a:p>
                      <a:endParaRPr lang="tr-TR"/>
                    </a:p>
                  </a:txBody>
                  <a:tcPr/>
                </a:tc>
              </a:tr>
              <a:tr h="276973">
                <a:tc vMerge="1">
                  <a:txBody>
                    <a:bodyPr/>
                    <a:lstStyle/>
                    <a:p>
                      <a:endParaRPr lang="tr-TR" sz="1600" dirty="0"/>
                    </a:p>
                  </a:txBody>
                  <a:tcPr anchor="ctr"/>
                </a:tc>
                <a:tc vMerge="1">
                  <a:txBody>
                    <a:bodyPr/>
                    <a:lstStyle/>
                    <a:p>
                      <a:endParaRPr lang="tr-TR" dirty="0"/>
                    </a:p>
                  </a:txBody>
                  <a:tcPr/>
                </a:tc>
                <a:tc vMerge="1">
                  <a:txBody>
                    <a:bodyPr/>
                    <a:lstStyle/>
                    <a:p>
                      <a:endParaRPr lang="tr-TR"/>
                    </a:p>
                  </a:txBody>
                  <a:tcPr/>
                </a:tc>
                <a:tc rowSpan="2">
                  <a:txBody>
                    <a:bodyPr/>
                    <a:lstStyle/>
                    <a:p>
                      <a:r>
                        <a:rPr lang="tr-TR" sz="2000" dirty="0" smtClean="0"/>
                        <a:t>Bu öğrencilere RAM tarafından yapılan değerlendirme sonucuna göre kodlayıcı verilecektir</a:t>
                      </a:r>
                      <a:endParaRPr lang="tr-TR" sz="2000" dirty="0"/>
                    </a:p>
                  </a:txBody>
                  <a:tcPr anchor="ctr"/>
                </a:tc>
                <a:extLst>
                  <a:ext uri="{0D108BD9-81ED-4DB2-BD59-A6C34878D82A}">
                    <a16:rowId xmlns="" xmlns:a16="http://schemas.microsoft.com/office/drawing/2014/main" val="3455484993"/>
                  </a:ext>
                </a:extLst>
              </a:tr>
              <a:tr h="474656">
                <a:tc rowSpan="2">
                  <a:txBody>
                    <a:bodyPr/>
                    <a:lstStyle/>
                    <a:p>
                      <a:r>
                        <a:rPr lang="tr-TR" sz="1600" dirty="0" smtClean="0"/>
                        <a:t>Zihinsel Engelli</a:t>
                      </a:r>
                      <a:endParaRPr lang="tr-TR" sz="1600" dirty="0"/>
                    </a:p>
                  </a:txBody>
                  <a:tcPr anchor="ctr"/>
                </a:tc>
                <a:tc vMerge="1">
                  <a:txBody>
                    <a:bodyPr/>
                    <a:lstStyle/>
                    <a:p>
                      <a:endParaRPr lang="tr-TR"/>
                    </a:p>
                  </a:txBody>
                  <a:tcPr/>
                </a:tc>
                <a:tc vMerge="1">
                  <a:txBody>
                    <a:bodyPr/>
                    <a:lstStyle/>
                    <a:p>
                      <a:endParaRPr lang="tr-TR"/>
                    </a:p>
                  </a:txBody>
                  <a:tcPr/>
                </a:tc>
                <a:tc vMerge="1">
                  <a:txBody>
                    <a:bodyPr/>
                    <a:lstStyle/>
                    <a:p>
                      <a:endParaRPr lang="tr-TR"/>
                    </a:p>
                  </a:txBody>
                  <a:tcPr/>
                </a:tc>
              </a:tr>
              <a:tr h="718298">
                <a:tc vMerge="1">
                  <a:txBody>
                    <a:bodyPr/>
                    <a:lstStyle/>
                    <a:p>
                      <a:endParaRPr lang="tr-TR" sz="1600" dirty="0"/>
                    </a:p>
                  </a:txBody>
                  <a:tcPr anchor="ctr"/>
                </a:tc>
                <a:tc vMerge="1">
                  <a:txBody>
                    <a:bodyPr/>
                    <a:lstStyle/>
                    <a:p>
                      <a:endParaRPr lang="tr-TR" dirty="0"/>
                    </a:p>
                  </a:txBody>
                  <a:tcPr/>
                </a:tc>
                <a:tc vMerge="1">
                  <a:txBody>
                    <a:bodyPr/>
                    <a:lstStyle/>
                    <a:p>
                      <a:endParaRPr lang="tr-TR"/>
                    </a:p>
                  </a:txBody>
                  <a:tcPr/>
                </a:tc>
                <a:tc>
                  <a:txBody>
                    <a:bodyPr/>
                    <a:lstStyle/>
                    <a:p>
                      <a:r>
                        <a:rPr lang="tr-TR" sz="2000" dirty="0" smtClean="0"/>
                        <a:t>Yapılacak tercih doğrultusunda kodlayıcı eşliğinde öğrencinin sınava girmesi için gerekli düzenleme yapılacaktır</a:t>
                      </a:r>
                      <a:endParaRPr lang="tr-TR" sz="2000" dirty="0"/>
                    </a:p>
                  </a:txBody>
                  <a:tcPr anchor="ctr"/>
                </a:tc>
                <a:extLst>
                  <a:ext uri="{0D108BD9-81ED-4DB2-BD59-A6C34878D82A}">
                    <a16:rowId xmlns="" xmlns:a16="http://schemas.microsoft.com/office/drawing/2014/main" val="3854781895"/>
                  </a:ext>
                </a:extLst>
              </a:tr>
            </a:tbl>
          </a:graphicData>
        </a:graphic>
      </p:graphicFrame>
    </p:spTree>
    <p:extLst>
      <p:ext uri="{BB962C8B-B14F-4D97-AF65-F5344CB8AC3E}">
        <p14:creationId xmlns:p14="http://schemas.microsoft.com/office/powerpoint/2010/main" val="27615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2750"/>
                                  </p:stCondLst>
                                  <p:childTnLst>
                                    <p:animRot by="21600000">
                                      <p:cBhvr>
                                        <p:cTn id="6" dur="2000" fill="hold"/>
                                        <p:tgtEl>
                                          <p:spTgt spid="11"/>
                                        </p:tgtEl>
                                        <p:attrNameLst>
                                          <p:attrName>r</p:attrName>
                                        </p:attrNameLst>
                                      </p:cBhvr>
                                    </p:animRot>
                                  </p:childTnLst>
                                </p:cTn>
                              </p:par>
                              <p:par>
                                <p:cTn id="7" presetID="14" presetClass="entr" presetSubtype="10" fill="hold" nodeType="withEffect">
                                  <p:stCondLst>
                                    <p:cond delay="1000"/>
                                  </p:stCondLst>
                                  <p:childTnLst>
                                    <p:set>
                                      <p:cBhvr>
                                        <p:cTn id="8" dur="1" fill="hold">
                                          <p:stCondLst>
                                            <p:cond delay="0"/>
                                          </p:stCondLst>
                                        </p:cTn>
                                        <p:tgtEl>
                                          <p:spTgt spid="10"/>
                                        </p:tgtEl>
                                        <p:attrNameLst>
                                          <p:attrName>style.visibility</p:attrName>
                                        </p:attrNameLst>
                                      </p:cBhvr>
                                      <p:to>
                                        <p:strVal val="visible"/>
                                      </p:to>
                                    </p:set>
                                    <p:animEffect transition="in" filter="randombar(horizontal)">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Engelli öğrenciler, engelleri ile ilgili sürekli kullandıkları araç–gereç ve cihazları kendilerinin getirmesi kaydıyla sınavda kullanabilecektir.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Anında</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2" name="Metin kutusu 51"/>
          <p:cNvSpPr txBox="1"/>
          <p:nvPr/>
        </p:nvSpPr>
        <p:spPr>
          <a:xfrm>
            <a:off x="1078351" y="2248136"/>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Tip 1 diyabet hastalığı olan öğrencilerin yanlarında kutu meyve suyu veya paket içindeki karbonhidrat içeren gıdaları bulundurmalarına, hipoglisemi (ani kan şekeri düşmesi) durumunda bunları tüketmelerine ve kan şekeri ölçüm cihazı ile kan şekerini ölçmelerine izin verilecektir.</a:t>
            </a: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14275" y="71245"/>
            <a:ext cx="375680" cy="415636"/>
          </a:xfrm>
          <a:prstGeom prst="rect">
            <a:avLst/>
          </a:prstGeom>
        </p:spPr>
      </p:pic>
      <p:sp>
        <p:nvSpPr>
          <p:cNvPr id="11" name="Metin kutusu 10"/>
          <p:cNvSpPr txBox="1"/>
          <p:nvPr/>
        </p:nvSpPr>
        <p:spPr>
          <a:xfrm>
            <a:off x="1078351" y="4067700"/>
            <a:ext cx="10010990"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Ayrıca, bu öğrencilerin </a:t>
            </a:r>
            <a:r>
              <a:rPr lang="tr-TR" sz="2400" dirty="0" err="1">
                <a:effectLst>
                  <a:outerShdw blurRad="38100" dist="38100" dir="2700000" algn="tl">
                    <a:srgbClr val="000000">
                      <a:alpha val="43137"/>
                    </a:srgbClr>
                  </a:outerShdw>
                </a:effectLst>
              </a:rPr>
              <a:t>hiperglisemi</a:t>
            </a:r>
            <a:r>
              <a:rPr lang="tr-TR" sz="2400" dirty="0">
                <a:effectLst>
                  <a:outerShdw blurRad="38100" dist="38100" dir="2700000" algn="tl">
                    <a:srgbClr val="000000">
                      <a:alpha val="43137"/>
                    </a:srgbClr>
                  </a:outerShdw>
                </a:effectLst>
              </a:rPr>
              <a:t> (ani kan şekeri yükselmesi) durumunda oluşabilecek yoğun tuvalet ihtiyacının yedek gözetmen eşliğinde giderilebilmesi için izin verilecektir.</a:t>
            </a:r>
          </a:p>
        </p:txBody>
      </p:sp>
    </p:spTree>
    <p:extLst>
      <p:ext uri="{BB962C8B-B14F-4D97-AF65-F5344CB8AC3E}">
        <p14:creationId xmlns:p14="http://schemas.microsoft.com/office/powerpoint/2010/main" val="22124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500"/>
                                        <p:tgtEl>
                                          <p:spTgt spid="52"/>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29584" y="841856"/>
            <a:ext cx="11205215" cy="2677656"/>
          </a:xfrm>
          <a:prstGeom prst="rect">
            <a:avLst/>
          </a:prstGeom>
          <a:noFill/>
        </p:spPr>
        <p:txBody>
          <a:bodyPr wrap="square" rtlCol="0">
            <a:spAutoFit/>
          </a:bodyPr>
          <a:lstStyle/>
          <a:p>
            <a:pPr algn="ctr">
              <a:lnSpc>
                <a:spcPct val="150000"/>
              </a:lnSpc>
            </a:pPr>
            <a:r>
              <a:rPr lang="tr-TR" sz="28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İlçe Sınav Yürütme Kurulu </a:t>
            </a:r>
            <a:r>
              <a:rPr lang="tr-TR" sz="28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Üyeleri;</a:t>
            </a:r>
          </a:p>
          <a:p>
            <a:pPr>
              <a:lnSpc>
                <a:spcPct val="150000"/>
              </a:lnSpc>
            </a:pPr>
            <a:r>
              <a:rPr lang="tr-TR" sz="2800" u="sng" dirty="0" smtClean="0">
                <a:ln w="0"/>
                <a:latin typeface="Times New Roman" panose="02020603050405020304" pitchFamily="18" charset="0"/>
                <a:cs typeface="Times New Roman" panose="02020603050405020304" pitchFamily="18" charset="0"/>
              </a:rPr>
              <a:t>03 Eylül </a:t>
            </a:r>
            <a:r>
              <a:rPr lang="tr-TR" sz="2800" u="sng" dirty="0">
                <a:ln w="0"/>
                <a:latin typeface="Times New Roman" panose="02020603050405020304" pitchFamily="18" charset="0"/>
                <a:cs typeface="Times New Roman" panose="02020603050405020304" pitchFamily="18" charset="0"/>
              </a:rPr>
              <a:t>2023 Pazar günü </a:t>
            </a:r>
            <a:r>
              <a:rPr lang="tr-TR" sz="2800" u="sng" dirty="0" smtClean="0">
                <a:ln w="0"/>
                <a:latin typeface="Times New Roman" panose="02020603050405020304" pitchFamily="18" charset="0"/>
                <a:cs typeface="Times New Roman" panose="02020603050405020304" pitchFamily="18" charset="0"/>
              </a:rPr>
              <a:t> </a:t>
            </a:r>
            <a:r>
              <a:rPr lang="tr-TR" sz="2800" u="sng" dirty="0">
                <a:ln w="0"/>
                <a:latin typeface="Times New Roman" panose="02020603050405020304" pitchFamily="18" charset="0"/>
                <a:cs typeface="Times New Roman" panose="02020603050405020304" pitchFamily="18" charset="0"/>
              </a:rPr>
              <a:t>en geç saat 08.00’de</a:t>
            </a:r>
          </a:p>
          <a:p>
            <a:pPr marL="806450" algn="just">
              <a:lnSpc>
                <a:spcPct val="150000"/>
              </a:lnSpc>
            </a:pPr>
            <a:r>
              <a:rPr lang="tr-TR" sz="2800" dirty="0">
                <a:ln w="0"/>
                <a:latin typeface="Times New Roman" panose="02020603050405020304" pitchFamily="18" charset="0"/>
                <a:cs typeface="Times New Roman" panose="02020603050405020304" pitchFamily="18" charset="0"/>
              </a:rPr>
              <a:t>İl Milli Eğitim Müdürlüğünde hazır bulunacaklar, sınav evraklarının sınav merkezlerine sevkiyatına nezaret edeceklerdir</a:t>
            </a:r>
            <a:r>
              <a:rPr lang="tr-TR" sz="2800" dirty="0" smtClean="0">
                <a:ln w="0"/>
                <a:latin typeface="Times New Roman" panose="02020603050405020304" pitchFamily="18" charset="0"/>
                <a:cs typeface="Times New Roman" panose="02020603050405020304" pitchFamily="18" charset="0"/>
              </a:rPr>
              <a:t>.</a:t>
            </a:r>
            <a:endParaRPr lang="tr-TR" sz="2800" dirty="0">
              <a:ln w="0"/>
              <a:latin typeface="Times New Roman" panose="02020603050405020304" pitchFamily="18" charset="0"/>
              <a:cs typeface="Times New Roman" panose="02020603050405020304" pitchFamily="18" charset="0"/>
            </a:endParaRPr>
          </a:p>
        </p:txBody>
      </p:sp>
      <p:sp>
        <p:nvSpPr>
          <p:cNvPr id="4" name="Yuvarlatılmış Dikdörtgen 3"/>
          <p:cNvSpPr/>
          <p:nvPr/>
        </p:nvSpPr>
        <p:spPr>
          <a:xfrm>
            <a:off x="1059170" y="74542"/>
            <a:ext cx="3715581"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latin typeface="+mj-lt"/>
                <a:cs typeface="Times New Roman" panose="02020603050405020304" pitchFamily="18" charset="0"/>
              </a:rPr>
              <a:t>Sınav Hakkında Genel açıklamalar</a:t>
            </a:r>
            <a:endParaRPr lang="tr-TR" sz="2000" b="1" cap="none" spc="0" dirty="0">
              <a:ln w="0"/>
              <a:solidFill>
                <a:srgbClr val="0000FF"/>
              </a:solidFill>
              <a:latin typeface="+mj-lt"/>
              <a:cs typeface="Times New Roman" panose="02020603050405020304" pitchFamily="18" charset="0"/>
            </a:endParaRP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6" name="Metin kutusu 5"/>
          <p:cNvSpPr txBox="1"/>
          <p:nvPr/>
        </p:nvSpPr>
        <p:spPr>
          <a:xfrm>
            <a:off x="529584" y="3844152"/>
            <a:ext cx="10554270" cy="2031325"/>
          </a:xfrm>
          <a:prstGeom prst="rect">
            <a:avLst/>
          </a:prstGeom>
          <a:noFill/>
        </p:spPr>
        <p:txBody>
          <a:bodyPr wrap="square" rtlCol="0">
            <a:spAutoFit/>
          </a:bodyPr>
          <a:lstStyle/>
          <a:p>
            <a:pPr algn="ctr">
              <a:lnSpc>
                <a:spcPct val="150000"/>
              </a:lnSpc>
            </a:pPr>
            <a:r>
              <a:rPr lang="tr-TR" sz="28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Bina Sınav Komisyon Başkanı ve Üyeleri</a:t>
            </a:r>
            <a:r>
              <a:rPr lang="tr-TR" sz="28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806450" algn="just">
              <a:lnSpc>
                <a:spcPct val="150000"/>
              </a:lnSpc>
            </a:pPr>
            <a:r>
              <a:rPr lang="tr-TR" sz="2800" dirty="0">
                <a:ln w="0"/>
                <a:latin typeface="Times New Roman" panose="02020603050405020304" pitchFamily="18" charset="0"/>
                <a:cs typeface="Times New Roman" panose="02020603050405020304" pitchFamily="18" charset="0"/>
              </a:rPr>
              <a:t>03 Eylül 2023 Pazar günü  en geç saat 08.00’de</a:t>
            </a:r>
          </a:p>
          <a:p>
            <a:pPr marL="806450" algn="just">
              <a:lnSpc>
                <a:spcPct val="150000"/>
              </a:lnSpc>
            </a:pPr>
            <a:r>
              <a:rPr lang="tr-TR" sz="2800" dirty="0">
                <a:ln w="0"/>
                <a:latin typeface="Times New Roman" panose="02020603050405020304" pitchFamily="18" charset="0"/>
                <a:cs typeface="Times New Roman" panose="02020603050405020304" pitchFamily="18" charset="0"/>
              </a:rPr>
              <a:t>Okullarında hazır bulunacaklardır</a:t>
            </a:r>
            <a:r>
              <a:rPr lang="tr-TR" sz="2800" dirty="0">
                <a:ln w="0"/>
                <a:latin typeface="Times New Roman" panose="02020603050405020304" pitchFamily="18" charset="0"/>
                <a:cs typeface="Times New Roman" panose="02020603050405020304" pitchFamily="18" charset="0"/>
              </a:rPr>
              <a:t>.</a:t>
            </a:r>
            <a:endParaRPr lang="tr-TR" sz="28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090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8" presetClass="emph" presetSubtype="0" repeatCount="indefinite" fill="hold" nodeType="withEffect">
                                  <p:stCondLst>
                                    <p:cond delay="2750"/>
                                  </p:stCondLst>
                                  <p:childTnLst>
                                    <p:animRot by="21600000">
                                      <p:cBhvr>
                                        <p:cTn id="13" dur="2000" fill="hold"/>
                                        <p:tgtEl>
                                          <p:spTgt spid="5"/>
                                        </p:tgtEl>
                                        <p:attrNameLst>
                                          <p:attrName>r</p:attrName>
                                        </p:attrNameLst>
                                      </p:cBhvr>
                                    </p:animRot>
                                  </p:childTnLst>
                                </p:cTn>
                              </p:par>
                            </p:childTnLst>
                          </p:cTn>
                        </p:par>
                        <p:par>
                          <p:cTn id="14" fill="hold">
                            <p:stCondLst>
                              <p:cond delay="4750"/>
                            </p:stCondLst>
                            <p:childTnLst>
                              <p:par>
                                <p:cTn id="15" presetID="14"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25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süresince, görevliler dışındaki kişilerin binaya girmemesini sağlar.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Anında</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14275" y="71245"/>
            <a:ext cx="375680" cy="415636"/>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746572"/>
            <a:ext cx="239680" cy="248537"/>
          </a:xfrm>
          <a:prstGeom prst="rect">
            <a:avLst/>
          </a:prstGeom>
          <a:effectLst>
            <a:outerShdw blurRad="50800" dist="38100" dir="2700000" algn="tl" rotWithShape="0">
              <a:prstClr val="black">
                <a:alpha val="40000"/>
              </a:prstClr>
            </a:outerShdw>
          </a:effectLst>
        </p:spPr>
      </p:pic>
      <p:sp>
        <p:nvSpPr>
          <p:cNvPr id="11" name="Metin kutusu 10"/>
          <p:cNvSpPr txBox="1"/>
          <p:nvPr/>
        </p:nvSpPr>
        <p:spPr>
          <a:xfrm>
            <a:off x="1078351" y="1647971"/>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görevlilerine ait ad, soyad ve görevlerini gösterir yaka kartının sınav süresince görevlilerin üzerinde bulunmasını sağlar.</a:t>
            </a:r>
          </a:p>
        </p:txBody>
      </p:sp>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776243"/>
            <a:ext cx="239680" cy="248537"/>
          </a:xfrm>
          <a:prstGeom prst="rect">
            <a:avLst/>
          </a:prstGeom>
          <a:effectLst>
            <a:outerShdw blurRad="50800" dist="38100" dir="2700000" algn="tl" rotWithShape="0">
              <a:prstClr val="black">
                <a:alpha val="40000"/>
              </a:prstClr>
            </a:outerShdw>
          </a:effectLst>
        </p:spPr>
      </p:pic>
      <p:sp>
        <p:nvSpPr>
          <p:cNvPr id="15" name="Metin kutusu 14"/>
          <p:cNvSpPr txBox="1"/>
          <p:nvPr/>
        </p:nvSpPr>
        <p:spPr>
          <a:xfrm>
            <a:off x="1078351" y="267764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görevlilerine ait ad, soyad ve görevlerini gösterir yaka kartının sınav süresince görevlilerin üzerinde bulunmasını sağlar.</a:t>
            </a:r>
          </a:p>
        </p:txBody>
      </p:sp>
    </p:spTree>
    <p:extLst>
      <p:ext uri="{BB962C8B-B14F-4D97-AF65-F5344CB8AC3E}">
        <p14:creationId xmlns:p14="http://schemas.microsoft.com/office/powerpoint/2010/main" val="8726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Sınavın tüm salonlarda aynı anda bitirilmesini sağlar.</a:t>
            </a: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pic>
        <p:nvPicPr>
          <p:cNvPr id="51" name="Resim 5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760663"/>
            <a:ext cx="239680" cy="248537"/>
          </a:xfrm>
          <a:prstGeom prst="rect">
            <a:avLst/>
          </a:prstGeom>
          <a:effectLst>
            <a:outerShdw blurRad="50800" dist="38100" dir="2700000" algn="tl" rotWithShape="0">
              <a:prstClr val="black">
                <a:alpha val="40000"/>
              </a:prstClr>
            </a:outerShdw>
          </a:effectLst>
        </p:spPr>
      </p:pic>
      <p:sp>
        <p:nvSpPr>
          <p:cNvPr id="52" name="Metin kutusu 51"/>
          <p:cNvSpPr txBox="1"/>
          <p:nvPr/>
        </p:nvSpPr>
        <p:spPr>
          <a:xfrm>
            <a:off x="1078351" y="1936529"/>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Sınavın bitiminden sonra salon başkanları tarafından getirilen ve içinde cevap kâğıtları, salon yoklama listeleri ve varsa diğer evrakın (tutanak vb.) bulunduğu ağzı kapatılmış </a:t>
            </a:r>
            <a:r>
              <a:rPr lang="tr-TR" sz="2400" dirty="0">
                <a:solidFill>
                  <a:srgbClr val="FF0000"/>
                </a:solidFill>
                <a:effectLst>
                  <a:glow rad="101600">
                    <a:schemeClr val="bg1">
                      <a:alpha val="60000"/>
                    </a:schemeClr>
                  </a:glow>
                  <a:outerShdw blurRad="38100" dist="38100" dir="2700000" algn="tl">
                    <a:srgbClr val="000000">
                      <a:alpha val="43137"/>
                    </a:srgbClr>
                  </a:outerShdw>
                </a:effectLst>
              </a:rPr>
              <a:t>“Sınav Evrakı Dönüş Zarfı</a:t>
            </a:r>
            <a:r>
              <a:rPr lang="tr-TR" sz="2400" dirty="0" smtClean="0">
                <a:solidFill>
                  <a:srgbClr val="FF0000"/>
                </a:solidFill>
                <a:effectLst>
                  <a:glow rad="101600">
                    <a:schemeClr val="bg1">
                      <a:alpha val="60000"/>
                    </a:schemeClr>
                  </a:glow>
                  <a:outerShdw blurRad="38100" dist="38100" dir="2700000" algn="tl">
                    <a:srgbClr val="000000">
                      <a:alpha val="43137"/>
                    </a:srgbClr>
                  </a:outerShdw>
                </a:effectLst>
              </a:rPr>
              <a:t>”, </a:t>
            </a:r>
            <a:r>
              <a:rPr lang="tr-TR" sz="2400" dirty="0">
                <a:solidFill>
                  <a:srgbClr val="FF0000"/>
                </a:solidFill>
                <a:effectLst>
                  <a:glow rad="101600">
                    <a:schemeClr val="bg1">
                      <a:alpha val="60000"/>
                    </a:schemeClr>
                  </a:glow>
                  <a:outerShdw blurRad="38100" dist="38100" dir="2700000" algn="tl">
                    <a:srgbClr val="000000">
                      <a:alpha val="43137"/>
                    </a:srgbClr>
                  </a:outerShdw>
                </a:effectLst>
              </a:rPr>
              <a:t>“Soru Kitapçıkları” ve “Salon Görevlileri Sınav Uygulama </a:t>
            </a:r>
            <a:r>
              <a:rPr lang="tr-TR" sz="2400" dirty="0" err="1">
                <a:solidFill>
                  <a:srgbClr val="FF0000"/>
                </a:solidFill>
                <a:effectLst>
                  <a:glow rad="101600">
                    <a:schemeClr val="bg1">
                      <a:alpha val="60000"/>
                    </a:schemeClr>
                  </a:glow>
                  <a:outerShdw blurRad="38100" dist="38100" dir="2700000" algn="tl">
                    <a:srgbClr val="000000">
                      <a:alpha val="43137"/>
                    </a:srgbClr>
                  </a:outerShdw>
                </a:effectLst>
              </a:rPr>
              <a:t>Formu”nu</a:t>
            </a:r>
            <a:r>
              <a:rPr lang="tr-TR" sz="2400" dirty="0">
                <a:solidFill>
                  <a:srgbClr val="FF0000"/>
                </a:solidFill>
                <a:effectLst>
                  <a:glow rad="101600">
                    <a:schemeClr val="bg1">
                      <a:alpha val="60000"/>
                    </a:schemeClr>
                  </a:glow>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imza karşılığı teslim alır.</a:t>
            </a: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401567"/>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403807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“Bina Sınav Komisyonu Sınav Uygulama Formu” </a:t>
            </a:r>
            <a:r>
              <a:rPr lang="tr-TR" sz="2400" dirty="0" smtClean="0">
                <a:effectLst>
                  <a:outerShdw blurRad="38100" dist="38100" dir="2700000" algn="tl">
                    <a:srgbClr val="000000">
                      <a:alpha val="43137"/>
                    </a:srgbClr>
                  </a:outerShdw>
                </a:effectLst>
              </a:rPr>
              <a:t>ve “Salon </a:t>
            </a:r>
            <a:r>
              <a:rPr lang="tr-TR" sz="2400" dirty="0">
                <a:effectLst>
                  <a:outerShdw blurRad="38100" dist="38100" dir="2700000" algn="tl">
                    <a:srgbClr val="000000">
                      <a:alpha val="43137"/>
                    </a:srgbClr>
                  </a:outerShdw>
                </a:effectLst>
              </a:rPr>
              <a:t>Görevlileri Sınav Uygulama Formu” </a:t>
            </a:r>
            <a:r>
              <a:rPr lang="tr-TR" sz="2400" dirty="0">
                <a:solidFill>
                  <a:srgbClr val="FF0000"/>
                </a:solidFill>
                <a:effectLst>
                  <a:outerShdw blurRad="38100" dist="38100" dir="2700000" algn="tl">
                    <a:srgbClr val="000000">
                      <a:alpha val="43137"/>
                    </a:srgbClr>
                  </a:outerShdw>
                </a:effectLst>
              </a:rPr>
              <a:t>okulda muhafaza edilecektir.</a:t>
            </a:r>
          </a:p>
        </p:txBody>
      </p:sp>
    </p:spTree>
    <p:extLst>
      <p:ext uri="{BB962C8B-B14F-4D97-AF65-F5344CB8AC3E}">
        <p14:creationId xmlns:p14="http://schemas.microsoft.com/office/powerpoint/2010/main" val="28282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1000"/>
                                  </p:stCondLst>
                                  <p:childTnLst>
                                    <p:set>
                                      <p:cBhvr>
                                        <p:cTn id="20" dur="1" fill="hold">
                                          <p:stCondLst>
                                            <p:cond delay="0"/>
                                          </p:stCondLst>
                                        </p:cTn>
                                        <p:tgtEl>
                                          <p:spTgt spid="51"/>
                                        </p:tgtEl>
                                        <p:attrNameLst>
                                          <p:attrName>style.visibility</p:attrName>
                                        </p:attrNameLst>
                                      </p:cBhvr>
                                      <p:to>
                                        <p:strVal val="visible"/>
                                      </p:to>
                                    </p:set>
                                    <p:animEffect transition="in" filter="dissolve">
                                      <p:cBhvr>
                                        <p:cTn id="21" dur="500"/>
                                        <p:tgtEl>
                                          <p:spTgt spid="51"/>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par>
                                <p:cTn id="25" presetID="9" presetClass="entr" presetSubtype="0"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5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evrakı dönüş zarfları salon numarasına göre sıralanır.</a:t>
            </a: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1" name="Metin kutusu 10"/>
          <p:cNvSpPr txBox="1"/>
          <p:nvPr/>
        </p:nvSpPr>
        <p:spPr>
          <a:xfrm>
            <a:off x="1607127" y="1647971"/>
            <a:ext cx="9482214" cy="1569660"/>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 Sınav </a:t>
            </a:r>
            <a:r>
              <a:rPr lang="tr-TR" sz="2400" dirty="0">
                <a:effectLst>
                  <a:outerShdw blurRad="38100" dist="38100" dir="2700000" algn="tl">
                    <a:srgbClr val="000000">
                      <a:alpha val="43137"/>
                    </a:srgbClr>
                  </a:outerShdw>
                </a:effectLst>
              </a:rPr>
              <a:t>evrakı dönüş zarfları,</a:t>
            </a:r>
          </a:p>
          <a:p>
            <a:pPr algn="just"/>
            <a:r>
              <a:rPr lang="tr-TR" sz="2400" dirty="0" smtClean="0">
                <a:effectLst>
                  <a:outerShdw blurRad="38100" dist="38100" dir="2700000" algn="tl">
                    <a:srgbClr val="000000">
                      <a:alpha val="43137"/>
                    </a:srgbClr>
                  </a:outerShdw>
                </a:effectLst>
              </a:rPr>
              <a:t>- Kullanılmayan </a:t>
            </a:r>
            <a:r>
              <a:rPr lang="tr-TR" sz="2400" dirty="0">
                <a:effectLst>
                  <a:outerShdw blurRad="38100" dist="38100" dir="2700000" algn="tl">
                    <a:srgbClr val="000000">
                      <a:alpha val="43137"/>
                    </a:srgbClr>
                  </a:outerShdw>
                </a:effectLst>
              </a:rPr>
              <a:t>yedek sınav evrakı,</a:t>
            </a:r>
          </a:p>
          <a:p>
            <a:pPr algn="just"/>
            <a:r>
              <a:rPr lang="tr-TR" sz="2400" dirty="0" smtClean="0">
                <a:effectLst>
                  <a:outerShdw blurRad="38100" dist="38100" dir="2700000" algn="tl">
                    <a:srgbClr val="000000">
                      <a:alpha val="43137"/>
                    </a:srgbClr>
                  </a:outerShdw>
                </a:effectLst>
              </a:rPr>
              <a:t>- Sınav </a:t>
            </a:r>
            <a:r>
              <a:rPr lang="tr-TR" sz="2400" dirty="0">
                <a:effectLst>
                  <a:outerShdw blurRad="38100" dist="38100" dir="2700000" algn="tl">
                    <a:srgbClr val="000000">
                      <a:alpha val="43137"/>
                    </a:srgbClr>
                  </a:outerShdw>
                </a:effectLst>
              </a:rPr>
              <a:t>paketi teslim tutanak formu,</a:t>
            </a:r>
          </a:p>
          <a:p>
            <a:pPr algn="just"/>
            <a:r>
              <a:rPr lang="tr-TR" sz="2400" dirty="0" smtClean="0">
                <a:effectLst>
                  <a:outerShdw blurRad="38100" dist="38100" dir="2700000" algn="tl">
                    <a:srgbClr val="000000">
                      <a:alpha val="43137"/>
                    </a:srgbClr>
                  </a:outerShdw>
                </a:effectLst>
              </a:rPr>
              <a:t>- Varsa </a:t>
            </a:r>
            <a:r>
              <a:rPr lang="tr-TR" sz="2400" dirty="0">
                <a:effectLst>
                  <a:outerShdw blurRad="38100" dist="38100" dir="2700000" algn="tl">
                    <a:srgbClr val="000000">
                      <a:alpha val="43137"/>
                    </a:srgbClr>
                  </a:outerShdw>
                </a:effectLst>
              </a:rPr>
              <a:t>diğer </a:t>
            </a:r>
            <a:r>
              <a:rPr lang="tr-TR" sz="2400" dirty="0" smtClean="0">
                <a:effectLst>
                  <a:outerShdw blurRad="38100" dist="38100" dir="2700000" algn="tl">
                    <a:srgbClr val="000000">
                      <a:alpha val="43137"/>
                    </a:srgbClr>
                  </a:outerShdw>
                </a:effectLst>
              </a:rPr>
              <a:t>tutanaklar,</a:t>
            </a:r>
            <a:endParaRPr lang="tr-TR" sz="2400" dirty="0">
              <a:effectLst>
                <a:outerShdw blurRad="38100" dist="38100" dir="2700000" algn="tl">
                  <a:srgbClr val="000000">
                    <a:alpha val="43137"/>
                  </a:srgbClr>
                </a:outerShdw>
              </a:effectLst>
            </a:endParaRPr>
          </a:p>
        </p:txBody>
      </p:sp>
      <p:sp>
        <p:nvSpPr>
          <p:cNvPr id="16" name="Metin kutusu 15"/>
          <p:cNvSpPr txBox="1"/>
          <p:nvPr/>
        </p:nvSpPr>
        <p:spPr>
          <a:xfrm>
            <a:off x="1078351" y="3314091"/>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Yedek sınav evrakı ve tutanaklar en üstte olacak şekilde “Sınav Güvenlik Dönüş </a:t>
            </a:r>
            <a:r>
              <a:rPr lang="tr-TR" sz="2400" dirty="0" err="1">
                <a:effectLst>
                  <a:outerShdw blurRad="38100" dist="38100" dir="2700000" algn="tl">
                    <a:srgbClr val="000000">
                      <a:alpha val="43137"/>
                    </a:srgbClr>
                  </a:outerShdw>
                </a:effectLst>
              </a:rPr>
              <a:t>Kutusu”na</a:t>
            </a:r>
            <a:r>
              <a:rPr lang="tr-TR" sz="2400" dirty="0">
                <a:effectLst>
                  <a:outerShdw blurRad="38100" dist="38100" dir="2700000" algn="tl">
                    <a:srgbClr val="000000">
                      <a:alpha val="43137"/>
                    </a:srgbClr>
                  </a:outerShdw>
                </a:effectLst>
              </a:rPr>
              <a:t> yerleştirilir.</a:t>
            </a:r>
          </a:p>
        </p:txBody>
      </p:sp>
    </p:spTree>
    <p:extLst>
      <p:ext uri="{BB962C8B-B14F-4D97-AF65-F5344CB8AC3E}">
        <p14:creationId xmlns:p14="http://schemas.microsoft.com/office/powerpoint/2010/main" val="12123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Her sınıf seviyesi için ayrı ayrı  “Sınav Güvenlik Dönüş Kutusu” olacaktır.</a:t>
            </a: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1" name="Metin kutusu 10"/>
          <p:cNvSpPr txBox="1"/>
          <p:nvPr/>
        </p:nvSpPr>
        <p:spPr>
          <a:xfrm>
            <a:off x="1607127" y="2533228"/>
            <a:ext cx="9482214" cy="1938992"/>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Soru kitapçıkları;</a:t>
            </a:r>
          </a:p>
          <a:p>
            <a:pPr algn="just"/>
            <a:r>
              <a:rPr lang="tr-TR" sz="2400" dirty="0">
                <a:effectLst>
                  <a:outerShdw blurRad="38100" dist="38100" dir="2700000" algn="tl">
                    <a:srgbClr val="000000">
                      <a:alpha val="43137"/>
                    </a:srgbClr>
                  </a:outerShdw>
                </a:effectLst>
              </a:rPr>
              <a:t>	Sınav Evrakı Dönüş Zarfına</a:t>
            </a:r>
          </a:p>
          <a:p>
            <a:pPr algn="just"/>
            <a:r>
              <a:rPr lang="tr-TR" sz="2400" dirty="0">
                <a:effectLst>
                  <a:outerShdw blurRad="38100" dist="38100" dir="2700000" algn="tl">
                    <a:srgbClr val="000000">
                      <a:alpha val="43137"/>
                    </a:srgbClr>
                  </a:outerShdw>
                </a:effectLst>
              </a:rPr>
              <a:t>	veya</a:t>
            </a:r>
          </a:p>
          <a:p>
            <a:pPr algn="just"/>
            <a:r>
              <a:rPr lang="tr-TR" sz="2400" dirty="0">
                <a:effectLst>
                  <a:outerShdw blurRad="38100" dist="38100" dir="2700000" algn="tl">
                    <a:srgbClr val="000000">
                      <a:alpha val="43137"/>
                    </a:srgbClr>
                  </a:outerShdw>
                </a:effectLst>
              </a:rPr>
              <a:t>	Sınav Güvenlik Dönüş Kutusuna </a:t>
            </a:r>
          </a:p>
          <a:p>
            <a:pPr algn="just"/>
            <a:r>
              <a:rPr lang="tr-TR" sz="2400" dirty="0">
                <a:effectLst>
                  <a:outerShdw blurRad="38100" dist="38100" dir="2700000" algn="tl">
                    <a:srgbClr val="000000">
                      <a:alpha val="43137"/>
                    </a:srgbClr>
                  </a:outerShdw>
                </a:effectLst>
              </a:rPr>
              <a:t>konulmayacaktır. </a:t>
            </a:r>
          </a:p>
        </p:txBody>
      </p:sp>
      <p:sp>
        <p:nvSpPr>
          <p:cNvPr id="14" name="Metin kutusu 13"/>
          <p:cNvSpPr txBox="1"/>
          <p:nvPr/>
        </p:nvSpPr>
        <p:spPr>
          <a:xfrm>
            <a:off x="1003966" y="1981146"/>
            <a:ext cx="2265213" cy="523220"/>
          </a:xfrm>
          <a:prstGeom prst="rect">
            <a:avLst/>
          </a:prstGeom>
          <a:noFill/>
        </p:spPr>
        <p:txBody>
          <a:bodyPr wrap="square" rtlCol="0">
            <a:spAutoFit/>
          </a:bodyPr>
          <a:lstStyle/>
          <a:p>
            <a:pPr algn="ctr"/>
            <a:r>
              <a:rPr lang="tr-TR" sz="2800" b="1" dirty="0" smtClean="0">
                <a:solidFill>
                  <a:srgbClr val="FF0000"/>
                </a:solidFill>
                <a:effectLst>
                  <a:glow rad="101600">
                    <a:schemeClr val="bg1">
                      <a:alpha val="60000"/>
                    </a:schemeClr>
                  </a:glow>
                  <a:outerShdw blurRad="38100" dist="38100" dir="2700000" algn="tl">
                    <a:srgbClr val="000000">
                      <a:alpha val="43137"/>
                    </a:srgbClr>
                  </a:outerShdw>
                </a:effectLst>
              </a:rPr>
              <a:t>ÖNEMLİ !!!</a:t>
            </a:r>
            <a:endParaRPr lang="tr-TR" sz="2800" b="1" dirty="0">
              <a:solidFill>
                <a:srgbClr val="FF0000"/>
              </a:solidFill>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123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26" presetClass="entr" presetSubtype="0" fill="hold" grpId="0" nodeType="withEffect">
                                  <p:stCondLst>
                                    <p:cond delay="3250"/>
                                  </p:stCondLst>
                                  <p:iterate type="lt">
                                    <p:tmPct val="0"/>
                                  </p:iterate>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par>
                                <p:cTn id="29" presetID="9"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18" presetClass="emph" presetSubtype="0" repeatCount="10000" fill="remove" grpId="1" nodeType="withEffect">
                                  <p:stCondLst>
                                    <p:cond delay="2750"/>
                                  </p:stCondLst>
                                  <p:iterate type="lt">
                                    <p:tmPct val="4000"/>
                                  </p:iterate>
                                  <p:childTnLst>
                                    <p:set>
                                      <p:cBhvr override="childStyle">
                                        <p:cTn id="33" dur="20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Bina Sınav Komisyon Odası kontrol edilir. Sınav güvenlik dönüş kutusuna konulacak sınav evrakı kalmadığına emin olunduktan sonra kutu kapatılıp seri numaralı güvenlik kilitleriyle kilitlenir, sınav evrakı nakil koruma görevlilerine tutanakla teslim edilir.</a:t>
            </a: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12330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5783825" y="1565205"/>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21" name="Resim 20"/>
          <p:cNvPicPr>
            <a:picLocks noChangeAspect="1"/>
          </p:cNvPicPr>
          <p:nvPr/>
        </p:nvPicPr>
        <p:blipFill rotWithShape="1">
          <a:blip r:embed="rId4">
            <a:extLst>
              <a:ext uri="{28A0092B-C50C-407E-A947-70E740481C1C}">
                <a14:useLocalDpi xmlns:a14="http://schemas.microsoft.com/office/drawing/2010/main" val="0"/>
              </a:ext>
            </a:extLst>
          </a:blip>
          <a:srcRect l="21218" t="22820" r="20802" b="20897"/>
          <a:stretch/>
        </p:blipFill>
        <p:spPr>
          <a:xfrm>
            <a:off x="421937" y="928985"/>
            <a:ext cx="7224957" cy="5365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Metin kutusu 12"/>
          <p:cNvSpPr txBox="1"/>
          <p:nvPr/>
        </p:nvSpPr>
        <p:spPr>
          <a:xfrm>
            <a:off x="7799294" y="755515"/>
            <a:ext cx="4025367" cy="3539430"/>
          </a:xfrm>
          <a:prstGeom prst="rect">
            <a:avLst/>
          </a:prstGeom>
          <a:noFill/>
        </p:spPr>
        <p:txBody>
          <a:bodyPr wrap="square" rtlCol="0">
            <a:spAutoFit/>
          </a:bodyPr>
          <a:lstStyle/>
          <a:p>
            <a:r>
              <a:rPr lang="tr-TR" sz="3200" dirty="0" smtClean="0">
                <a:solidFill>
                  <a:srgbClr val="FFFF00"/>
                </a:solidFill>
                <a:effectLst>
                  <a:glow rad="101600">
                    <a:schemeClr val="tx1">
                      <a:alpha val="60000"/>
                    </a:schemeClr>
                  </a:glow>
                  <a:outerShdw blurRad="38100" dist="38100" dir="2700000" algn="tl">
                    <a:srgbClr val="000000">
                      <a:alpha val="43137"/>
                    </a:srgbClr>
                  </a:outerShdw>
                </a:effectLst>
              </a:rPr>
              <a:t>Güvenlik </a:t>
            </a:r>
            <a:r>
              <a:rPr lang="tr-TR" sz="3200" dirty="0">
                <a:solidFill>
                  <a:srgbClr val="FFFF00"/>
                </a:solidFill>
                <a:effectLst>
                  <a:glow rad="101600">
                    <a:schemeClr val="tx1">
                      <a:alpha val="60000"/>
                    </a:schemeClr>
                  </a:glow>
                  <a:outerShdw blurRad="38100" dist="38100" dir="2700000" algn="tl">
                    <a:srgbClr val="000000">
                      <a:alpha val="43137"/>
                    </a:srgbClr>
                  </a:outerShdw>
                </a:effectLst>
              </a:rPr>
              <a:t>kilitleri, kapağın tam olarak kapandığından emin olduktan sonra </a:t>
            </a:r>
            <a:r>
              <a:rPr lang="tr-TR" sz="3200" u="sng" dirty="0">
                <a:solidFill>
                  <a:srgbClr val="FF0000"/>
                </a:solidFill>
                <a:effectLst>
                  <a:glow rad="101600">
                    <a:schemeClr val="bg1">
                      <a:alpha val="60000"/>
                    </a:schemeClr>
                  </a:glow>
                  <a:outerShdw blurRad="38100" dist="38100" dir="2700000" algn="tl">
                    <a:srgbClr val="000000">
                      <a:alpha val="43137"/>
                    </a:srgbClr>
                  </a:outerShdw>
                </a:effectLst>
              </a:rPr>
              <a:t>seri numara etiketleri içeride kalacak</a:t>
            </a:r>
            <a:r>
              <a:rPr lang="tr-TR" sz="3200" dirty="0">
                <a:solidFill>
                  <a:srgbClr val="FF0000"/>
                </a:solidFill>
                <a:effectLst>
                  <a:glow rad="101600">
                    <a:schemeClr val="bg1">
                      <a:alpha val="60000"/>
                    </a:schemeClr>
                  </a:glow>
                  <a:outerShdw blurRad="38100" dist="38100" dir="2700000" algn="tl">
                    <a:srgbClr val="000000">
                      <a:alpha val="43137"/>
                    </a:srgbClr>
                  </a:outerShdw>
                </a:effectLst>
              </a:rPr>
              <a:t> </a:t>
            </a:r>
            <a:r>
              <a:rPr lang="tr-TR" sz="3200" dirty="0">
                <a:solidFill>
                  <a:srgbClr val="FFFF00"/>
                </a:solidFill>
                <a:effectLst>
                  <a:glow rad="101600">
                    <a:schemeClr val="tx1">
                      <a:alpha val="60000"/>
                    </a:schemeClr>
                  </a:glow>
                  <a:outerShdw blurRad="38100" dist="38100" dir="2700000" algn="tl">
                    <a:srgbClr val="000000">
                      <a:alpha val="43137"/>
                    </a:srgbClr>
                  </a:outerShdw>
                </a:effectLst>
              </a:rPr>
              <a:t>şekilde </a:t>
            </a:r>
            <a:r>
              <a:rPr lang="tr-TR" sz="3200" dirty="0" smtClean="0">
                <a:solidFill>
                  <a:srgbClr val="FFFF00"/>
                </a:solidFill>
                <a:effectLst>
                  <a:glow rad="101600">
                    <a:schemeClr val="tx1">
                      <a:alpha val="60000"/>
                    </a:schemeClr>
                  </a:glow>
                  <a:outerShdw blurRad="38100" dist="38100" dir="2700000" algn="tl">
                    <a:srgbClr val="000000">
                      <a:alpha val="43137"/>
                    </a:srgbClr>
                  </a:outerShdw>
                </a:effectLst>
              </a:rPr>
              <a:t>takılır.</a:t>
            </a:r>
            <a:endParaRPr lang="tr-TR" sz="3200" dirty="0">
              <a:solidFill>
                <a:srgbClr val="FFFF00"/>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538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275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14" presetClass="entr" presetSubtype="10" fill="hold" nodeType="withEffect">
                                  <p:stCondLst>
                                    <p:cond delay="150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9" presetClass="entr" presetSubtype="0" fill="hold" grpId="0" nodeType="with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3" name="Metin kutusu 12"/>
          <p:cNvSpPr txBox="1"/>
          <p:nvPr/>
        </p:nvSpPr>
        <p:spPr>
          <a:xfrm>
            <a:off x="421777"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0" name="Picture 2" descr="C:\Users\TEMEL\Desktop\Yeni klasör\20150324_100501.jpg"/>
          <p:cNvPicPr>
            <a:picLocks noChangeAspect="1" noChangeArrowheads="1"/>
          </p:cNvPicPr>
          <p:nvPr/>
        </p:nvPicPr>
        <p:blipFill>
          <a:blip r:embed="rId3" cstate="print"/>
          <a:srcRect/>
          <a:stretch>
            <a:fillRect/>
          </a:stretch>
        </p:blipFill>
        <p:spPr bwMode="auto">
          <a:xfrm>
            <a:off x="2171564" y="1452934"/>
            <a:ext cx="7848872" cy="489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etin kutusu 10"/>
          <p:cNvSpPr txBox="1"/>
          <p:nvPr/>
        </p:nvSpPr>
        <p:spPr>
          <a:xfrm>
            <a:off x="5255034"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 Kırık Kilit »</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4" name="Aşağı Ok 13"/>
          <p:cNvSpPr/>
          <p:nvPr/>
        </p:nvSpPr>
        <p:spPr>
          <a:xfrm rot="19655192">
            <a:off x="2944707" y="2299009"/>
            <a:ext cx="644769" cy="1008185"/>
          </a:xfrm>
          <a:prstGeom prst="down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43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2" presetClass="entr" presetSubtype="8" fill="hold" grpId="0" nodeType="withEffect">
                                  <p:stCondLst>
                                    <p:cond delay="25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2000" fill="hold"/>
                                        <p:tgtEl>
                                          <p:spTgt spid="13"/>
                                        </p:tgtEl>
                                        <p:attrNameLst>
                                          <p:attrName>ppt_x</p:attrName>
                                        </p:attrNameLst>
                                      </p:cBhvr>
                                      <p:tavLst>
                                        <p:tav tm="0">
                                          <p:val>
                                            <p:strVal val="0-#ppt_w/2"/>
                                          </p:val>
                                        </p:tav>
                                        <p:tav tm="100000">
                                          <p:val>
                                            <p:strVal val="#ppt_x"/>
                                          </p:val>
                                        </p:tav>
                                      </p:tavLst>
                                    </p:anim>
                                    <p:anim calcmode="lin" valueType="num">
                                      <p:cBhvr additive="base">
                                        <p:cTn id="10" dur="2000" fill="hold"/>
                                        <p:tgtEl>
                                          <p:spTgt spid="13"/>
                                        </p:tgtEl>
                                        <p:attrNameLst>
                                          <p:attrName>ppt_y</p:attrName>
                                        </p:attrNameLst>
                                      </p:cBhvr>
                                      <p:tavLst>
                                        <p:tav tm="0">
                                          <p:val>
                                            <p:strVal val="#ppt_y"/>
                                          </p:val>
                                        </p:tav>
                                        <p:tav tm="100000">
                                          <p:val>
                                            <p:strVal val="#ppt_y"/>
                                          </p:val>
                                        </p:tav>
                                      </p:tavLst>
                                    </p:anim>
                                  </p:childTnLst>
                                </p:cTn>
                              </p:par>
                              <p:par>
                                <p:cTn id="11" presetID="26"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par>
                                <p:cTn id="27" presetID="14" presetClass="entr" presetSubtype="10" fill="hold" nodeType="withEffect">
                                  <p:stCondLst>
                                    <p:cond delay="225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26" presetClass="entr" presetSubtype="0" fill="hold" grpId="0" nodeType="with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3" name="Metin kutusu 12"/>
          <p:cNvSpPr txBox="1"/>
          <p:nvPr/>
        </p:nvSpPr>
        <p:spPr>
          <a:xfrm>
            <a:off x="421777"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1" name="Metin kutusu 10"/>
          <p:cNvSpPr txBox="1"/>
          <p:nvPr/>
        </p:nvSpPr>
        <p:spPr>
          <a:xfrm>
            <a:off x="5255034" y="735359"/>
            <a:ext cx="5330904"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 Ters Yönde Takılmış Kilit »</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4" name="Picture 2" descr="C:\Users\TEMEL\Desktop\Yeni klasör\20150324_142841.jpg"/>
          <p:cNvPicPr>
            <a:picLocks noChangeAspect="1" noChangeArrowheads="1"/>
          </p:cNvPicPr>
          <p:nvPr/>
        </p:nvPicPr>
        <p:blipFill>
          <a:blip r:embed="rId3" cstate="print"/>
          <a:srcRect/>
          <a:stretch>
            <a:fillRect/>
          </a:stretch>
        </p:blipFill>
        <p:spPr bwMode="auto">
          <a:xfrm>
            <a:off x="2231912" y="1381690"/>
            <a:ext cx="8471258" cy="5136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şağı Ok 1"/>
          <p:cNvSpPr/>
          <p:nvPr/>
        </p:nvSpPr>
        <p:spPr>
          <a:xfrm rot="19353675">
            <a:off x="5682095" y="3188676"/>
            <a:ext cx="644769" cy="1008185"/>
          </a:xfrm>
          <a:prstGeom prst="down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778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26" presetClass="entr" presetSubtype="0" fill="hold" grpId="0"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par>
                                <p:cTn id="23" presetID="14" presetClass="entr" presetSubtype="10" fill="hold" nodeType="with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par>
                                <p:cTn id="26" presetID="26" presetClass="entr" presetSubtype="0" fill="hold" grpId="0"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80">
                                          <p:stCondLst>
                                            <p:cond delay="0"/>
                                          </p:stCondLst>
                                        </p:cTn>
                                        <p:tgtEl>
                                          <p:spTgt spid="2"/>
                                        </p:tgtEl>
                                      </p:cBhvr>
                                    </p:animEffect>
                                    <p:anim calcmode="lin" valueType="num">
                                      <p:cBhvr>
                                        <p:cTn id="2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gtEl>
                                      </p:cBhvr>
                                      <p:to x="100000" y="60000"/>
                                    </p:animScale>
                                    <p:animScale>
                                      <p:cBhvr>
                                        <p:cTn id="35" dur="166" decel="50000">
                                          <p:stCondLst>
                                            <p:cond delay="676"/>
                                          </p:stCondLst>
                                        </p:cTn>
                                        <p:tgtEl>
                                          <p:spTgt spid="2"/>
                                        </p:tgtEl>
                                      </p:cBhvr>
                                      <p:to x="100000" y="100000"/>
                                    </p:animScale>
                                    <p:animScale>
                                      <p:cBhvr>
                                        <p:cTn id="36" dur="26">
                                          <p:stCondLst>
                                            <p:cond delay="1312"/>
                                          </p:stCondLst>
                                        </p:cTn>
                                        <p:tgtEl>
                                          <p:spTgt spid="2"/>
                                        </p:tgtEl>
                                      </p:cBhvr>
                                      <p:to x="100000" y="80000"/>
                                    </p:animScale>
                                    <p:animScale>
                                      <p:cBhvr>
                                        <p:cTn id="37" dur="166" decel="50000">
                                          <p:stCondLst>
                                            <p:cond delay="1338"/>
                                          </p:stCondLst>
                                        </p:cTn>
                                        <p:tgtEl>
                                          <p:spTgt spid="2"/>
                                        </p:tgtEl>
                                      </p:cBhvr>
                                      <p:to x="100000" y="100000"/>
                                    </p:animScale>
                                    <p:animScale>
                                      <p:cBhvr>
                                        <p:cTn id="38" dur="26">
                                          <p:stCondLst>
                                            <p:cond delay="1642"/>
                                          </p:stCondLst>
                                        </p:cTn>
                                        <p:tgtEl>
                                          <p:spTgt spid="2"/>
                                        </p:tgtEl>
                                      </p:cBhvr>
                                      <p:to x="100000" y="90000"/>
                                    </p:animScale>
                                    <p:animScale>
                                      <p:cBhvr>
                                        <p:cTn id="39" dur="166" decel="50000">
                                          <p:stCondLst>
                                            <p:cond delay="1668"/>
                                          </p:stCondLst>
                                        </p:cTn>
                                        <p:tgtEl>
                                          <p:spTgt spid="2"/>
                                        </p:tgtEl>
                                      </p:cBhvr>
                                      <p:to x="100000" y="100000"/>
                                    </p:animScale>
                                    <p:animScale>
                                      <p:cBhvr>
                                        <p:cTn id="40" dur="26">
                                          <p:stCondLst>
                                            <p:cond delay="1808"/>
                                          </p:stCondLst>
                                        </p:cTn>
                                        <p:tgtEl>
                                          <p:spTgt spid="2"/>
                                        </p:tgtEl>
                                      </p:cBhvr>
                                      <p:to x="100000" y="95000"/>
                                    </p:animScale>
                                    <p:animScale>
                                      <p:cBhvr>
                                        <p:cTn id="4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3" name="Metin kutusu 12"/>
          <p:cNvSpPr txBox="1"/>
          <p:nvPr/>
        </p:nvSpPr>
        <p:spPr>
          <a:xfrm>
            <a:off x="421777"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1" name="Metin kutusu 10"/>
          <p:cNvSpPr txBox="1"/>
          <p:nvPr/>
        </p:nvSpPr>
        <p:spPr>
          <a:xfrm>
            <a:off x="5255034" y="735359"/>
            <a:ext cx="5330904"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 Eksik Kilit »</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5" name="Picture 2" descr="C:\Users\TEMEL\Desktop\Yeni klasör\20150324_122340.jpg"/>
          <p:cNvPicPr>
            <a:picLocks noChangeAspect="1" noChangeArrowheads="1"/>
          </p:cNvPicPr>
          <p:nvPr/>
        </p:nvPicPr>
        <p:blipFill>
          <a:blip r:embed="rId3" cstate="print"/>
          <a:srcRect/>
          <a:stretch>
            <a:fillRect/>
          </a:stretch>
        </p:blipFill>
        <p:spPr bwMode="auto">
          <a:xfrm>
            <a:off x="2162518" y="1382472"/>
            <a:ext cx="7866964" cy="496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şağı Ok 1"/>
          <p:cNvSpPr/>
          <p:nvPr/>
        </p:nvSpPr>
        <p:spPr>
          <a:xfrm rot="19353675">
            <a:off x="5495068" y="2136117"/>
            <a:ext cx="644769" cy="1008185"/>
          </a:xfrm>
          <a:prstGeom prst="down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8163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grpId="0" nodeType="withEffect">
                                  <p:stCondLst>
                                    <p:cond delay="75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par>
                                <p:cTn id="10" presetID="14" presetClass="entr" presetSubtype="10" fill="hold" nodeType="withEffect">
                                  <p:stCondLst>
                                    <p:cond delay="150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6" presetClass="entr" presetSubtype="0"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3" name="Metin kutusu 12"/>
          <p:cNvSpPr txBox="1"/>
          <p:nvPr/>
        </p:nvSpPr>
        <p:spPr>
          <a:xfrm>
            <a:off x="421777"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1" name="Metin kutusu 10"/>
          <p:cNvSpPr txBox="1"/>
          <p:nvPr/>
        </p:nvSpPr>
        <p:spPr>
          <a:xfrm>
            <a:off x="5255034" y="735359"/>
            <a:ext cx="5330904"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 Farklı Renkte Kilit »</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4" name="Picture 2" descr="C:\Users\TEMEL\Desktop\Yeni klasör\20150324_142746.jpg"/>
          <p:cNvPicPr>
            <a:picLocks noChangeAspect="1" noChangeArrowheads="1"/>
          </p:cNvPicPr>
          <p:nvPr/>
        </p:nvPicPr>
        <p:blipFill>
          <a:blip r:embed="rId3" cstate="print"/>
          <a:srcRect/>
          <a:stretch>
            <a:fillRect/>
          </a:stretch>
        </p:blipFill>
        <p:spPr bwMode="auto">
          <a:xfrm>
            <a:off x="2378655" y="1558924"/>
            <a:ext cx="7664391" cy="4940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şağı Ok 1"/>
          <p:cNvSpPr/>
          <p:nvPr/>
        </p:nvSpPr>
        <p:spPr>
          <a:xfrm rot="19353675">
            <a:off x="5462705" y="2031955"/>
            <a:ext cx="644769" cy="1008185"/>
          </a:xfrm>
          <a:prstGeom prst="down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40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grpId="0" nodeType="withEffect">
                                  <p:stCondLst>
                                    <p:cond delay="75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par>
                                <p:cTn id="10" presetID="14" presetClass="entr" presetSubtype="10" fill="hold" nodeType="withEffect">
                                  <p:stCondLst>
                                    <p:cond delay="150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26" presetClass="entr" presetSubtype="0"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etin kutusu 19"/>
          <p:cNvSpPr txBox="1"/>
          <p:nvPr/>
        </p:nvSpPr>
        <p:spPr>
          <a:xfrm>
            <a:off x="1078351" y="1025990"/>
            <a:ext cx="10010990" cy="2308324"/>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a:t>
            </a:r>
          </a:p>
          <a:p>
            <a:pPr marL="628650" indent="-628650" algn="just"/>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- 03 </a:t>
            </a:r>
            <a:r>
              <a:rPr lang="tr-TR" sz="2400" dirty="0">
                <a:effectLst>
                  <a:outerShdw blurRad="38100" dist="38100" dir="2700000" algn="tl">
                    <a:srgbClr val="000000">
                      <a:alpha val="43137"/>
                    </a:srgbClr>
                  </a:outerShdw>
                </a:effectLst>
              </a:rPr>
              <a:t>Eylül 2023 Pazar Günü tek oturum olarak yapılacaktır</a:t>
            </a:r>
            <a:r>
              <a:rPr lang="tr-TR" sz="2400" dirty="0" smtClean="0">
                <a:effectLst>
                  <a:outerShdw blurRad="38100" dist="38100" dir="2700000" algn="tl">
                    <a:srgbClr val="000000">
                      <a:alpha val="43137"/>
                    </a:srgbClr>
                  </a:outerShdw>
                </a:effectLst>
              </a:rPr>
              <a:t>.</a:t>
            </a:r>
          </a:p>
          <a:p>
            <a:pPr marL="628650" indent="-628650" algn="just"/>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 Saat 10.00’da başlayacak,</a:t>
            </a:r>
          </a:p>
          <a:p>
            <a:pPr marL="628650" indent="-628650" algn="just"/>
            <a:r>
              <a:rPr lang="tr-TR" sz="2400" dirty="0">
                <a:effectLst>
                  <a:outerShdw blurRad="38100" dist="38100" dir="2700000" algn="tl">
                    <a:srgbClr val="000000">
                      <a:alpha val="43137"/>
                    </a:srgbClr>
                  </a:outerShdw>
                </a:effectLst>
              </a:rPr>
              <a:t>	- Sınav süresi 120 </a:t>
            </a:r>
            <a:r>
              <a:rPr lang="tr-TR" sz="2400" dirty="0" smtClean="0">
                <a:effectLst>
                  <a:outerShdw blurRad="38100" dist="38100" dir="2700000" algn="tl">
                    <a:srgbClr val="000000">
                      <a:alpha val="43137"/>
                    </a:srgbClr>
                  </a:outerShdw>
                </a:effectLst>
              </a:rPr>
              <a:t>dakika,</a:t>
            </a:r>
          </a:p>
          <a:p>
            <a:pPr marL="628650" indent="-628650" algn="just"/>
            <a:r>
              <a:rPr lang="tr-TR" sz="2400" dirty="0">
                <a:effectLst>
                  <a:outerShdw blurRad="38100" dist="38100" dir="2700000" algn="tl">
                    <a:srgbClr val="000000">
                      <a:alpha val="43137"/>
                    </a:srgbClr>
                  </a:outerShdw>
                </a:effectLst>
              </a:rPr>
              <a:t>	- Soru sayısı 100, seçenek sayısı 4, kitapçık türü A ve B olmak üzere iki </a:t>
            </a:r>
            <a:r>
              <a:rPr lang="tr-TR" sz="2400" dirty="0" smtClean="0">
                <a:effectLst>
                  <a:outerShdw blurRad="38100" dist="38100" dir="2700000" algn="tl">
                    <a:srgbClr val="000000">
                      <a:alpha val="43137"/>
                    </a:srgbClr>
                  </a:outerShdw>
                </a:effectLst>
              </a:rPr>
              <a:t>çeşittir.</a:t>
            </a:r>
            <a:endParaRPr lang="tr-TR" sz="2400" dirty="0">
              <a:effectLst>
                <a:outerShdw blurRad="38100" dist="38100" dir="2700000" algn="tl">
                  <a:srgbClr val="000000">
                    <a:alpha val="43137"/>
                  </a:srgbClr>
                </a:outerShdw>
              </a:effectLst>
            </a:endParaRPr>
          </a:p>
        </p:txBody>
      </p:sp>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32" name="Metin kutusu 31"/>
          <p:cNvSpPr txBox="1"/>
          <p:nvPr/>
        </p:nvSpPr>
        <p:spPr>
          <a:xfrm>
            <a:off x="1078351" y="3207109"/>
            <a:ext cx="10010990" cy="1938992"/>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Sınava;</a:t>
            </a:r>
            <a:endParaRPr lang="tr-TR" sz="2400" dirty="0">
              <a:effectLst>
                <a:outerShdw blurRad="38100" dist="38100" dir="2700000" algn="tl">
                  <a:srgbClr val="000000">
                    <a:alpha val="43137"/>
                  </a:srgbClr>
                </a:outerShdw>
              </a:effectLst>
            </a:endParaRPr>
          </a:p>
          <a:p>
            <a:pPr marL="628650" indent="-628650" algn="just"/>
            <a:r>
              <a:rPr lang="tr-TR" sz="2400" dirty="0">
                <a:effectLst>
                  <a:outerShdw blurRad="38100" dist="38100" dir="2700000" algn="tl">
                    <a:srgbClr val="000000">
                      <a:alpha val="43137"/>
                    </a:srgbClr>
                  </a:outerShdw>
                </a:effectLst>
              </a:rPr>
              <a:t>	- Temel eğitim kurumlarından 5., 6., 7. ve 8. sınıflar,</a:t>
            </a:r>
          </a:p>
          <a:p>
            <a:pPr marL="628650" indent="-628650" algn="just"/>
            <a:r>
              <a:rPr lang="tr-TR" sz="2400" dirty="0">
                <a:effectLst>
                  <a:outerShdw blurRad="38100" dist="38100" dir="2700000" algn="tl">
                    <a:srgbClr val="000000">
                      <a:alpha val="43137"/>
                    </a:srgbClr>
                  </a:outerShdw>
                </a:effectLst>
              </a:rPr>
              <a:t>	- Ortaöğretim kurumlarından Hazırlık sınıfı, 9., 10. ve 11. sınıflar</a:t>
            </a:r>
          </a:p>
          <a:p>
            <a:pPr marL="628650" indent="-628650" algn="just"/>
            <a:r>
              <a:rPr lang="tr-TR" sz="2400" dirty="0">
                <a:effectLst>
                  <a:outerShdw blurRad="38100" dist="38100" dir="2700000" algn="tl">
                    <a:srgbClr val="000000">
                      <a:alpha val="43137"/>
                    </a:srgbClr>
                  </a:outerShdw>
                </a:effectLst>
              </a:rPr>
              <a:t>	</a:t>
            </a:r>
          </a:p>
          <a:p>
            <a:pPr algn="just"/>
            <a:r>
              <a:rPr lang="tr-TR" sz="2400" dirty="0" smtClean="0">
                <a:effectLst>
                  <a:outerShdw blurRad="38100" dist="38100" dir="2700000" algn="tl">
                    <a:srgbClr val="000000">
                      <a:alpha val="43137"/>
                    </a:srgbClr>
                  </a:outerShdw>
                </a:effectLst>
              </a:rPr>
              <a:t>katılacaktır.</a:t>
            </a:r>
          </a:p>
        </p:txBody>
      </p:sp>
      <p:pic>
        <p:nvPicPr>
          <p:cNvPr id="33" name="Resim 3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304731"/>
            <a:ext cx="239680" cy="248537"/>
          </a:xfrm>
          <a:prstGeom prst="rect">
            <a:avLst/>
          </a:prstGeom>
          <a:effectLst>
            <a:outerShdw blurRad="50800" dist="38100" dir="2700000" algn="tl" rotWithShape="0">
              <a:prstClr val="black">
                <a:alpha val="40000"/>
              </a:prstClr>
            </a:outerShdw>
          </a:effectLst>
        </p:spPr>
      </p:pic>
      <p:sp>
        <p:nvSpPr>
          <p:cNvPr id="12" name="Yuvarlatılmış Dikdörtgen 11"/>
          <p:cNvSpPr/>
          <p:nvPr/>
        </p:nvSpPr>
        <p:spPr>
          <a:xfrm>
            <a:off x="1059170" y="74542"/>
            <a:ext cx="3715581"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Sınav Hakkında Genel açıklamalar</a:t>
            </a:r>
            <a:endParaRPr lang="tr-TR" sz="2000" b="1" dirty="0">
              <a:ln w="0"/>
              <a:solidFill>
                <a:srgbClr val="0000FF"/>
              </a:solidFill>
              <a:latin typeface="+mj-lt"/>
              <a:cs typeface="Times New Roman" panose="02020603050405020304" pitchFamily="18" charset="0"/>
            </a:endParaRPr>
          </a:p>
        </p:txBody>
      </p:sp>
    </p:spTree>
    <p:extLst>
      <p:ext uri="{BB962C8B-B14F-4D97-AF65-F5344CB8AC3E}">
        <p14:creationId xmlns:p14="http://schemas.microsoft.com/office/powerpoint/2010/main" val="131427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8" presetClass="emph" presetSubtype="0" repeatCount="indefinite" fill="hold" nodeType="withEffect">
                                  <p:stCondLst>
                                    <p:cond delay="2750"/>
                                  </p:stCondLst>
                                  <p:childTnLst>
                                    <p:animRot by="21600000">
                                      <p:cBhvr>
                                        <p:cTn id="12" dur="2000" fill="hold"/>
                                        <p:tgtEl>
                                          <p:spTgt spid="11"/>
                                        </p:tgtEl>
                                        <p:attrNameLst>
                                          <p:attrName>r</p:attrName>
                                        </p:attrNameLst>
                                      </p:cBhvr>
                                    </p:animRot>
                                  </p:childTnLst>
                                </p:cTn>
                              </p:par>
                              <p:par>
                                <p:cTn id="13" presetID="9" presetClass="entr" presetSubtype="0" fill="hold"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25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3" name="Metin kutusu 12"/>
          <p:cNvSpPr txBox="1"/>
          <p:nvPr/>
        </p:nvSpPr>
        <p:spPr>
          <a:xfrm>
            <a:off x="421777" y="735359"/>
            <a:ext cx="4667459"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1" name="Metin kutusu 10"/>
          <p:cNvSpPr txBox="1"/>
          <p:nvPr/>
        </p:nvSpPr>
        <p:spPr>
          <a:xfrm>
            <a:off x="5255034" y="735359"/>
            <a:ext cx="6726408" cy="646331"/>
          </a:xfrm>
          <a:prstGeom prst="rect">
            <a:avLst/>
          </a:prstGeom>
          <a:noFill/>
        </p:spPr>
        <p:txBody>
          <a:bodyPr wrap="square" rtlCol="0">
            <a:spAutoFit/>
          </a:bodyPr>
          <a:lstStyle/>
          <a:p>
            <a:pPr algn="ctr"/>
            <a:r>
              <a:rPr lang="tr-TR" sz="3600" dirty="0" smtClean="0">
                <a:solidFill>
                  <a:srgbClr val="FFFF00"/>
                </a:solidFill>
                <a:effectLst>
                  <a:glow rad="101600">
                    <a:schemeClr val="tx1">
                      <a:alpha val="60000"/>
                    </a:schemeClr>
                  </a:glow>
                  <a:outerShdw blurRad="38100" dist="38100" dir="2700000" algn="tl">
                    <a:srgbClr val="000000">
                      <a:alpha val="43137"/>
                    </a:srgbClr>
                  </a:outerShdw>
                </a:effectLst>
              </a:rPr>
              <a:t>« İple Bağlanmış Güvenlik Kutusu »</a:t>
            </a:r>
            <a:endParaRPr lang="tr-TR" sz="36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5" name="Picture 2" descr="C:\Users\TEMEL\Desktop\Yeni klasör\20150325_101130.jpg"/>
          <p:cNvPicPr>
            <a:picLocks noChangeAspect="1" noChangeArrowheads="1"/>
          </p:cNvPicPr>
          <p:nvPr/>
        </p:nvPicPr>
        <p:blipFill>
          <a:blip r:embed="rId3" cstate="print"/>
          <a:srcRect/>
          <a:stretch>
            <a:fillRect/>
          </a:stretch>
        </p:blipFill>
        <p:spPr bwMode="auto">
          <a:xfrm>
            <a:off x="2495081" y="1387999"/>
            <a:ext cx="7704856" cy="5301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şağı Ok 1"/>
          <p:cNvSpPr/>
          <p:nvPr/>
        </p:nvSpPr>
        <p:spPr>
          <a:xfrm rot="19353675">
            <a:off x="4516621" y="1473830"/>
            <a:ext cx="644769" cy="1008185"/>
          </a:xfrm>
          <a:prstGeom prst="downArrow">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30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grpId="0" nodeType="withEffect">
                                  <p:stCondLst>
                                    <p:cond delay="75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par>
                                <p:cTn id="10" presetID="14" presetClass="entr" presetSubtype="10" fill="hold" nodeType="withEffect">
                                  <p:stCondLst>
                                    <p:cond delay="150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6" presetClass="entr" presetSubtype="0"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0">
              <a:srgbClr val="FF66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Soru kitapçıkları okullarda bırakılacak, sınavdan bir gün sonra (05 Eylül 2022 tarihinden itibaren) isteyen veli veya öğrenciye verilebilecektir.</a:t>
            </a:r>
          </a:p>
        </p:txBody>
      </p:sp>
      <p:sp>
        <p:nvSpPr>
          <p:cNvPr id="9" name="Yuvarlatılmış Dikdörtgen 8"/>
          <p:cNvSpPr/>
          <p:nvPr/>
        </p:nvSpPr>
        <p:spPr>
          <a:xfrm>
            <a:off x="3271483" y="57726"/>
            <a:ext cx="1817753" cy="44267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346737"/>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2248136"/>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Talep edilmeyen soru kitapçıkları il/ilçe millî eğitim müdürlükleri tarafından okul/kurumlarda kullanılmak üzere değerlendirilecektir.</a:t>
            </a:r>
          </a:p>
        </p:txBody>
      </p:sp>
    </p:spTree>
    <p:extLst>
      <p:ext uri="{BB962C8B-B14F-4D97-AF65-F5344CB8AC3E}">
        <p14:creationId xmlns:p14="http://schemas.microsoft.com/office/powerpoint/2010/main" val="34333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5000">
              <a:srgbClr val="807E79"/>
            </a:gs>
            <a:gs pos="11000">
              <a:schemeClr val="tx1"/>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Bina komisyonu ve salon görevlilerinin ücretleri </a:t>
            </a:r>
            <a:r>
              <a:rPr lang="tr-TR" sz="2400" dirty="0" err="1">
                <a:solidFill>
                  <a:srgbClr val="FFFF00"/>
                </a:solidFill>
                <a:effectLst>
                  <a:outerShdw blurRad="38100" dist="38100" dir="2700000" algn="tl">
                    <a:srgbClr val="000000">
                      <a:alpha val="43137"/>
                    </a:srgbClr>
                  </a:outerShdw>
                </a:effectLst>
              </a:rPr>
              <a:t>KBS’den</a:t>
            </a:r>
            <a:r>
              <a:rPr lang="tr-TR" sz="2400" dirty="0">
                <a:solidFill>
                  <a:srgbClr val="FFFF00"/>
                </a:solidFill>
                <a:effectLst>
                  <a:outerShdw blurRad="38100" dist="38100" dir="2700000" algn="tl">
                    <a:srgbClr val="000000">
                      <a:alpha val="43137"/>
                    </a:srgbClr>
                  </a:outerShdw>
                </a:effectLst>
              </a:rPr>
              <a:t> ödenecektir.</a:t>
            </a:r>
          </a:p>
        </p:txBody>
      </p:sp>
      <p:sp>
        <p:nvSpPr>
          <p:cNvPr id="9" name="Yuvarlatılmış Dikdörtgen 8"/>
          <p:cNvSpPr/>
          <p:nvPr/>
        </p:nvSpPr>
        <p:spPr>
          <a:xfrm>
            <a:off x="3271483" y="57726"/>
            <a:ext cx="2057899"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Ücret İşlemleri</a:t>
            </a:r>
            <a:endParaRPr lang="tr-TR" sz="2000" b="1"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pic>
        <p:nvPicPr>
          <p:cNvPr id="51" name="Resim 5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760663"/>
            <a:ext cx="239680" cy="248537"/>
          </a:xfrm>
          <a:prstGeom prst="rect">
            <a:avLst/>
          </a:prstGeom>
          <a:effectLst>
            <a:outerShdw blurRad="50800" dist="38100" dir="2700000" algn="tl" rotWithShape="0">
              <a:prstClr val="black">
                <a:alpha val="40000"/>
              </a:prstClr>
            </a:outerShdw>
          </a:effectLst>
        </p:spPr>
      </p:pic>
      <p:sp>
        <p:nvSpPr>
          <p:cNvPr id="52" name="Metin kutusu 51"/>
          <p:cNvSpPr txBox="1"/>
          <p:nvPr/>
        </p:nvSpPr>
        <p:spPr>
          <a:xfrm>
            <a:off x="1078351" y="1662062"/>
            <a:ext cx="10010990" cy="1200329"/>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Salon başkanı ve gözetmenlerle ilgili bilgiler sınav </a:t>
            </a:r>
            <a:r>
              <a:rPr lang="tr-TR" sz="2400" dirty="0" smtClean="0">
                <a:solidFill>
                  <a:srgbClr val="FFFF00"/>
                </a:solidFill>
                <a:effectLst>
                  <a:outerShdw blurRad="38100" dist="38100" dir="2700000" algn="tl">
                    <a:srgbClr val="000000">
                      <a:alpha val="43137"/>
                    </a:srgbClr>
                  </a:outerShdw>
                </a:effectLst>
              </a:rPr>
              <a:t>sonunda</a:t>
            </a:r>
          </a:p>
          <a:p>
            <a:pPr algn="just"/>
            <a:r>
              <a:rPr lang="tr-TR" sz="2400" dirty="0" smtClean="0">
                <a:solidFill>
                  <a:srgbClr val="FF0000"/>
                </a:solidFill>
                <a:effectLst>
                  <a:outerShdw blurRad="38100" dist="38100" dir="2700000" algn="tl">
                    <a:srgbClr val="000000">
                      <a:alpha val="43137"/>
                    </a:srgbClr>
                  </a:outerShdw>
                </a:effectLst>
              </a:rPr>
              <a:t>MEBBİS/Sınav </a:t>
            </a:r>
            <a:r>
              <a:rPr lang="tr-TR" sz="2400" dirty="0">
                <a:solidFill>
                  <a:srgbClr val="FF0000"/>
                </a:solidFill>
                <a:effectLst>
                  <a:outerShdw blurRad="38100" dist="38100" dir="2700000" algn="tl">
                    <a:srgbClr val="000000">
                      <a:alpha val="43137"/>
                    </a:srgbClr>
                  </a:outerShdw>
                </a:effectLst>
              </a:rPr>
              <a:t>İşlemleri/Sınav Binası Görevli Bilgi </a:t>
            </a:r>
            <a:r>
              <a:rPr lang="tr-TR" sz="2400" dirty="0" smtClean="0">
                <a:solidFill>
                  <a:srgbClr val="FF0000"/>
                </a:solidFill>
                <a:effectLst>
                  <a:outerShdw blurRad="38100" dist="38100" dir="2700000" algn="tl">
                    <a:srgbClr val="000000">
                      <a:alpha val="43137"/>
                    </a:srgbClr>
                  </a:outerShdw>
                </a:effectLst>
              </a:rPr>
              <a:t>Girişi</a:t>
            </a:r>
          </a:p>
          <a:p>
            <a:pPr algn="just"/>
            <a:r>
              <a:rPr lang="tr-TR" sz="2400" dirty="0" smtClean="0">
                <a:solidFill>
                  <a:srgbClr val="FFFF00"/>
                </a:solidFill>
                <a:effectLst>
                  <a:outerShdw blurRad="38100" dist="38100" dir="2700000" algn="tl">
                    <a:srgbClr val="000000">
                      <a:alpha val="43137"/>
                    </a:srgbClr>
                  </a:outerShdw>
                </a:effectLst>
              </a:rPr>
              <a:t>ekranından </a:t>
            </a:r>
            <a:r>
              <a:rPr lang="tr-TR" sz="2400" dirty="0">
                <a:solidFill>
                  <a:srgbClr val="FFFF00"/>
                </a:solidFill>
                <a:effectLst>
                  <a:outerShdw blurRad="38100" dist="38100" dir="2700000" algn="tl">
                    <a:srgbClr val="000000">
                      <a:alpha val="43137"/>
                    </a:srgbClr>
                  </a:outerShdw>
                </a:effectLst>
              </a:rPr>
              <a:t>girilecek ve </a:t>
            </a:r>
            <a:r>
              <a:rPr lang="tr-TR" sz="2400" u="sng" dirty="0">
                <a:solidFill>
                  <a:srgbClr val="FFFF00"/>
                </a:solidFill>
                <a:effectLst>
                  <a:outerShdw blurRad="38100" dist="38100" dir="2700000" algn="tl">
                    <a:srgbClr val="000000">
                      <a:alpha val="43137"/>
                    </a:srgbClr>
                  </a:outerShdw>
                </a:effectLst>
              </a:rPr>
              <a:t>onaylanacaktır</a:t>
            </a:r>
            <a:r>
              <a:rPr lang="tr-TR" sz="2400" dirty="0">
                <a:solidFill>
                  <a:srgbClr val="FFFF00"/>
                </a:solidFill>
                <a:effectLst>
                  <a:outerShdw blurRad="38100" dist="38100" dir="2700000" algn="tl">
                    <a:srgbClr val="000000">
                      <a:alpha val="43137"/>
                    </a:srgbClr>
                  </a:outerShdw>
                </a:effectLst>
              </a:rPr>
              <a:t>.</a:t>
            </a: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401567"/>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3302966"/>
            <a:ext cx="10010990" cy="1569660"/>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Bina sınav sorumluları (il temsilcisi), emniyet personeli ve hizmetlilerle ilgili bilgiler sınav sonunda</a:t>
            </a:r>
          </a:p>
          <a:p>
            <a:pPr algn="just"/>
            <a:r>
              <a:rPr lang="tr-TR" sz="2400" dirty="0">
                <a:solidFill>
                  <a:srgbClr val="FF0000"/>
                </a:solidFill>
                <a:effectLst>
                  <a:outerShdw blurRad="38100" dist="38100" dir="2700000" algn="tl">
                    <a:srgbClr val="000000">
                      <a:alpha val="43137"/>
                    </a:srgbClr>
                  </a:outerShdw>
                </a:effectLst>
              </a:rPr>
              <a:t>MEBBİS/Merkezi Sınav Ücret Modülü </a:t>
            </a:r>
          </a:p>
          <a:p>
            <a:pPr algn="just"/>
            <a:r>
              <a:rPr lang="tr-TR" sz="2400" dirty="0" smtClean="0">
                <a:solidFill>
                  <a:srgbClr val="FFFF00"/>
                </a:solidFill>
                <a:effectLst>
                  <a:outerShdw blurRad="38100" dist="38100" dir="2700000" algn="tl">
                    <a:srgbClr val="000000">
                      <a:alpha val="43137"/>
                    </a:srgbClr>
                  </a:outerShdw>
                </a:effectLst>
              </a:rPr>
              <a:t>ekranından </a:t>
            </a:r>
            <a:r>
              <a:rPr lang="tr-TR" sz="2400" dirty="0">
                <a:solidFill>
                  <a:srgbClr val="FFFF00"/>
                </a:solidFill>
                <a:effectLst>
                  <a:outerShdw blurRad="38100" dist="38100" dir="2700000" algn="tl">
                    <a:srgbClr val="000000">
                      <a:alpha val="43137"/>
                    </a:srgbClr>
                  </a:outerShdw>
                </a:effectLst>
              </a:rPr>
              <a:t>girilecek ve </a:t>
            </a:r>
            <a:r>
              <a:rPr lang="tr-TR" sz="2400" u="sng" dirty="0" smtClean="0">
                <a:solidFill>
                  <a:srgbClr val="FFFF00"/>
                </a:solidFill>
                <a:effectLst>
                  <a:outerShdw blurRad="38100" dist="38100" dir="2700000" algn="tl">
                    <a:srgbClr val="000000">
                      <a:alpha val="43137"/>
                    </a:srgbClr>
                  </a:outerShdw>
                </a:effectLst>
              </a:rPr>
              <a:t>onaylanacaktır.</a:t>
            </a:r>
            <a:endParaRPr lang="tr-TR" sz="24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2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1000"/>
                                  </p:stCondLst>
                                  <p:childTnLst>
                                    <p:set>
                                      <p:cBhvr>
                                        <p:cTn id="20" dur="1" fill="hold">
                                          <p:stCondLst>
                                            <p:cond delay="0"/>
                                          </p:stCondLst>
                                        </p:cTn>
                                        <p:tgtEl>
                                          <p:spTgt spid="51"/>
                                        </p:tgtEl>
                                        <p:attrNameLst>
                                          <p:attrName>style.visibility</p:attrName>
                                        </p:attrNameLst>
                                      </p:cBhvr>
                                      <p:to>
                                        <p:strVal val="visible"/>
                                      </p:to>
                                    </p:set>
                                    <p:animEffect transition="in" filter="dissolve">
                                      <p:cBhvr>
                                        <p:cTn id="21" dur="500"/>
                                        <p:tgtEl>
                                          <p:spTgt spid="51"/>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par>
                                <p:cTn id="25" presetID="9" presetClass="entr" presetSubtype="0"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5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5000">
              <a:srgbClr val="807E79"/>
            </a:gs>
            <a:gs pos="11000">
              <a:schemeClr val="tx1"/>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Birden fazla okula görevlendirilen bina sınav sorumlularının ücretleri toplantıya katıldığı okul müdürlüğünce sisteme işlenecek, diğer okullar tarafından bu konuda işlem yapılmayacaktır.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Ücret İşlemleri</a:t>
            </a: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4" name="Metin kutusu 13"/>
          <p:cNvSpPr txBox="1"/>
          <p:nvPr/>
        </p:nvSpPr>
        <p:spPr>
          <a:xfrm>
            <a:off x="1078351" y="2598003"/>
            <a:ext cx="10010990" cy="830997"/>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Ancak;</a:t>
            </a:r>
          </a:p>
          <a:p>
            <a:pPr algn="just"/>
            <a:r>
              <a:rPr lang="tr-TR" sz="2400" dirty="0">
                <a:solidFill>
                  <a:srgbClr val="FFFF00"/>
                </a:solidFill>
                <a:effectLst>
                  <a:outerShdw blurRad="38100" dist="38100" dir="2700000" algn="tl">
                    <a:srgbClr val="000000">
                      <a:alpha val="43137"/>
                    </a:srgbClr>
                  </a:outerShdw>
                </a:effectLst>
              </a:rPr>
              <a:t>	Bina sınav sorumluları, BSS raporunu </a:t>
            </a:r>
            <a:r>
              <a:rPr lang="tr-TR" sz="2400" u="sng" dirty="0">
                <a:solidFill>
                  <a:srgbClr val="FFFF00"/>
                </a:solidFill>
                <a:effectLst>
                  <a:outerShdw blurRad="38100" dist="38100" dir="2700000" algn="tl">
                    <a:srgbClr val="000000">
                      <a:alpha val="43137"/>
                    </a:srgbClr>
                  </a:outerShdw>
                </a:effectLst>
              </a:rPr>
              <a:t>tüm okullarda </a:t>
            </a:r>
            <a:r>
              <a:rPr lang="tr-TR" sz="2400" dirty="0">
                <a:solidFill>
                  <a:srgbClr val="FFFF00"/>
                </a:solidFill>
                <a:effectLst>
                  <a:outerShdw blurRad="38100" dist="38100" dir="2700000" algn="tl">
                    <a:srgbClr val="000000">
                      <a:alpha val="43137"/>
                    </a:srgbClr>
                  </a:outerShdw>
                </a:effectLst>
              </a:rPr>
              <a:t>dolduracaktır.</a:t>
            </a:r>
          </a:p>
        </p:txBody>
      </p:sp>
    </p:spTree>
    <p:extLst>
      <p:ext uri="{BB962C8B-B14F-4D97-AF65-F5344CB8AC3E}">
        <p14:creationId xmlns:p14="http://schemas.microsoft.com/office/powerpoint/2010/main" val="12638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5000">
              <a:srgbClr val="807E79"/>
            </a:gs>
            <a:gs pos="11000">
              <a:schemeClr val="tx1"/>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solidFill>
                  <a:srgbClr val="FF0000"/>
                </a:solidFill>
                <a:effectLst>
                  <a:outerShdw blurRad="38100" dist="38100" dir="2700000" algn="tl">
                    <a:srgbClr val="000000">
                      <a:alpha val="43137"/>
                    </a:srgbClr>
                  </a:outerShdw>
                </a:effectLst>
              </a:rPr>
              <a:t>Yardımcı Engelli Gözetmen Ücret </a:t>
            </a:r>
            <a:r>
              <a:rPr lang="tr-TR" sz="2400" dirty="0" smtClean="0">
                <a:solidFill>
                  <a:srgbClr val="FF0000"/>
                </a:solidFill>
                <a:effectLst>
                  <a:outerShdw blurRad="38100" dist="38100" dir="2700000" algn="tl">
                    <a:srgbClr val="000000">
                      <a:alpha val="43137"/>
                    </a:srgbClr>
                  </a:outerShdw>
                </a:effectLst>
              </a:rPr>
              <a:t>Ödemesi</a:t>
            </a:r>
            <a:endParaRPr lang="tr-TR" sz="2400" dirty="0">
              <a:solidFill>
                <a:srgbClr val="FF0000"/>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Ücret İşlemleri</a:t>
            </a: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4" name="Metin kutusu 13"/>
          <p:cNvSpPr txBox="1"/>
          <p:nvPr/>
        </p:nvSpPr>
        <p:spPr>
          <a:xfrm>
            <a:off x="1078351" y="1449297"/>
            <a:ext cx="10010990" cy="1200329"/>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Engelli Sınav Salonlarında veya evde sınav yapılan </a:t>
            </a:r>
            <a:r>
              <a:rPr lang="tr-TR" sz="2400" dirty="0" smtClean="0">
                <a:solidFill>
                  <a:srgbClr val="FFFF00"/>
                </a:solidFill>
                <a:effectLst>
                  <a:outerShdw blurRad="38100" dist="38100" dir="2700000" algn="tl">
                    <a:srgbClr val="000000">
                      <a:alpha val="43137"/>
                    </a:srgbClr>
                  </a:outerShdw>
                </a:effectLst>
              </a:rPr>
              <a:t>öğrencilere Soruların </a:t>
            </a:r>
            <a:r>
              <a:rPr lang="tr-TR" sz="2400" dirty="0">
                <a:solidFill>
                  <a:srgbClr val="FFFF00"/>
                </a:solidFill>
                <a:effectLst>
                  <a:outerShdw blurRad="38100" dist="38100" dir="2700000" algn="tl">
                    <a:srgbClr val="000000">
                      <a:alpha val="43137"/>
                    </a:srgbClr>
                  </a:outerShdw>
                </a:effectLst>
              </a:rPr>
              <a:t>okunması ve/veya kodlama işlemleri için </a:t>
            </a:r>
            <a:r>
              <a:rPr lang="tr-TR" sz="2400" b="1" dirty="0">
                <a:solidFill>
                  <a:srgbClr val="FF0000"/>
                </a:solidFill>
                <a:effectLst>
                  <a:outerShdw blurRad="38100" dist="38100" dir="2700000" algn="tl">
                    <a:srgbClr val="000000">
                      <a:alpha val="43137"/>
                    </a:srgbClr>
                  </a:outerShdw>
                </a:effectLst>
              </a:rPr>
              <a:t>birebir görevlendirilen öğretmenlere </a:t>
            </a:r>
            <a:r>
              <a:rPr lang="tr-TR" sz="2400" b="1" dirty="0" smtClean="0">
                <a:solidFill>
                  <a:srgbClr val="FF0000"/>
                </a:solidFill>
                <a:effectLst>
                  <a:outerShdw blurRad="38100" dist="38100" dir="2700000" algn="tl">
                    <a:srgbClr val="000000">
                      <a:alpha val="43137"/>
                    </a:srgbClr>
                  </a:outerShdw>
                </a:effectLst>
              </a:rPr>
              <a:t>yapılacaktır.</a:t>
            </a:r>
            <a:endParaRPr lang="tr-TR" sz="2400" b="1" dirty="0">
              <a:solidFill>
                <a:srgbClr val="FF0000"/>
              </a:solidFill>
              <a:effectLst>
                <a:outerShdw blurRad="38100" dist="38100" dir="2700000" algn="tl">
                  <a:srgbClr val="000000">
                    <a:alpha val="43137"/>
                  </a:srgbClr>
                </a:outerShdw>
              </a:effectLst>
            </a:endParaRPr>
          </a:p>
        </p:txBody>
      </p:sp>
      <p:sp>
        <p:nvSpPr>
          <p:cNvPr id="10" name="Metin kutusu 9"/>
          <p:cNvSpPr txBox="1"/>
          <p:nvPr/>
        </p:nvSpPr>
        <p:spPr>
          <a:xfrm>
            <a:off x="1078351" y="2890564"/>
            <a:ext cx="10010990" cy="1200329"/>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Bu öğretmenlerin bilgi girişi</a:t>
            </a:r>
          </a:p>
          <a:p>
            <a:pPr algn="just"/>
            <a:r>
              <a:rPr lang="tr-TR" sz="2400" dirty="0">
                <a:solidFill>
                  <a:srgbClr val="FF0000"/>
                </a:solidFill>
                <a:effectLst>
                  <a:outerShdw blurRad="38100" dist="38100" dir="2700000" algn="tl">
                    <a:srgbClr val="000000">
                      <a:alpha val="43137"/>
                    </a:srgbClr>
                  </a:outerShdw>
                </a:effectLst>
              </a:rPr>
              <a:t>MEBBİS/Sınav İşlemleri/Görevli Bilgi Girişi </a:t>
            </a:r>
            <a:r>
              <a:rPr lang="tr-TR" sz="2400" dirty="0" smtClean="0">
                <a:solidFill>
                  <a:srgbClr val="FFFF00"/>
                </a:solidFill>
                <a:effectLst>
                  <a:outerShdw blurRad="38100" dist="38100" dir="2700000" algn="tl">
                    <a:srgbClr val="000000">
                      <a:alpha val="43137"/>
                    </a:srgbClr>
                  </a:outerShdw>
                </a:effectLst>
              </a:rPr>
              <a:t>menüsünden</a:t>
            </a:r>
          </a:p>
          <a:p>
            <a:pPr algn="just"/>
            <a:r>
              <a:rPr lang="tr-TR" sz="2400" u="sng" dirty="0" smtClean="0">
                <a:solidFill>
                  <a:srgbClr val="FFFF00"/>
                </a:solidFill>
                <a:effectLst>
                  <a:outerShdw blurRad="38100" dist="38100" dir="2700000" algn="tl">
                    <a:srgbClr val="000000">
                      <a:alpha val="43137"/>
                    </a:srgbClr>
                  </a:outerShdw>
                </a:effectLst>
              </a:rPr>
              <a:t>mutlaka</a:t>
            </a:r>
            <a:r>
              <a:rPr lang="tr-TR" sz="2400" dirty="0" smtClean="0">
                <a:solidFill>
                  <a:srgbClr val="FFFF00"/>
                </a:solidFill>
                <a:effectLst>
                  <a:outerShdw blurRad="38100" dist="38100" dir="2700000" algn="tl">
                    <a:srgbClr val="000000">
                      <a:alpha val="43137"/>
                    </a:srgbClr>
                  </a:outerShdw>
                </a:effectLst>
              </a:rPr>
              <a:t> </a:t>
            </a:r>
            <a:r>
              <a:rPr lang="tr-TR" sz="2400" dirty="0">
                <a:solidFill>
                  <a:srgbClr val="FFFF00"/>
                </a:solidFill>
                <a:effectLst>
                  <a:outerShdw blurRad="38100" dist="38100" dir="2700000" algn="tl">
                    <a:srgbClr val="000000">
                      <a:alpha val="43137"/>
                    </a:srgbClr>
                  </a:outerShdw>
                </a:effectLst>
              </a:rPr>
              <a:t>«</a:t>
            </a:r>
            <a:r>
              <a:rPr lang="tr-TR" sz="2400" dirty="0">
                <a:solidFill>
                  <a:srgbClr val="FF0000"/>
                </a:solidFill>
                <a:effectLst>
                  <a:outerShdw blurRad="38100" dist="38100" dir="2700000" algn="tl">
                    <a:srgbClr val="000000">
                      <a:alpha val="43137"/>
                    </a:srgbClr>
                  </a:outerShdw>
                </a:effectLst>
              </a:rPr>
              <a:t>Yardımcı Engelli Gözetmen</a:t>
            </a:r>
            <a:r>
              <a:rPr lang="tr-TR" sz="2400" dirty="0">
                <a:solidFill>
                  <a:srgbClr val="FFFF00"/>
                </a:solidFill>
                <a:effectLst>
                  <a:outerShdw blurRad="38100" dist="38100" dir="2700000" algn="tl">
                    <a:srgbClr val="000000">
                      <a:alpha val="43137"/>
                    </a:srgbClr>
                  </a:outerShdw>
                </a:effectLst>
              </a:rPr>
              <a:t>» olarak yapılacaktır</a:t>
            </a:r>
          </a:p>
        </p:txBody>
      </p:sp>
    </p:spTree>
    <p:extLst>
      <p:ext uri="{BB962C8B-B14F-4D97-AF65-F5344CB8AC3E}">
        <p14:creationId xmlns:p14="http://schemas.microsoft.com/office/powerpoint/2010/main" val="36634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5000">
              <a:srgbClr val="807E79"/>
            </a:gs>
            <a:gs pos="11000">
              <a:schemeClr val="tx1"/>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Bina Komisyonu</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defPPr>
              <a:defRPr lang="tr-TR"/>
            </a:defPPr>
            <a:lvl1pPr algn="just">
              <a:defRPr sz="2400">
                <a:solidFill>
                  <a:srgbClr val="FFFF00"/>
                </a:solidFill>
                <a:effectLst>
                  <a:outerShdw blurRad="38100" dist="38100" dir="2700000" algn="tl">
                    <a:srgbClr val="000000">
                      <a:alpha val="43137"/>
                    </a:srgbClr>
                  </a:outerShdw>
                </a:effectLst>
              </a:defRPr>
            </a:lvl1pPr>
          </a:lstStyle>
          <a:p>
            <a:r>
              <a:rPr lang="tr-TR" dirty="0"/>
              <a:t>Engelli Sınav Salonunda veya evde sınava girip, soruların okunması ve/veya kodlama işlemlerini kendisi yapan öğrenciler için salon görevlilerine normal Salon Başkanı ve Gözetmen ücreti </a:t>
            </a:r>
            <a:r>
              <a:rPr lang="tr-TR" dirty="0" smtClean="0"/>
              <a:t>ödenecektir.</a:t>
            </a:r>
            <a:endParaRPr lang="tr-TR" dirty="0"/>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Ücret İşlemleri</a:t>
            </a: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7332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cap="none" spc="0"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Salon görevlilerinin sınav binalarına cep telefonu veya benzeri iletişim araçları ile girmeleri kesinlikle </a:t>
            </a:r>
            <a:r>
              <a:rPr lang="tr-TR" sz="2400" dirty="0" smtClean="0">
                <a:solidFill>
                  <a:schemeClr val="bg1"/>
                </a:solidFill>
                <a:effectLst>
                  <a:outerShdw blurRad="38100" dist="38100" dir="2700000" algn="tl">
                    <a:srgbClr val="000000">
                      <a:alpha val="43137"/>
                    </a:srgbClr>
                  </a:outerShdw>
                </a:effectLst>
              </a:rPr>
              <a:t>yasaktır.</a:t>
            </a:r>
            <a:endParaRPr lang="tr-TR" sz="2400" dirty="0">
              <a:solidFill>
                <a:schemeClr val="bg1"/>
              </a:solidFill>
              <a:effectLst>
                <a:outerShdw blurRad="38100" dist="38100" dir="2700000" algn="tl">
                  <a:srgbClr val="000000">
                    <a:alpha val="43137"/>
                  </a:srgbClr>
                </a:outerShdw>
              </a:effectLst>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10" name="Metin kutusu 9"/>
          <p:cNvSpPr txBox="1"/>
          <p:nvPr/>
        </p:nvSpPr>
        <p:spPr>
          <a:xfrm>
            <a:off x="1078351" y="2160650"/>
            <a:ext cx="10010990" cy="830997"/>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Cep telefonu veya benzeri iletişim araçlarıyla sınav binasına girmekte ısrar eden salon görevlilerine (yedek gözetmen dâhil) görev verilmez.</a:t>
            </a:r>
          </a:p>
        </p:txBody>
      </p:sp>
    </p:spTree>
    <p:extLst>
      <p:ext uri="{BB962C8B-B14F-4D97-AF65-F5344CB8AC3E}">
        <p14:creationId xmlns:p14="http://schemas.microsoft.com/office/powerpoint/2010/main" val="12194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8" presetClass="emph" presetSubtype="0" repeatCount="indefinite" fill="hold" nodeType="withEffect">
                                  <p:stCondLst>
                                    <p:cond delay="2750"/>
                                  </p:stCondLst>
                                  <p:childTnLst>
                                    <p:animRot by="21600000">
                                      <p:cBhvr>
                                        <p:cTn id="13" dur="2000" fill="hold"/>
                                        <p:tgtEl>
                                          <p:spTgt spid="11"/>
                                        </p:tgtEl>
                                        <p:attrNameLst>
                                          <p:attrName>r</p:attrName>
                                        </p:attrNameLst>
                                      </p:cBhvr>
                                    </p:animRot>
                                  </p:childTnLst>
                                </p:cTn>
                              </p:par>
                              <p:par>
                                <p:cTn id="14" presetID="9"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3416320"/>
          </a:xfrm>
          <a:prstGeom prst="rect">
            <a:avLst/>
          </a:prstGeom>
          <a:noFill/>
        </p:spPr>
        <p:txBody>
          <a:bodyPr wrap="square" rtlCol="0">
            <a:spAutoFit/>
          </a:bodyPr>
          <a:lstStyle/>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Salonda </a:t>
            </a:r>
            <a:r>
              <a:rPr lang="tr-TR" sz="2400" dirty="0">
                <a:solidFill>
                  <a:schemeClr val="bg1"/>
                </a:solidFill>
                <a:effectLst>
                  <a:outerShdw blurRad="38100" dist="38100" dir="2700000" algn="tl">
                    <a:srgbClr val="000000">
                      <a:alpha val="43137"/>
                    </a:srgbClr>
                  </a:outerShdw>
                </a:effectLst>
              </a:rPr>
              <a:t>soru kitapçığı, gazete, kitap vb. dokümanı </a:t>
            </a:r>
            <a:r>
              <a:rPr lang="tr-TR" sz="2400" dirty="0" smtClean="0">
                <a:solidFill>
                  <a:schemeClr val="bg1"/>
                </a:solidFill>
                <a:effectLst>
                  <a:outerShdw blurRad="38100" dist="38100" dir="2700000" algn="tl">
                    <a:srgbClr val="000000">
                      <a:alpha val="43137"/>
                    </a:srgbClr>
                  </a:outerShdw>
                </a:effectLst>
              </a:rPr>
              <a:t>okumaz.</a:t>
            </a:r>
            <a:endParaRPr lang="tr-TR" sz="2400" dirty="0">
              <a:solidFill>
                <a:schemeClr val="bg1"/>
              </a:solidFill>
              <a:effectLst>
                <a:outerShdw blurRad="38100" dist="38100" dir="2700000" algn="tl">
                  <a:srgbClr val="000000">
                    <a:alpha val="43137"/>
                  </a:srgbClr>
                </a:outerShdw>
              </a:effectLst>
            </a:endParaRP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Yüksek </a:t>
            </a:r>
            <a:r>
              <a:rPr lang="tr-TR" sz="2400" dirty="0">
                <a:solidFill>
                  <a:schemeClr val="bg1"/>
                </a:solidFill>
                <a:effectLst>
                  <a:outerShdw blurRad="38100" dist="38100" dir="2700000" algn="tl">
                    <a:srgbClr val="000000">
                      <a:alpha val="43137"/>
                    </a:srgbClr>
                  </a:outerShdw>
                </a:effectLst>
              </a:rPr>
              <a:t>sesle </a:t>
            </a:r>
            <a:r>
              <a:rPr lang="tr-TR" sz="2400" dirty="0" smtClean="0">
                <a:solidFill>
                  <a:schemeClr val="bg1"/>
                </a:solidFill>
                <a:effectLst>
                  <a:outerShdw blurRad="38100" dist="38100" dir="2700000" algn="tl">
                    <a:srgbClr val="000000">
                      <a:alpha val="43137"/>
                    </a:srgbClr>
                  </a:outerShdw>
                </a:effectLst>
              </a:rPr>
              <a:t>konuşmaz.</a:t>
            </a:r>
            <a:endParaRPr lang="tr-TR" sz="2400" dirty="0">
              <a:solidFill>
                <a:schemeClr val="bg1"/>
              </a:solidFill>
              <a:effectLst>
                <a:outerShdw blurRad="38100" dist="38100" dir="2700000" algn="tl">
                  <a:srgbClr val="000000">
                    <a:alpha val="43137"/>
                  </a:srgbClr>
                </a:outerShdw>
              </a:effectLst>
            </a:endParaRP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Gürültü </a:t>
            </a:r>
            <a:r>
              <a:rPr lang="tr-TR" sz="2400" dirty="0">
                <a:solidFill>
                  <a:schemeClr val="bg1"/>
                </a:solidFill>
                <a:effectLst>
                  <a:outerShdw blurRad="38100" dist="38100" dir="2700000" algn="tl">
                    <a:srgbClr val="000000">
                      <a:alpha val="43137"/>
                    </a:srgbClr>
                  </a:outerShdw>
                </a:effectLst>
              </a:rPr>
              <a:t>çıkaran ayakkabılarla sınav salonuna gelmez.</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Sınav </a:t>
            </a:r>
            <a:r>
              <a:rPr lang="tr-TR" sz="2400" dirty="0">
                <a:solidFill>
                  <a:schemeClr val="bg1"/>
                </a:solidFill>
                <a:effectLst>
                  <a:outerShdw blurRad="38100" dist="38100" dir="2700000" algn="tl">
                    <a:srgbClr val="000000">
                      <a:alpha val="43137"/>
                    </a:srgbClr>
                  </a:outerShdw>
                </a:effectLst>
              </a:rPr>
              <a:t>süresince salonu terk etmez</a:t>
            </a:r>
            <a:r>
              <a:rPr lang="tr-TR" sz="2400" dirty="0" smtClean="0">
                <a:solidFill>
                  <a:schemeClr val="bg1"/>
                </a:solidFill>
                <a:effectLst>
                  <a:outerShdw blurRad="38100" dist="38100" dir="2700000" algn="tl">
                    <a:srgbClr val="000000">
                      <a:alpha val="43137"/>
                    </a:srgbClr>
                  </a:outerShdw>
                </a:effectLst>
              </a:rPr>
              <a:t>.</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Çay</a:t>
            </a:r>
            <a:r>
              <a:rPr lang="tr-TR" sz="2400" dirty="0">
                <a:solidFill>
                  <a:schemeClr val="bg1"/>
                </a:solidFill>
                <a:effectLst>
                  <a:outerShdw blurRad="38100" dist="38100" dir="2700000" algn="tl">
                    <a:srgbClr val="000000">
                      <a:alpha val="43137"/>
                    </a:srgbClr>
                  </a:outerShdw>
                </a:effectLst>
              </a:rPr>
              <a:t>, kahve vb. içmez.</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Öğrencinin </a:t>
            </a:r>
            <a:r>
              <a:rPr lang="tr-TR" sz="2400" dirty="0">
                <a:solidFill>
                  <a:schemeClr val="bg1"/>
                </a:solidFill>
                <a:effectLst>
                  <a:outerShdw blurRad="38100" dist="38100" dir="2700000" algn="tl">
                    <a:srgbClr val="000000">
                      <a:alpha val="43137"/>
                    </a:srgbClr>
                  </a:outerShdw>
                </a:effectLst>
              </a:rPr>
              <a:t>başında uzun süre beklemez.</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Öğrencilerle </a:t>
            </a:r>
            <a:r>
              <a:rPr lang="tr-TR" sz="2400" dirty="0">
                <a:solidFill>
                  <a:schemeClr val="bg1"/>
                </a:solidFill>
                <a:effectLst>
                  <a:outerShdw blurRad="38100" dist="38100" dir="2700000" algn="tl">
                    <a:srgbClr val="000000">
                      <a:alpha val="43137"/>
                    </a:srgbClr>
                  </a:outerShdw>
                </a:effectLst>
              </a:rPr>
              <a:t>sınav başladıktan sonra ve sınav süresince konuşmaz. Sorular hakkında yorum yapmaz.</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Öğrencilere </a:t>
            </a:r>
            <a:r>
              <a:rPr lang="tr-TR" sz="2400" dirty="0">
                <a:solidFill>
                  <a:schemeClr val="bg1"/>
                </a:solidFill>
                <a:effectLst>
                  <a:outerShdw blurRad="38100" dist="38100" dir="2700000" algn="tl">
                    <a:srgbClr val="000000">
                      <a:alpha val="43137"/>
                    </a:srgbClr>
                  </a:outerShdw>
                </a:effectLst>
              </a:rPr>
              <a:t>ait sınav evrakını dikkat çekici bir şekilde </a:t>
            </a:r>
            <a:r>
              <a:rPr lang="tr-TR" sz="2400" dirty="0" smtClean="0">
                <a:solidFill>
                  <a:schemeClr val="bg1"/>
                </a:solidFill>
                <a:effectLst>
                  <a:outerShdw blurRad="38100" dist="38100" dir="2700000" algn="tl">
                    <a:srgbClr val="000000">
                      <a:alpha val="43137"/>
                    </a:srgbClr>
                  </a:outerShdw>
                </a:effectLst>
              </a:rPr>
              <a:t>incelemez.</a:t>
            </a:r>
            <a:endParaRPr lang="tr-TR" sz="2400" dirty="0">
              <a:solidFill>
                <a:schemeClr val="bg1"/>
              </a:solidFill>
              <a:effectLst>
                <a:outerShdw blurRad="38100" dist="38100" dir="2700000" algn="tl">
                  <a:srgbClr val="000000">
                    <a:alpha val="43137"/>
                  </a:srgbClr>
                </a:outerShdw>
              </a:effectLst>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Tree>
    <p:extLst>
      <p:ext uri="{BB962C8B-B14F-4D97-AF65-F5344CB8AC3E}">
        <p14:creationId xmlns:p14="http://schemas.microsoft.com/office/powerpoint/2010/main" val="347764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marL="176213" indent="-176213" algn="just">
              <a:tabLst>
                <a:tab pos="360363" algn="l"/>
              </a:tabLst>
            </a:pPr>
            <a:r>
              <a:rPr lang="tr-TR" sz="2400" dirty="0">
                <a:solidFill>
                  <a:schemeClr val="bg1"/>
                </a:solidFill>
                <a:effectLst>
                  <a:outerShdw blurRad="38100" dist="38100" dir="2700000" algn="tl">
                    <a:srgbClr val="000000">
                      <a:alpha val="43137"/>
                    </a:srgbClr>
                  </a:outerShdw>
                </a:effectLst>
              </a:rPr>
              <a:t>Yedek Gözetmenin Yapacağı İşler ve Dikkat Edeceği Hususlar;</a:t>
            </a: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8" name="Metin kutusu 7"/>
          <p:cNvSpPr txBox="1"/>
          <p:nvPr/>
        </p:nvSpPr>
        <p:spPr>
          <a:xfrm>
            <a:off x="1078351" y="1547898"/>
            <a:ext cx="10010990" cy="2308324"/>
          </a:xfrm>
          <a:prstGeom prst="rect">
            <a:avLst/>
          </a:prstGeom>
          <a:noFill/>
        </p:spPr>
        <p:txBody>
          <a:bodyPr wrap="square" rtlCol="0">
            <a:spAutoFit/>
          </a:bodyPr>
          <a:lstStyle/>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Sınav </a:t>
            </a:r>
            <a:r>
              <a:rPr lang="tr-TR" sz="2400" dirty="0">
                <a:solidFill>
                  <a:schemeClr val="bg1"/>
                </a:solidFill>
                <a:effectLst>
                  <a:outerShdw blurRad="38100" dist="38100" dir="2700000" algn="tl">
                    <a:srgbClr val="000000">
                      <a:alpha val="43137"/>
                    </a:srgbClr>
                  </a:outerShdw>
                </a:effectLst>
              </a:rPr>
              <a:t>salonundaki görevliler ile bina sınav komisyonu arasındaki irtibatı sağlar.</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Sağlık </a:t>
            </a:r>
            <a:r>
              <a:rPr lang="tr-TR" sz="2400" dirty="0">
                <a:solidFill>
                  <a:schemeClr val="bg1"/>
                </a:solidFill>
                <a:effectLst>
                  <a:outerShdw blurRad="38100" dist="38100" dir="2700000" algn="tl">
                    <a:srgbClr val="000000">
                      <a:alpha val="43137"/>
                    </a:srgbClr>
                  </a:outerShdw>
                </a:effectLst>
              </a:rPr>
              <a:t>nedeni ile tuvalet ihtiyacı olan öğrencilere refakat eder. (Sağlık kurulu raporu ibraz edilecektir.)</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Sınav </a:t>
            </a:r>
            <a:r>
              <a:rPr lang="tr-TR" sz="2400" dirty="0">
                <a:solidFill>
                  <a:schemeClr val="bg1"/>
                </a:solidFill>
                <a:effectLst>
                  <a:outerShdw blurRad="38100" dist="38100" dir="2700000" algn="tl">
                    <a:srgbClr val="000000">
                      <a:alpha val="43137"/>
                    </a:srgbClr>
                  </a:outerShdw>
                </a:effectLst>
              </a:rPr>
              <a:t>görevi bulunmayan personel ile kişilerin bina ve katlarda bulunmamasını sağlar</a:t>
            </a:r>
          </a:p>
          <a:p>
            <a:pPr marL="176213" indent="-176213" algn="just">
              <a:tabLst>
                <a:tab pos="360363" algn="l"/>
              </a:tabLst>
            </a:pPr>
            <a:r>
              <a:rPr lang="tr-TR" sz="2400" dirty="0" smtClean="0">
                <a:solidFill>
                  <a:schemeClr val="bg1"/>
                </a:solidFill>
                <a:effectLst>
                  <a:outerShdw blurRad="38100" dist="38100" dir="2700000" algn="tl">
                    <a:srgbClr val="000000">
                      <a:alpha val="43137"/>
                    </a:srgbClr>
                  </a:outerShdw>
                </a:effectLst>
              </a:rPr>
              <a:t>- Bina </a:t>
            </a:r>
            <a:r>
              <a:rPr lang="tr-TR" sz="2400" dirty="0">
                <a:solidFill>
                  <a:schemeClr val="bg1"/>
                </a:solidFill>
                <a:effectLst>
                  <a:outerShdw blurRad="38100" dist="38100" dir="2700000" algn="tl">
                    <a:srgbClr val="000000">
                      <a:alpha val="43137"/>
                    </a:srgbClr>
                  </a:outerShdw>
                </a:effectLst>
              </a:rPr>
              <a:t>sınav komisyonunun verdiği diğer görevleri </a:t>
            </a:r>
            <a:r>
              <a:rPr lang="tr-TR" sz="2400" dirty="0" smtClean="0">
                <a:solidFill>
                  <a:schemeClr val="bg1"/>
                </a:solidFill>
                <a:effectLst>
                  <a:outerShdw blurRad="38100" dist="38100" dir="2700000" algn="tl">
                    <a:srgbClr val="000000">
                      <a:alpha val="43137"/>
                    </a:srgbClr>
                  </a:outerShdw>
                </a:effectLst>
              </a:rPr>
              <a:t>yapar.</a:t>
            </a:r>
            <a:endParaRPr lang="tr-TR"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1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Bina komisyonunca sınav başlamadan en geç 1 (bir) saat önce yapılacak toplantıya </a:t>
            </a:r>
            <a:r>
              <a:rPr lang="tr-TR" sz="2400" dirty="0" smtClean="0">
                <a:solidFill>
                  <a:schemeClr val="bg1"/>
                </a:solidFill>
                <a:effectLst>
                  <a:outerShdw blurRad="38100" dist="38100" dir="2700000" algn="tl">
                    <a:srgbClr val="000000">
                      <a:alpha val="43137"/>
                    </a:srgbClr>
                  </a:outerShdw>
                </a:effectLst>
              </a:rPr>
              <a:t>katılır.</a:t>
            </a:r>
            <a:endParaRPr lang="tr-TR" sz="2400" dirty="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51" name="Metin kutusu 50"/>
          <p:cNvSpPr txBox="1"/>
          <p:nvPr/>
        </p:nvSpPr>
        <p:spPr>
          <a:xfrm>
            <a:off x="1078351" y="2160650"/>
            <a:ext cx="10010990" cy="830997"/>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Görevine geç gelen ve/veya toplantıya katılmayan salon görevlilerine (yedek gözetmen dâhil) görev verilmez.</a:t>
            </a:r>
          </a:p>
        </p:txBody>
      </p:sp>
    </p:spTree>
    <p:extLst>
      <p:ext uri="{BB962C8B-B14F-4D97-AF65-F5344CB8AC3E}">
        <p14:creationId xmlns:p14="http://schemas.microsoft.com/office/powerpoint/2010/main" val="37354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Effect transition="in" filter="dissolve">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etin kutusu 19"/>
          <p:cNvSpPr txBox="1"/>
          <p:nvPr/>
        </p:nvSpPr>
        <p:spPr>
          <a:xfrm>
            <a:off x="1078351" y="1086233"/>
            <a:ext cx="10010990" cy="1938992"/>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Karatay ilçesinde; 13 Binada,   5615 öğrenci, 298 salon,</a:t>
            </a:r>
          </a:p>
          <a:p>
            <a:pPr algn="just"/>
            <a:endParaRPr lang="tr-TR" sz="2400" dirty="0" smtClean="0">
              <a:effectLst>
                <a:outerShdw blurRad="38100" dist="38100" dir="2700000" algn="tl">
                  <a:srgbClr val="000000">
                    <a:alpha val="43137"/>
                  </a:srgbClr>
                </a:outerShdw>
              </a:effectLst>
            </a:endParaRPr>
          </a:p>
          <a:p>
            <a:pPr algn="just"/>
            <a:r>
              <a:rPr lang="tr-TR" sz="2400" dirty="0" smtClean="0">
                <a:effectLst>
                  <a:outerShdw blurRad="38100" dist="38100" dir="2700000" algn="tl">
                    <a:srgbClr val="000000">
                      <a:alpha val="43137"/>
                    </a:srgbClr>
                  </a:outerShdw>
                </a:effectLst>
              </a:rPr>
              <a:t>Meram </a:t>
            </a:r>
            <a:r>
              <a:rPr lang="tr-TR" sz="2400" dirty="0">
                <a:effectLst>
                  <a:outerShdw blurRad="38100" dist="38100" dir="2700000" algn="tl">
                    <a:srgbClr val="000000">
                      <a:alpha val="43137"/>
                    </a:srgbClr>
                  </a:outerShdw>
                </a:effectLst>
              </a:rPr>
              <a:t>ilçesinde; </a:t>
            </a:r>
            <a:r>
              <a:rPr lang="tr-TR" sz="2400" dirty="0" smtClean="0">
                <a:effectLst>
                  <a:outerShdw blurRad="38100" dist="38100" dir="2700000" algn="tl">
                    <a:srgbClr val="000000">
                      <a:alpha val="43137"/>
                    </a:srgbClr>
                  </a:outerShdw>
                </a:effectLst>
              </a:rPr>
              <a:t>12 </a:t>
            </a:r>
            <a:r>
              <a:rPr lang="tr-TR" sz="2400" dirty="0">
                <a:effectLst>
                  <a:outerShdw blurRad="38100" dist="38100" dir="2700000" algn="tl">
                    <a:srgbClr val="000000">
                      <a:alpha val="43137"/>
                    </a:srgbClr>
                  </a:outerShdw>
                </a:effectLst>
              </a:rPr>
              <a:t>Binada, </a:t>
            </a:r>
            <a:r>
              <a:rPr lang="tr-TR" sz="2400" dirty="0" smtClean="0">
                <a:effectLst>
                  <a:outerShdw blurRad="38100" dist="38100" dir="2700000" algn="tl">
                    <a:srgbClr val="000000">
                      <a:alpha val="43137"/>
                    </a:srgbClr>
                  </a:outerShdw>
                </a:effectLst>
              </a:rPr>
              <a:t>  4888 öğrenci, 257 salon,</a:t>
            </a:r>
          </a:p>
          <a:p>
            <a:pPr algn="just"/>
            <a:endParaRPr lang="tr-TR" sz="2400" dirty="0" smtClean="0">
              <a:effectLst>
                <a:outerShdw blurRad="38100" dist="38100" dir="2700000" algn="tl">
                  <a:srgbClr val="000000">
                    <a:alpha val="43137"/>
                  </a:srgbClr>
                </a:outerShdw>
              </a:effectLst>
            </a:endParaRPr>
          </a:p>
          <a:p>
            <a:pPr algn="just"/>
            <a:r>
              <a:rPr lang="tr-TR" sz="2400" dirty="0" smtClean="0">
                <a:effectLst>
                  <a:outerShdw blurRad="38100" dist="38100" dir="2700000" algn="tl">
                    <a:srgbClr val="000000">
                      <a:alpha val="43137"/>
                    </a:srgbClr>
                  </a:outerShdw>
                </a:effectLst>
              </a:rPr>
              <a:t>Selçuklu </a:t>
            </a:r>
            <a:r>
              <a:rPr lang="tr-TR" sz="2400" dirty="0">
                <a:effectLst>
                  <a:outerShdw blurRad="38100" dist="38100" dir="2700000" algn="tl">
                    <a:srgbClr val="000000">
                      <a:alpha val="43137"/>
                    </a:srgbClr>
                  </a:outerShdw>
                </a:effectLst>
              </a:rPr>
              <a:t>ilçesinde; </a:t>
            </a:r>
            <a:r>
              <a:rPr lang="tr-TR" sz="2400" dirty="0" smtClean="0">
                <a:effectLst>
                  <a:outerShdw blurRad="38100" dist="38100" dir="2700000" algn="tl">
                    <a:srgbClr val="000000">
                      <a:alpha val="43137"/>
                    </a:srgbClr>
                  </a:outerShdw>
                </a:effectLst>
              </a:rPr>
              <a:t>23 </a:t>
            </a:r>
            <a:r>
              <a:rPr lang="tr-TR" sz="2400" dirty="0">
                <a:effectLst>
                  <a:outerShdw blurRad="38100" dist="38100" dir="2700000" algn="tl">
                    <a:srgbClr val="000000">
                      <a:alpha val="43137"/>
                    </a:srgbClr>
                  </a:outerShdw>
                </a:effectLst>
              </a:rPr>
              <a:t>Binada, </a:t>
            </a:r>
            <a:r>
              <a:rPr lang="tr-TR" sz="2400" dirty="0" smtClean="0">
                <a:effectLst>
                  <a:outerShdw blurRad="38100" dist="38100" dir="2700000" algn="tl">
                    <a:srgbClr val="000000">
                      <a:alpha val="43137"/>
                    </a:srgbClr>
                  </a:outerShdw>
                </a:effectLst>
              </a:rPr>
              <a:t> 9917 öğrenci 524 salonda sınava girecektir.   </a:t>
            </a:r>
            <a:endParaRPr lang="tr-TR" sz="2400" dirty="0">
              <a:effectLst>
                <a:outerShdw blurRad="38100" dist="38100" dir="2700000" algn="tl">
                  <a:srgbClr val="000000">
                    <a:alpha val="43137"/>
                  </a:srgbClr>
                </a:outerShdw>
              </a:effectLst>
            </a:endParaRPr>
          </a:p>
        </p:txBody>
      </p:sp>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963340"/>
            <a:ext cx="239680" cy="248537"/>
          </a:xfrm>
          <a:prstGeom prst="rect">
            <a:avLst/>
          </a:prstGeom>
          <a:effectLst>
            <a:outerShdw blurRad="50800" dist="38100" dir="2700000" algn="tl" rotWithShape="0">
              <a:prstClr val="black">
                <a:alpha val="40000"/>
              </a:prstClr>
            </a:outerShdw>
          </a:effectLst>
        </p:spPr>
      </p:pic>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38671" y="2697935"/>
            <a:ext cx="239680" cy="248537"/>
          </a:xfrm>
          <a:prstGeom prst="rect">
            <a:avLst/>
          </a:prstGeom>
          <a:effectLst>
            <a:outerShdw blurRad="50800" dist="38100" dir="2700000" algn="tl" rotWithShape="0">
              <a:prstClr val="black">
                <a:alpha val="40000"/>
              </a:prstClr>
            </a:outerShdw>
          </a:effectLst>
        </p:spPr>
      </p:pic>
      <p:sp>
        <p:nvSpPr>
          <p:cNvPr id="13" name="Yuvarlatılmış Dikdörtgen 12"/>
          <p:cNvSpPr/>
          <p:nvPr/>
        </p:nvSpPr>
        <p:spPr>
          <a:xfrm>
            <a:off x="1059170" y="74542"/>
            <a:ext cx="3715581"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Sınav Hakkında Genel açıklamalar</a:t>
            </a:r>
            <a:endParaRPr lang="tr-TR" sz="2000" b="1" dirty="0">
              <a:ln w="0"/>
              <a:solidFill>
                <a:srgbClr val="0000FF"/>
              </a:solidFill>
              <a:latin typeface="+mj-lt"/>
              <a:cs typeface="Times New Roman" panose="02020603050405020304" pitchFamily="18" charset="0"/>
            </a:endParaRPr>
          </a:p>
        </p:txBody>
      </p:sp>
      <p:pic>
        <p:nvPicPr>
          <p:cNvPr id="14" name="Resim 13"/>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Tree>
    <p:extLst>
      <p:ext uri="{BB962C8B-B14F-4D97-AF65-F5344CB8AC3E}">
        <p14:creationId xmlns:p14="http://schemas.microsoft.com/office/powerpoint/2010/main" val="41773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8" presetClass="emph" presetSubtype="0" repeatCount="indefinite" fill="hold" nodeType="withEffect">
                                  <p:stCondLst>
                                    <p:cond delay="2750"/>
                                  </p:stCondLst>
                                  <p:childTnLst>
                                    <p:animRot by="21600000">
                                      <p:cBhvr>
                                        <p:cTn id="1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3046988"/>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Salon başkanı</a:t>
            </a:r>
            <a:r>
              <a:rPr lang="tr-TR" sz="2400" dirty="0" smtClean="0">
                <a:solidFill>
                  <a:schemeClr val="bg1"/>
                </a:solidFill>
                <a:effectLst>
                  <a:outerShdw blurRad="38100" dist="38100" dir="2700000" algn="tl">
                    <a:srgbClr val="000000">
                      <a:alpha val="43137"/>
                    </a:srgbClr>
                  </a:outerShdw>
                </a:effectLst>
              </a:rPr>
              <a:t>;</a:t>
            </a:r>
          </a:p>
          <a:p>
            <a:pPr marL="268288" indent="-268288" algn="just"/>
            <a:endParaRPr lang="tr-TR" sz="2400" dirty="0">
              <a:solidFill>
                <a:schemeClr val="bg1"/>
              </a:solidFill>
              <a:effectLst>
                <a:outerShdw blurRad="38100" dist="38100" dir="2700000" algn="tl">
                  <a:srgbClr val="000000">
                    <a:alpha val="43137"/>
                  </a:srgbClr>
                </a:outerShdw>
              </a:effectLst>
            </a:endParaRPr>
          </a:p>
          <a:p>
            <a:pPr marL="268288" indent="-268288" algn="just"/>
            <a:r>
              <a:rPr lang="tr-TR" sz="2400" dirty="0" smtClean="0">
                <a:solidFill>
                  <a:schemeClr val="bg1"/>
                </a:solidFill>
                <a:effectLst>
                  <a:outerShdw blurRad="38100" dist="38100" dir="2700000" algn="tl">
                    <a:srgbClr val="000000">
                      <a:alpha val="43137"/>
                    </a:srgbClr>
                  </a:outerShdw>
                </a:effectLst>
              </a:rPr>
              <a:t>- Görevli </a:t>
            </a:r>
            <a:r>
              <a:rPr lang="tr-TR" sz="2400" dirty="0">
                <a:solidFill>
                  <a:schemeClr val="bg1"/>
                </a:solidFill>
                <a:effectLst>
                  <a:outerShdw blurRad="38100" dist="38100" dir="2700000" algn="tl">
                    <a:srgbClr val="000000">
                      <a:alpha val="43137"/>
                    </a:srgbClr>
                  </a:outerShdw>
                </a:effectLst>
              </a:rPr>
              <a:t>olduğu salona ait Sınav Güvenlik Poşetini (Etiket bilgilerini kontrol ederek</a:t>
            </a:r>
            <a:r>
              <a:rPr lang="tr-TR" sz="2400" dirty="0" smtClean="0">
                <a:solidFill>
                  <a:schemeClr val="bg1"/>
                </a:solidFill>
                <a:effectLst>
                  <a:outerShdw blurRad="38100" dist="38100" dir="2700000" algn="tl">
                    <a:srgbClr val="000000">
                      <a:alpha val="43137"/>
                    </a:srgbClr>
                  </a:outerShdw>
                </a:effectLst>
              </a:rPr>
              <a:t>),</a:t>
            </a:r>
            <a:endParaRPr lang="tr-TR" sz="2400" dirty="0">
              <a:solidFill>
                <a:schemeClr val="bg1"/>
              </a:solidFill>
              <a:effectLst>
                <a:outerShdw blurRad="38100" dist="38100" dir="2700000" algn="tl">
                  <a:srgbClr val="000000">
                    <a:alpha val="43137"/>
                  </a:srgbClr>
                </a:outerShdw>
              </a:effectLst>
            </a:endParaRPr>
          </a:p>
          <a:p>
            <a:pPr marL="268288" indent="-268288" algn="just"/>
            <a:r>
              <a:rPr lang="tr-TR" sz="2400" dirty="0" smtClean="0">
                <a:solidFill>
                  <a:schemeClr val="bg1"/>
                </a:solidFill>
                <a:effectLst>
                  <a:outerShdw blurRad="38100" dist="38100" dir="2700000" algn="tl">
                    <a:srgbClr val="000000">
                      <a:alpha val="43137"/>
                    </a:srgbClr>
                  </a:outerShdw>
                </a:effectLst>
              </a:rPr>
              <a:t>- Öğrencilerin </a:t>
            </a:r>
            <a:r>
              <a:rPr lang="tr-TR" sz="2400" dirty="0">
                <a:solidFill>
                  <a:schemeClr val="bg1"/>
                </a:solidFill>
                <a:effectLst>
                  <a:outerShdw blurRad="38100" dist="38100" dir="2700000" algn="tl">
                    <a:srgbClr val="000000">
                      <a:alpha val="43137"/>
                    </a:srgbClr>
                  </a:outerShdw>
                </a:effectLst>
              </a:rPr>
              <a:t>sınav sürelerinin yer aldığı Salon Yoklama </a:t>
            </a:r>
            <a:r>
              <a:rPr lang="tr-TR" sz="2400" dirty="0" smtClean="0">
                <a:solidFill>
                  <a:schemeClr val="bg1"/>
                </a:solidFill>
                <a:effectLst>
                  <a:outerShdw blurRad="38100" dist="38100" dir="2700000" algn="tl">
                    <a:srgbClr val="000000">
                      <a:alpha val="43137"/>
                    </a:srgbClr>
                  </a:outerShdw>
                </a:effectLst>
              </a:rPr>
              <a:t>Listesini,</a:t>
            </a:r>
            <a:endParaRPr lang="tr-TR" sz="2400" dirty="0">
              <a:solidFill>
                <a:schemeClr val="bg1"/>
              </a:solidFill>
              <a:effectLst>
                <a:outerShdw blurRad="38100" dist="38100" dir="2700000" algn="tl">
                  <a:srgbClr val="000000">
                    <a:alpha val="43137"/>
                  </a:srgbClr>
                </a:outerShdw>
              </a:effectLst>
            </a:endParaRPr>
          </a:p>
          <a:p>
            <a:pPr marL="268288" indent="-268288" algn="just"/>
            <a:r>
              <a:rPr lang="tr-TR" sz="2400" dirty="0" smtClean="0">
                <a:solidFill>
                  <a:schemeClr val="bg1"/>
                </a:solidFill>
                <a:effectLst>
                  <a:outerShdw blurRad="38100" dist="38100" dir="2700000" algn="tl">
                    <a:srgbClr val="000000">
                      <a:alpha val="43137"/>
                    </a:srgbClr>
                  </a:outerShdw>
                </a:effectLst>
              </a:rPr>
              <a:t>- Salon </a:t>
            </a:r>
            <a:r>
              <a:rPr lang="tr-TR" sz="2400" dirty="0">
                <a:solidFill>
                  <a:schemeClr val="bg1"/>
                </a:solidFill>
                <a:effectLst>
                  <a:outerShdw blurRad="38100" dist="38100" dir="2700000" algn="tl">
                    <a:srgbClr val="000000">
                      <a:alpha val="43137"/>
                    </a:srgbClr>
                  </a:outerShdw>
                </a:effectLst>
              </a:rPr>
              <a:t>Görevlileri Sınav Uygulama </a:t>
            </a:r>
            <a:r>
              <a:rPr lang="tr-TR" sz="2400" dirty="0" smtClean="0">
                <a:solidFill>
                  <a:schemeClr val="bg1"/>
                </a:solidFill>
                <a:effectLst>
                  <a:outerShdw blurRad="38100" dist="38100" dir="2700000" algn="tl">
                    <a:srgbClr val="000000">
                      <a:alpha val="43137"/>
                    </a:srgbClr>
                  </a:outerShdw>
                </a:effectLst>
              </a:rPr>
              <a:t>Formunu,</a:t>
            </a:r>
            <a:endParaRPr lang="tr-TR" sz="2400" dirty="0">
              <a:solidFill>
                <a:schemeClr val="bg1"/>
              </a:solidFill>
              <a:effectLst>
                <a:outerShdw blurRad="38100" dist="38100" dir="2700000" algn="tl">
                  <a:srgbClr val="000000">
                    <a:alpha val="43137"/>
                  </a:srgbClr>
                </a:outerShdw>
              </a:effectLst>
            </a:endParaRPr>
          </a:p>
          <a:p>
            <a:pPr marL="268288" indent="-268288" algn="just"/>
            <a:endParaRPr lang="tr-TR" sz="2400" dirty="0" smtClean="0">
              <a:solidFill>
                <a:schemeClr val="bg1"/>
              </a:solidFill>
              <a:effectLst>
                <a:outerShdw blurRad="38100" dist="38100" dir="2700000" algn="tl">
                  <a:srgbClr val="000000">
                    <a:alpha val="43137"/>
                  </a:srgbClr>
                </a:outerShdw>
              </a:effectLst>
            </a:endParaRPr>
          </a:p>
          <a:p>
            <a:pPr marL="268288" indent="-268288" algn="just"/>
            <a:r>
              <a:rPr lang="tr-TR" sz="2400" dirty="0" smtClean="0">
                <a:solidFill>
                  <a:schemeClr val="bg1"/>
                </a:solidFill>
                <a:effectLst>
                  <a:outerShdw blurRad="38100" dist="38100" dir="2700000" algn="tl">
                    <a:srgbClr val="000000">
                      <a:alpha val="43137"/>
                    </a:srgbClr>
                  </a:outerShdw>
                </a:effectLst>
              </a:rPr>
              <a:t>tutanakla </a:t>
            </a:r>
            <a:r>
              <a:rPr lang="tr-TR" sz="2400" dirty="0">
                <a:solidFill>
                  <a:schemeClr val="bg1"/>
                </a:solidFill>
                <a:effectLst>
                  <a:outerShdw blurRad="38100" dist="38100" dir="2700000" algn="tl">
                    <a:srgbClr val="000000">
                      <a:alpha val="43137"/>
                    </a:srgbClr>
                  </a:outerShdw>
                </a:effectLst>
              </a:rPr>
              <a:t>teslim alır</a:t>
            </a:r>
            <a:r>
              <a:rPr lang="tr-TR" sz="2400" dirty="0" smtClean="0">
                <a:solidFill>
                  <a:schemeClr val="bg1"/>
                </a:solidFill>
                <a:effectLst>
                  <a:outerShdw blurRad="38100" dist="38100" dir="2700000" algn="tl">
                    <a:srgbClr val="000000">
                      <a:alpha val="43137"/>
                    </a:srgbClr>
                  </a:outerShdw>
                </a:effectLst>
              </a:rPr>
              <a:t>.</a:t>
            </a:r>
            <a:endParaRPr lang="tr-TR" sz="2400" dirty="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42705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Sınav paketi Resim-1’deki gibi kapalı olarak teslim alınır.</a:t>
            </a:r>
            <a:endParaRPr lang="tr-TR" sz="2400" dirty="0" smtClean="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0" name="Resim 9"/>
          <p:cNvPicPr>
            <a:picLocks noChangeAspect="1"/>
          </p:cNvPicPr>
          <p:nvPr/>
        </p:nvPicPr>
        <p:blipFill>
          <a:blip r:embed="rId4"/>
          <a:stretch>
            <a:fillRect/>
          </a:stretch>
        </p:blipFill>
        <p:spPr>
          <a:xfrm>
            <a:off x="3348564" y="1507022"/>
            <a:ext cx="5494871" cy="4629288"/>
          </a:xfrm>
          <a:prstGeom prst="rect">
            <a:avLst/>
          </a:prstGeom>
        </p:spPr>
      </p:pic>
    </p:spTree>
    <p:extLst>
      <p:ext uri="{BB962C8B-B14F-4D97-AF65-F5344CB8AC3E}">
        <p14:creationId xmlns:p14="http://schemas.microsoft.com/office/powerpoint/2010/main" val="42519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2308324"/>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Gözetmen;</a:t>
            </a:r>
            <a:endParaRPr lang="tr-TR" sz="2400" dirty="0" smtClean="0">
              <a:solidFill>
                <a:schemeClr val="bg1"/>
              </a:solidFill>
              <a:effectLst>
                <a:outerShdw blurRad="38100" dist="38100" dir="2700000" algn="tl">
                  <a:srgbClr val="000000">
                    <a:alpha val="43137"/>
                  </a:srgbClr>
                </a:outerShdw>
              </a:effectLst>
            </a:endParaRPr>
          </a:p>
          <a:p>
            <a:pPr marL="268288" indent="-268288" algn="just"/>
            <a:endParaRPr lang="tr-TR" sz="2400" dirty="0">
              <a:solidFill>
                <a:schemeClr val="bg1"/>
              </a:solidFill>
              <a:effectLst>
                <a:outerShdw blurRad="38100" dist="38100" dir="2700000" algn="tl">
                  <a:srgbClr val="000000">
                    <a:alpha val="43137"/>
                  </a:srgbClr>
                </a:outerShdw>
              </a:effectLst>
            </a:endParaRPr>
          </a:p>
          <a:p>
            <a:pPr marL="268288" indent="-268288" algn="just"/>
            <a:r>
              <a:rPr lang="tr-TR" sz="2400" dirty="0" smtClean="0">
                <a:solidFill>
                  <a:schemeClr val="bg1"/>
                </a:solidFill>
                <a:effectLst>
                  <a:outerShdw blurRad="38100" dist="38100" dir="2700000" algn="tl">
                    <a:srgbClr val="000000">
                      <a:alpha val="43137"/>
                    </a:srgbClr>
                  </a:outerShdw>
                </a:effectLst>
              </a:rPr>
              <a:t>- Görevli </a:t>
            </a:r>
            <a:r>
              <a:rPr lang="tr-TR" sz="2400" dirty="0">
                <a:solidFill>
                  <a:schemeClr val="bg1"/>
                </a:solidFill>
                <a:effectLst>
                  <a:outerShdw blurRad="38100" dist="38100" dir="2700000" algn="tl">
                    <a:srgbClr val="000000">
                      <a:alpha val="43137"/>
                    </a:srgbClr>
                  </a:outerShdw>
                </a:effectLst>
              </a:rPr>
              <a:t>olduğu salona </a:t>
            </a:r>
            <a:r>
              <a:rPr lang="tr-TR" sz="2400" dirty="0" smtClean="0">
                <a:solidFill>
                  <a:schemeClr val="bg1"/>
                </a:solidFill>
                <a:effectLst>
                  <a:outerShdw blurRad="38100" dist="38100" dir="2700000" algn="tl">
                    <a:srgbClr val="000000">
                      <a:alpha val="43137"/>
                    </a:srgbClr>
                  </a:outerShdw>
                </a:effectLst>
              </a:rPr>
              <a:t>gider,</a:t>
            </a:r>
          </a:p>
          <a:p>
            <a:pPr marL="268288" indent="-268288" algn="just"/>
            <a:r>
              <a:rPr lang="tr-TR" sz="2400" dirty="0" smtClean="0">
                <a:solidFill>
                  <a:schemeClr val="bg1"/>
                </a:solidFill>
                <a:effectLst>
                  <a:outerShdw blurRad="38100" dist="38100" dir="2700000" algn="tl">
                    <a:srgbClr val="000000">
                      <a:alpha val="43137"/>
                    </a:srgbClr>
                  </a:outerShdw>
                </a:effectLst>
              </a:rPr>
              <a:t>		-- </a:t>
            </a:r>
            <a:r>
              <a:rPr lang="pl-PL" sz="2400" dirty="0">
                <a:solidFill>
                  <a:schemeClr val="bg1"/>
                </a:solidFill>
                <a:effectLst>
                  <a:outerShdw blurRad="38100" dist="38100" dir="2700000" algn="tl">
                    <a:srgbClr val="000000">
                      <a:alpha val="43137"/>
                    </a:srgbClr>
                  </a:outerShdw>
                </a:effectLst>
              </a:rPr>
              <a:t>Salondaki oturma düzeninin «S» kuralına uygunluğunu kontrol </a:t>
            </a:r>
            <a:r>
              <a:rPr lang="pl-PL" sz="2400" dirty="0" smtClean="0">
                <a:solidFill>
                  <a:schemeClr val="bg1"/>
                </a:solidFill>
                <a:effectLst>
                  <a:outerShdw blurRad="38100" dist="38100" dir="2700000" algn="tl">
                    <a:srgbClr val="000000">
                      <a:alpha val="43137"/>
                    </a:srgbClr>
                  </a:outerShdw>
                </a:effectLst>
              </a:rPr>
              <a:t>eder</a:t>
            </a:r>
            <a:r>
              <a:rPr lang="tr-TR" sz="2400" dirty="0" smtClean="0">
                <a:solidFill>
                  <a:schemeClr val="bg1"/>
                </a:solidFill>
                <a:effectLst>
                  <a:outerShdw blurRad="38100" dist="38100" dir="2700000" algn="tl">
                    <a:srgbClr val="000000">
                      <a:alpha val="43137"/>
                    </a:srgbClr>
                  </a:outerShdw>
                </a:effectLst>
              </a:rPr>
              <a:t>.</a:t>
            </a:r>
          </a:p>
          <a:p>
            <a:pPr marL="268288" indent="-268288" algn="just"/>
            <a:r>
              <a:rPr lang="tr-TR" sz="2400" dirty="0">
                <a:solidFill>
                  <a:schemeClr val="bg1"/>
                </a:solidFill>
                <a:effectLst>
                  <a:outerShdw blurRad="38100" dist="38100" dir="2700000" algn="tl">
                    <a:srgbClr val="000000">
                      <a:alpha val="43137"/>
                    </a:srgbClr>
                  </a:outerShdw>
                </a:effectLst>
              </a:rPr>
              <a:t>	</a:t>
            </a:r>
            <a:r>
              <a:rPr lang="tr-TR" sz="2400" dirty="0" smtClean="0">
                <a:solidFill>
                  <a:schemeClr val="bg1"/>
                </a:solidFill>
                <a:effectLst>
                  <a:outerShdw blurRad="38100" dist="38100" dir="2700000" algn="tl">
                    <a:srgbClr val="000000">
                      <a:alpha val="43137"/>
                    </a:srgbClr>
                  </a:outerShdw>
                </a:effectLst>
              </a:rPr>
              <a:t>	-- </a:t>
            </a:r>
            <a:r>
              <a:rPr lang="tr-TR" sz="2400" dirty="0">
                <a:solidFill>
                  <a:schemeClr val="bg1"/>
                </a:solidFill>
                <a:effectLst>
                  <a:outerShdw blurRad="38100" dist="38100" dir="2700000" algn="tl">
                    <a:srgbClr val="000000">
                      <a:alpha val="43137"/>
                    </a:srgbClr>
                  </a:outerShdw>
                </a:effectLst>
              </a:rPr>
              <a:t>Sınav özetini tahtaya </a:t>
            </a:r>
            <a:r>
              <a:rPr lang="tr-TR" sz="2400" dirty="0" smtClean="0">
                <a:solidFill>
                  <a:schemeClr val="bg1"/>
                </a:solidFill>
                <a:effectLst>
                  <a:outerShdw blurRad="38100" dist="38100" dir="2700000" algn="tl">
                    <a:srgbClr val="000000">
                      <a:alpha val="43137"/>
                    </a:srgbClr>
                  </a:outerShdw>
                </a:effectLst>
              </a:rPr>
              <a:t>yazar.</a:t>
            </a:r>
          </a:p>
          <a:p>
            <a:pPr marL="268288" indent="-268288" algn="just"/>
            <a:r>
              <a:rPr lang="tr-TR" sz="2400" dirty="0">
                <a:solidFill>
                  <a:schemeClr val="bg1"/>
                </a:solidFill>
                <a:effectLst>
                  <a:outerShdw blurRad="38100" dist="38100" dir="2700000" algn="tl">
                    <a:srgbClr val="000000">
                      <a:alpha val="43137"/>
                    </a:srgbClr>
                  </a:outerShdw>
                </a:effectLst>
              </a:rPr>
              <a:t>	</a:t>
            </a:r>
            <a:r>
              <a:rPr lang="tr-TR" sz="2400" dirty="0" smtClean="0">
                <a:solidFill>
                  <a:schemeClr val="bg1"/>
                </a:solidFill>
                <a:effectLst>
                  <a:outerShdw blurRad="38100" dist="38100" dir="2700000" algn="tl">
                    <a:srgbClr val="000000">
                      <a:alpha val="43137"/>
                    </a:srgbClr>
                  </a:outerShdw>
                </a:effectLst>
              </a:rPr>
              <a:t>	-- </a:t>
            </a:r>
            <a:r>
              <a:rPr lang="tr-TR" sz="2400" dirty="0">
                <a:solidFill>
                  <a:schemeClr val="bg1"/>
                </a:solidFill>
                <a:effectLst>
                  <a:outerShdw blurRad="38100" dist="38100" dir="2700000" algn="tl">
                    <a:srgbClr val="000000">
                      <a:alpha val="43137"/>
                    </a:srgbClr>
                  </a:outerShdw>
                </a:effectLst>
              </a:rPr>
              <a:t>Öğrencileri </a:t>
            </a:r>
            <a:r>
              <a:rPr lang="tr-TR" sz="2400" dirty="0" smtClean="0">
                <a:solidFill>
                  <a:schemeClr val="bg1"/>
                </a:solidFill>
                <a:effectLst>
                  <a:outerShdw blurRad="38100" dist="38100" dir="2700000" algn="tl">
                    <a:srgbClr val="000000">
                      <a:alpha val="43137"/>
                    </a:srgbClr>
                  </a:outerShdw>
                </a:effectLst>
              </a:rPr>
              <a:t>karşılar.</a:t>
            </a:r>
            <a:endParaRPr lang="tr-TR" sz="2400" dirty="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324444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Öğrencilerin kimlik belgelerini kontrol ederek salona </a:t>
            </a:r>
            <a:r>
              <a:rPr lang="tr-TR" sz="2400" dirty="0" smtClean="0">
                <a:solidFill>
                  <a:schemeClr val="bg1"/>
                </a:solidFill>
                <a:effectLst>
                  <a:outerShdw blurRad="38100" dist="38100" dir="2700000" algn="tl">
                    <a:srgbClr val="000000">
                      <a:alpha val="43137"/>
                    </a:srgbClr>
                  </a:outerShdw>
                </a:effectLst>
              </a:rPr>
              <a:t>alır.</a:t>
            </a:r>
            <a:endParaRPr lang="tr-TR" sz="2400" dirty="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0" name="Metin kutusu 9"/>
          <p:cNvSpPr txBox="1"/>
          <p:nvPr/>
        </p:nvSpPr>
        <p:spPr>
          <a:xfrm>
            <a:off x="1078351" y="1507022"/>
            <a:ext cx="10010990" cy="461665"/>
          </a:xfrm>
          <a:prstGeom prst="rect">
            <a:avLst/>
          </a:prstGeom>
          <a:noFill/>
        </p:spPr>
        <p:txBody>
          <a:bodyPr wrap="square" rtlCol="0">
            <a:spAutoFit/>
          </a:bodyPr>
          <a:lstStyle/>
          <a:p>
            <a:pPr marL="268288" indent="-268288" algn="just"/>
            <a:r>
              <a:rPr lang="tr-TR" sz="2400" dirty="0" smtClean="0">
                <a:solidFill>
                  <a:srgbClr val="FFFF00"/>
                </a:solidFill>
                <a:effectLst>
                  <a:outerShdw blurRad="38100" dist="38100" dir="2700000" algn="tl">
                    <a:srgbClr val="000000">
                      <a:alpha val="43137"/>
                    </a:srgbClr>
                  </a:outerShdw>
                </a:effectLst>
              </a:rPr>
              <a:t>( Geçerli </a:t>
            </a:r>
            <a:r>
              <a:rPr lang="tr-TR" sz="2400" dirty="0">
                <a:solidFill>
                  <a:srgbClr val="FFFF00"/>
                </a:solidFill>
                <a:effectLst>
                  <a:outerShdw blurRad="38100" dist="38100" dir="2700000" algn="tl">
                    <a:srgbClr val="000000">
                      <a:alpha val="43137"/>
                    </a:srgbClr>
                  </a:outerShdw>
                </a:effectLst>
              </a:rPr>
              <a:t>kimlik belgesi yanında olmayan öğrenciler sınava alınmayacaktır</a:t>
            </a:r>
            <a:r>
              <a:rPr lang="tr-TR" sz="2400" dirty="0" smtClean="0">
                <a:solidFill>
                  <a:srgbClr val="FFFF00"/>
                </a:solidFill>
                <a:effectLst>
                  <a:outerShdw blurRad="38100" dist="38100" dir="2700000" algn="tl">
                    <a:srgbClr val="000000">
                      <a:alpha val="43137"/>
                    </a:srgbClr>
                  </a:outerShdw>
                </a:effectLst>
              </a:rPr>
              <a:t>. )</a:t>
            </a:r>
            <a:endParaRPr lang="tr-TR" sz="2400" dirty="0">
              <a:solidFill>
                <a:srgbClr val="FFFF00"/>
              </a:solidFill>
              <a:effectLst>
                <a:outerShdw blurRad="38100" dist="38100" dir="2700000" algn="tl">
                  <a:srgbClr val="000000">
                    <a:alpha val="43137"/>
                  </a:srgbClr>
                </a:outerShdw>
              </a:effectLst>
            </a:endParaRPr>
          </a:p>
        </p:txBody>
      </p:sp>
      <p:sp>
        <p:nvSpPr>
          <p:cNvPr id="12" name="Metin kutusu 11"/>
          <p:cNvSpPr txBox="1"/>
          <p:nvPr/>
        </p:nvSpPr>
        <p:spPr>
          <a:xfrm>
            <a:off x="1078351" y="2216068"/>
            <a:ext cx="10010990" cy="2308324"/>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Geçerli kimlik belgeleri</a:t>
            </a:r>
            <a:r>
              <a:rPr lang="tr-TR" sz="2400" dirty="0" smtClean="0">
                <a:solidFill>
                  <a:schemeClr val="bg1"/>
                </a:solidFill>
                <a:effectLst>
                  <a:outerShdw blurRad="38100" dist="38100" dir="2700000" algn="tl">
                    <a:srgbClr val="000000">
                      <a:alpha val="43137"/>
                    </a:srgbClr>
                  </a:outerShdw>
                </a:effectLst>
              </a:rPr>
              <a:t>;</a:t>
            </a:r>
          </a:p>
          <a:p>
            <a:pPr marL="268288" indent="-268288" algn="just"/>
            <a:r>
              <a:rPr lang="tr-TR" sz="2400" dirty="0">
                <a:solidFill>
                  <a:schemeClr val="bg1"/>
                </a:solidFill>
                <a:effectLst>
                  <a:outerShdw blurRad="38100" dist="38100" dir="2700000" algn="tl">
                    <a:srgbClr val="000000">
                      <a:alpha val="43137"/>
                    </a:srgbClr>
                  </a:outerShdw>
                </a:effectLst>
              </a:rPr>
              <a:t>	- T.C. kimlik numaralı nüfus cüzdanı,</a:t>
            </a:r>
          </a:p>
          <a:p>
            <a:pPr marL="268288" indent="-268288" algn="just"/>
            <a:r>
              <a:rPr lang="tr-TR" sz="2400" dirty="0">
                <a:solidFill>
                  <a:schemeClr val="bg1"/>
                </a:solidFill>
                <a:effectLst>
                  <a:outerShdw blurRad="38100" dist="38100" dir="2700000" algn="tl">
                    <a:srgbClr val="000000">
                      <a:alpha val="43137"/>
                    </a:srgbClr>
                  </a:outerShdw>
                </a:effectLst>
              </a:rPr>
              <a:t>	- T.C. Kimlik </a:t>
            </a:r>
            <a:r>
              <a:rPr lang="tr-TR" sz="2400" dirty="0" smtClean="0">
                <a:solidFill>
                  <a:schemeClr val="bg1"/>
                </a:solidFill>
                <a:effectLst>
                  <a:outerShdw blurRad="38100" dist="38100" dir="2700000" algn="tl">
                    <a:srgbClr val="000000">
                      <a:alpha val="43137"/>
                    </a:srgbClr>
                  </a:outerShdw>
                </a:effectLst>
              </a:rPr>
              <a:t>kartı,</a:t>
            </a:r>
          </a:p>
          <a:p>
            <a:pPr marL="268288" indent="-268288" algn="just"/>
            <a:r>
              <a:rPr lang="tr-TR" sz="2400" dirty="0">
                <a:solidFill>
                  <a:schemeClr val="bg1"/>
                </a:solidFill>
                <a:effectLst>
                  <a:outerShdw blurRad="38100" dist="38100" dir="2700000" algn="tl">
                    <a:srgbClr val="000000">
                      <a:alpha val="43137"/>
                    </a:srgbClr>
                  </a:outerShdw>
                </a:effectLst>
              </a:rPr>
              <a:t>	- Geçerlik süresi devam eden </a:t>
            </a:r>
            <a:r>
              <a:rPr lang="tr-TR" sz="2400" dirty="0" smtClean="0">
                <a:solidFill>
                  <a:schemeClr val="bg1"/>
                </a:solidFill>
                <a:effectLst>
                  <a:outerShdw blurRad="38100" dist="38100" dir="2700000" algn="tl">
                    <a:srgbClr val="000000">
                      <a:alpha val="43137"/>
                    </a:srgbClr>
                  </a:outerShdw>
                </a:effectLst>
              </a:rPr>
              <a:t>pasaport,</a:t>
            </a:r>
          </a:p>
          <a:p>
            <a:pPr marL="268288" indent="-268288" algn="just"/>
            <a:r>
              <a:rPr lang="tr-TR" sz="2400" dirty="0">
                <a:solidFill>
                  <a:schemeClr val="bg1"/>
                </a:solidFill>
                <a:effectLst>
                  <a:outerShdw blurRad="38100" dist="38100" dir="2700000" algn="tl">
                    <a:srgbClr val="000000">
                      <a:alpha val="43137"/>
                    </a:srgbClr>
                  </a:outerShdw>
                </a:effectLst>
              </a:rPr>
              <a:t>	- Pasaportu olmayan KKTC vatandaşları için fotoğraflı ve kimlik numaralı KKTC kimlik </a:t>
            </a:r>
            <a:r>
              <a:rPr lang="tr-TR" sz="2400" dirty="0" smtClean="0">
                <a:solidFill>
                  <a:schemeClr val="bg1"/>
                </a:solidFill>
                <a:effectLst>
                  <a:outerShdw blurRad="38100" dist="38100" dir="2700000" algn="tl">
                    <a:srgbClr val="000000">
                      <a:alpha val="43137"/>
                    </a:srgbClr>
                  </a:outerShdw>
                </a:effectLst>
              </a:rPr>
              <a:t>kartı.</a:t>
            </a:r>
            <a:endParaRPr lang="tr-TR"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61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marL="268288" indent="-268288" algn="just"/>
            <a:r>
              <a:rPr lang="tr-TR" sz="2400" dirty="0">
                <a:solidFill>
                  <a:schemeClr val="bg1"/>
                </a:solidFill>
                <a:effectLst>
                  <a:outerShdw blurRad="38100" dist="38100" dir="2700000" algn="tl">
                    <a:srgbClr val="000000">
                      <a:alpha val="43137"/>
                    </a:srgbClr>
                  </a:outerShdw>
                </a:effectLst>
              </a:rPr>
              <a:t>Öğrenciler, nüfus müdürlükleri tarafından verilen;</a:t>
            </a:r>
          </a:p>
          <a:p>
            <a:pPr marL="268288" indent="-268288" algn="just"/>
            <a:r>
              <a:rPr lang="tr-TR" sz="2400" dirty="0">
                <a:solidFill>
                  <a:schemeClr val="bg1"/>
                </a:solidFill>
                <a:effectLst>
                  <a:outerShdw blurRad="38100" dist="38100" dir="2700000" algn="tl">
                    <a:srgbClr val="000000">
                      <a:alpha val="43137"/>
                    </a:srgbClr>
                  </a:outerShdw>
                </a:effectLst>
              </a:rPr>
              <a:t>	- Fotoğraflı</a:t>
            </a:r>
          </a:p>
          <a:p>
            <a:pPr marL="268288" indent="-268288" algn="just"/>
            <a:r>
              <a:rPr lang="tr-TR" sz="2400" dirty="0">
                <a:solidFill>
                  <a:schemeClr val="bg1"/>
                </a:solidFill>
                <a:effectLst>
                  <a:outerShdw blurRad="38100" dist="38100" dir="2700000" algn="tl">
                    <a:srgbClr val="000000">
                      <a:alpha val="43137"/>
                    </a:srgbClr>
                  </a:outerShdw>
                </a:effectLst>
              </a:rPr>
              <a:t>	- İmzalı-mühürlü/barkodlu/karekodlu</a:t>
            </a:r>
          </a:p>
          <a:p>
            <a:pPr marL="268288" indent="-268288" algn="just"/>
            <a:r>
              <a:rPr lang="tr-TR" sz="2400" dirty="0">
                <a:solidFill>
                  <a:schemeClr val="bg1"/>
                </a:solidFill>
                <a:effectLst>
                  <a:outerShdw blurRad="38100" dist="38100" dir="2700000" algn="tl">
                    <a:srgbClr val="000000">
                      <a:alpha val="43137"/>
                    </a:srgbClr>
                  </a:outerShdw>
                </a:effectLst>
              </a:rPr>
              <a:t>Geçici kimlik belgesi / T.C. kimlik kartı talep belgesi ile sınava alınabileceklerdir.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0" name="Metin kutusu 9"/>
          <p:cNvSpPr txBox="1"/>
          <p:nvPr/>
        </p:nvSpPr>
        <p:spPr>
          <a:xfrm>
            <a:off x="1078351" y="2884584"/>
            <a:ext cx="10010990" cy="461665"/>
          </a:xfrm>
          <a:prstGeom prst="rect">
            <a:avLst/>
          </a:prstGeom>
          <a:noFill/>
        </p:spPr>
        <p:txBody>
          <a:bodyPr wrap="square" rtlCol="0">
            <a:spAutoFit/>
          </a:bodyPr>
          <a:lstStyle/>
          <a:p>
            <a:pPr marL="268288" indent="-268288" algn="just"/>
            <a:r>
              <a:rPr lang="tr-TR" sz="2400" dirty="0" smtClean="0">
                <a:solidFill>
                  <a:srgbClr val="FFFF00"/>
                </a:solidFill>
                <a:effectLst>
                  <a:outerShdw blurRad="38100" dist="38100" dir="2700000" algn="tl">
                    <a:srgbClr val="000000">
                      <a:alpha val="43137"/>
                    </a:srgbClr>
                  </a:outerShdw>
                </a:effectLst>
              </a:rPr>
              <a:t>( Belgenin </a:t>
            </a:r>
            <a:r>
              <a:rPr lang="tr-TR" sz="2400" dirty="0">
                <a:solidFill>
                  <a:srgbClr val="FFFF00"/>
                </a:solidFill>
                <a:effectLst>
                  <a:outerShdw blurRad="38100" dist="38100" dir="2700000" algn="tl">
                    <a:srgbClr val="000000">
                      <a:alpha val="43137"/>
                    </a:srgbClr>
                  </a:outerShdw>
                </a:effectLst>
              </a:rPr>
              <a:t>son geçerlilik tarihine dikkat edilmesi gerekmektedir. </a:t>
            </a:r>
            <a:r>
              <a:rPr lang="tr-TR" sz="2400" dirty="0" smtClean="0">
                <a:solidFill>
                  <a:srgbClr val="FFFF00"/>
                </a:solidFill>
                <a:effectLst>
                  <a:outerShdw blurRad="38100" dist="38100" dir="2700000" algn="tl">
                    <a:srgbClr val="000000">
                      <a:alpha val="43137"/>
                    </a:srgbClr>
                  </a:outerShdw>
                </a:effectLst>
              </a:rPr>
              <a:t>)</a:t>
            </a:r>
            <a:endParaRPr lang="tr-TR" sz="2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0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Öğrenciler, fotoğraflı-onaylı “Sınav Giriş Belgesi’nde belirtilen salonda kendi sıra numarasında oturur, gerektiğinde öğrencinin yerini değiştirme yetkisi salon başkanına aittir.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626914"/>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2528313"/>
            <a:ext cx="10010990" cy="461665"/>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Sınav giriş belgeleri toplanmayacak olup, öğrencilerde kalacaktır.</a:t>
            </a: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428931"/>
            <a:ext cx="239680" cy="248537"/>
          </a:xfrm>
          <a:prstGeom prst="rect">
            <a:avLst/>
          </a:prstGeom>
          <a:effectLst>
            <a:outerShdw blurRad="50800" dist="38100" dir="2700000" algn="tl" rotWithShape="0">
              <a:prstClr val="black">
                <a:alpha val="40000"/>
              </a:prstClr>
            </a:outerShdw>
          </a:effectLst>
        </p:spPr>
      </p:pic>
      <p:sp>
        <p:nvSpPr>
          <p:cNvPr id="16" name="Metin kutusu 15"/>
          <p:cNvSpPr txBox="1"/>
          <p:nvPr/>
        </p:nvSpPr>
        <p:spPr>
          <a:xfrm>
            <a:off x="1078351" y="3330330"/>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Cevap kâğıdındaki ve sınav giriş belgesindeki fotoğrafların aynı olması gerekmektedir. Farklı fotoğrafların kimlik kontrolü ayrıntılı bir şekilde yapılmalıdır.</a:t>
            </a:r>
          </a:p>
        </p:txBody>
      </p:sp>
    </p:spTree>
    <p:extLst>
      <p:ext uri="{BB962C8B-B14F-4D97-AF65-F5344CB8AC3E}">
        <p14:creationId xmlns:p14="http://schemas.microsoft.com/office/powerpoint/2010/main" val="424096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Gerekli kimlik kontrolleri ve yerleştirme işlemlerinden sonra salon başkanı sınav güvenlik poşetini öğrencilerin önünde ve sınavın başlamasına yaklaşık 15 dakika kala açar.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35671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Sınav paketleri üzerindeki poşetler tek kullanımlıktır.</a:t>
            </a:r>
          </a:p>
          <a:p>
            <a:pPr algn="just"/>
            <a:r>
              <a:rPr lang="tr-TR" sz="2400" dirty="0" smtClean="0">
                <a:solidFill>
                  <a:schemeClr val="bg1"/>
                </a:solidFill>
                <a:effectLst>
                  <a:outerShdw blurRad="38100" dist="38100" dir="2700000" algn="tl">
                    <a:srgbClr val="000000">
                      <a:alpha val="43137"/>
                    </a:srgbClr>
                  </a:outerShdw>
                </a:effectLst>
              </a:rPr>
              <a:t>Sınav </a:t>
            </a:r>
            <a:r>
              <a:rPr lang="tr-TR" sz="2400" dirty="0">
                <a:solidFill>
                  <a:schemeClr val="bg1"/>
                </a:solidFill>
                <a:effectLst>
                  <a:outerShdw blurRad="38100" dist="38100" dir="2700000" algn="tl">
                    <a:srgbClr val="000000">
                      <a:alpha val="43137"/>
                    </a:srgbClr>
                  </a:outerShdw>
                </a:effectLst>
              </a:rPr>
              <a:t>paketi poşetleri Resim-2 ve Resim-3’teki gibi herhangi bir bölgesinden içerisindeki sınav evrakına zarar vermeden yırtarak açılır</a:t>
            </a:r>
            <a:r>
              <a:rPr lang="tr-TR" sz="2400" dirty="0" smtClean="0">
                <a:solidFill>
                  <a:schemeClr val="bg1"/>
                </a:solidFill>
                <a:effectLst>
                  <a:outerShdw blurRad="38100" dist="38100" dir="2700000" algn="tl">
                    <a:srgbClr val="000000">
                      <a:alpha val="43137"/>
                    </a:srgbClr>
                  </a:outerShdw>
                </a:effectLst>
              </a:rPr>
              <a:t>.</a:t>
            </a:r>
            <a:endParaRPr lang="tr-TR" sz="2400" dirty="0">
              <a:solidFill>
                <a:schemeClr val="bg1"/>
              </a:solidFill>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0" name="Resim 9"/>
          <p:cNvPicPr>
            <a:picLocks noChangeAspect="1"/>
          </p:cNvPicPr>
          <p:nvPr/>
        </p:nvPicPr>
        <p:blipFill rotWithShape="1">
          <a:blip r:embed="rId4"/>
          <a:srcRect r="60712"/>
          <a:stretch/>
        </p:blipFill>
        <p:spPr>
          <a:xfrm>
            <a:off x="1184341" y="2245686"/>
            <a:ext cx="4791685" cy="4308856"/>
          </a:xfrm>
          <a:prstGeom prst="rect">
            <a:avLst/>
          </a:prstGeom>
        </p:spPr>
      </p:pic>
      <p:pic>
        <p:nvPicPr>
          <p:cNvPr id="12" name="Resim 11"/>
          <p:cNvPicPr>
            <a:picLocks noChangeAspect="1"/>
          </p:cNvPicPr>
          <p:nvPr/>
        </p:nvPicPr>
        <p:blipFill rotWithShape="1">
          <a:blip r:embed="rId4"/>
          <a:srcRect l="59176"/>
          <a:stretch/>
        </p:blipFill>
        <p:spPr>
          <a:xfrm>
            <a:off x="6092609" y="2245685"/>
            <a:ext cx="4843246" cy="4308857"/>
          </a:xfrm>
          <a:prstGeom prst="rect">
            <a:avLst/>
          </a:prstGeom>
        </p:spPr>
      </p:pic>
    </p:spTree>
    <p:extLst>
      <p:ext uri="{BB962C8B-B14F-4D97-AF65-F5344CB8AC3E}">
        <p14:creationId xmlns:p14="http://schemas.microsoft.com/office/powerpoint/2010/main" val="16003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Açılan sınav paketlerinde Resim-4 ve Resim-5’teki gibi sırasıyla, sınav evrakı dönüş zarfı, salon aday yoklama listesi, sıralı aday cevap kâğıtları ve soru kitapçıkları yer almaktadır.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4" name="Resim 13"/>
          <p:cNvPicPr>
            <a:picLocks noChangeAspect="1"/>
          </p:cNvPicPr>
          <p:nvPr/>
        </p:nvPicPr>
        <p:blipFill rotWithShape="1">
          <a:blip r:embed="rId4"/>
          <a:srcRect r="60420"/>
          <a:stretch/>
        </p:blipFill>
        <p:spPr>
          <a:xfrm>
            <a:off x="1493114" y="2187961"/>
            <a:ext cx="4351963" cy="4358893"/>
          </a:xfrm>
          <a:prstGeom prst="rect">
            <a:avLst/>
          </a:prstGeom>
        </p:spPr>
      </p:pic>
      <p:pic>
        <p:nvPicPr>
          <p:cNvPr id="15" name="Resim 14"/>
          <p:cNvPicPr>
            <a:picLocks noChangeAspect="1"/>
          </p:cNvPicPr>
          <p:nvPr/>
        </p:nvPicPr>
        <p:blipFill rotWithShape="1">
          <a:blip r:embed="rId4"/>
          <a:srcRect l="60504"/>
          <a:stretch/>
        </p:blipFill>
        <p:spPr>
          <a:xfrm>
            <a:off x="6083846" y="2194694"/>
            <a:ext cx="4342723" cy="4358893"/>
          </a:xfrm>
          <a:prstGeom prst="rect">
            <a:avLst/>
          </a:prstGeom>
        </p:spPr>
      </p:pic>
    </p:spTree>
    <p:extLst>
      <p:ext uri="{BB962C8B-B14F-4D97-AF65-F5344CB8AC3E}">
        <p14:creationId xmlns:p14="http://schemas.microsoft.com/office/powerpoint/2010/main" val="41517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Sınav güvenlik poşetinden çıkan soru kitapçıklarının ve cevap kâğıtlarının kontrolünü yapar. </a:t>
            </a:r>
            <a:endParaRPr lang="tr-TR" sz="2400" dirty="0" smtClean="0">
              <a:solidFill>
                <a:schemeClr val="bg1"/>
              </a:solidFill>
              <a:effectLst>
                <a:outerShdw blurRad="38100" dist="38100" dir="2700000" algn="tl">
                  <a:srgbClr val="000000">
                    <a:alpha val="43137"/>
                  </a:srgbClr>
                </a:outerShdw>
              </a:effectLst>
            </a:endParaRPr>
          </a:p>
          <a:p>
            <a:pPr algn="just"/>
            <a:r>
              <a:rPr lang="tr-TR" sz="2400" dirty="0" smtClean="0">
                <a:solidFill>
                  <a:schemeClr val="bg1"/>
                </a:solidFill>
                <a:effectLst>
                  <a:outerShdw blurRad="38100" dist="38100" dir="2700000" algn="tl">
                    <a:srgbClr val="000000">
                      <a:alpha val="43137"/>
                    </a:srgbClr>
                  </a:outerShdw>
                </a:effectLst>
              </a:rPr>
              <a:t>Eksik </a:t>
            </a:r>
            <a:r>
              <a:rPr lang="tr-TR" sz="2400" dirty="0">
                <a:solidFill>
                  <a:schemeClr val="bg1"/>
                </a:solidFill>
                <a:effectLst>
                  <a:outerShdw blurRad="38100" dist="38100" dir="2700000" algn="tl">
                    <a:srgbClr val="000000">
                      <a:alpha val="43137"/>
                    </a:srgbClr>
                  </a:outerShdw>
                </a:effectLst>
              </a:rPr>
              <a:t>veya hasarlı olması halinde bunu tutanakla belgeler ve bina sınav komisyonuna bilgi verir.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1437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49795"/>
            <a:ext cx="239680" cy="248537"/>
          </a:xfrm>
          <a:prstGeom prst="rect">
            <a:avLst/>
          </a:prstGeom>
          <a:effectLst>
            <a:outerShdw blurRad="50800" dist="38100" dir="2700000" algn="tl" rotWithShape="0">
              <a:prstClr val="black">
                <a:alpha val="40000"/>
              </a:prstClr>
            </a:outerShdw>
          </a:effectLst>
        </p:spPr>
      </p:pic>
      <p:sp>
        <p:nvSpPr>
          <p:cNvPr id="32" name="Metin kutusu 31"/>
          <p:cNvSpPr txBox="1"/>
          <p:nvPr/>
        </p:nvSpPr>
        <p:spPr>
          <a:xfrm>
            <a:off x="1078351" y="987632"/>
            <a:ext cx="10010990" cy="4154984"/>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Öğrenciler</a:t>
            </a:r>
            <a:r>
              <a:rPr lang="tr-TR" sz="2400" dirty="0">
                <a:effectLst>
                  <a:outerShdw blurRad="38100" dist="38100" dir="2700000" algn="tl">
                    <a:srgbClr val="000000">
                      <a:alpha val="43137"/>
                    </a:srgbClr>
                  </a:outerShdw>
                </a:effectLst>
              </a:rPr>
              <a:t>, geçerli kimlik belgesi (T.C. kimlik numaralı nüfus cüzdanı/T.C. kimlik kartı veya geçerlilik süresi devam eden pasaport, pasaportları olmayan KKTC vatandaşları için fotoğraflı ve kimlik numaralı KKTC kimlik kartı) kontrolü yapılarak sınava alınacaklardır.</a:t>
            </a:r>
          </a:p>
          <a:p>
            <a:pPr marL="631825" lvl="1" indent="-342900" algn="just">
              <a:buFont typeface="Wingdings" panose="05000000000000000000" pitchFamily="2" charset="2"/>
              <a:buChar char="Ø"/>
            </a:pPr>
            <a:r>
              <a:rPr lang="tr-TR" sz="2400" dirty="0" smtClean="0">
                <a:effectLst>
                  <a:outerShdw blurRad="38100" dist="38100" dir="2700000" algn="tl">
                    <a:srgbClr val="000000">
                      <a:alpha val="43137"/>
                    </a:srgbClr>
                  </a:outerShdw>
                </a:effectLst>
              </a:rPr>
              <a:t>Geçerli </a:t>
            </a:r>
            <a:r>
              <a:rPr lang="tr-TR" sz="2400" dirty="0">
                <a:effectLst>
                  <a:outerShdw blurRad="38100" dist="38100" dir="2700000" algn="tl">
                    <a:srgbClr val="000000">
                      <a:alpha val="43137"/>
                    </a:srgbClr>
                  </a:outerShdw>
                </a:effectLst>
              </a:rPr>
              <a:t>kimlik belgesi yanında olmayan öğrenciler sınava </a:t>
            </a:r>
            <a:r>
              <a:rPr lang="tr-TR" sz="2400" dirty="0" smtClean="0">
                <a:effectLst>
                  <a:outerShdw blurRad="38100" dist="38100" dir="2700000" algn="tl">
                    <a:srgbClr val="000000">
                      <a:alpha val="43137"/>
                    </a:srgbClr>
                  </a:outerShdw>
                </a:effectLst>
              </a:rPr>
              <a:t>alınmayacaktır.</a:t>
            </a:r>
          </a:p>
          <a:p>
            <a:pPr marL="631825" lvl="1" indent="-342900" algn="just">
              <a:buFont typeface="Wingdings" panose="05000000000000000000" pitchFamily="2" charset="2"/>
              <a:buChar char="Ø"/>
            </a:pPr>
            <a:r>
              <a:rPr lang="tr-TR" sz="2400" dirty="0" smtClean="0">
                <a:effectLst>
                  <a:outerShdw blurRad="38100" dist="38100" dir="2700000" algn="tl">
                    <a:srgbClr val="000000">
                      <a:alpha val="43137"/>
                    </a:srgbClr>
                  </a:outerShdw>
                </a:effectLst>
              </a:rPr>
              <a:t>Öğrenciler</a:t>
            </a:r>
            <a:r>
              <a:rPr lang="tr-TR" sz="2400" dirty="0">
                <a:effectLst>
                  <a:outerShdw blurRad="38100" dist="38100" dir="2700000" algn="tl">
                    <a:srgbClr val="000000">
                      <a:alpha val="43137"/>
                    </a:srgbClr>
                  </a:outerShdw>
                </a:effectLst>
              </a:rPr>
              <a:t>, nüfus müdürlükleri tarafından </a:t>
            </a:r>
            <a:r>
              <a:rPr lang="tr-TR" sz="2400" dirty="0" smtClean="0">
                <a:effectLst>
                  <a:outerShdw blurRad="38100" dist="38100" dir="2700000" algn="tl">
                    <a:srgbClr val="000000">
                      <a:alpha val="43137"/>
                    </a:srgbClr>
                  </a:outerShdw>
                </a:effectLst>
              </a:rPr>
              <a:t>verilen</a:t>
            </a:r>
          </a:p>
          <a:p>
            <a:pPr algn="just">
              <a:tabLst>
                <a:tab pos="538163" algn="l"/>
              </a:tabLst>
            </a:pPr>
            <a:r>
              <a:rPr lang="tr-TR" sz="2400" dirty="0">
                <a:effectLst>
                  <a:outerShdw blurRad="38100" dist="38100" dir="2700000" algn="tl">
                    <a:srgbClr val="000000">
                      <a:alpha val="43137"/>
                    </a:srgbClr>
                  </a:outerShdw>
                </a:effectLst>
              </a:rPr>
              <a:t>	- Fotoğraflı,</a:t>
            </a:r>
            <a:endParaRPr lang="tr-TR" sz="2400" dirty="0" smtClean="0">
              <a:effectLst>
                <a:outerShdw blurRad="38100" dist="38100" dir="2700000" algn="tl">
                  <a:srgbClr val="000000">
                    <a:alpha val="43137"/>
                  </a:srgbClr>
                </a:outerShdw>
              </a:effectLst>
            </a:endParaRPr>
          </a:p>
          <a:p>
            <a:pPr algn="just">
              <a:tabLst>
                <a:tab pos="538163" algn="l"/>
              </a:tabLst>
            </a:pPr>
            <a:r>
              <a:rPr lang="tr-TR" sz="2400" dirty="0">
                <a:effectLst>
                  <a:outerShdw blurRad="38100" dist="38100" dir="2700000" algn="tl">
                    <a:srgbClr val="000000">
                      <a:alpha val="43137"/>
                    </a:srgbClr>
                  </a:outerShdw>
                </a:effectLst>
              </a:rPr>
              <a:t>	- İmzalı-mühürlü/barkodlu-karekodlu</a:t>
            </a:r>
          </a:p>
          <a:p>
            <a:pPr algn="just">
              <a:tabLst>
                <a:tab pos="538163" algn="l"/>
              </a:tabLst>
            </a:pPr>
            <a:endParaRPr lang="tr-TR" sz="2400" dirty="0" smtClean="0">
              <a:effectLst>
                <a:outerShdw blurRad="38100" dist="38100" dir="2700000" algn="tl">
                  <a:srgbClr val="000000">
                    <a:alpha val="43137"/>
                  </a:srgbClr>
                </a:outerShdw>
              </a:effectLst>
            </a:endParaRPr>
          </a:p>
          <a:p>
            <a:pPr algn="just">
              <a:tabLst>
                <a:tab pos="538163" algn="l"/>
              </a:tabLst>
            </a:pPr>
            <a:r>
              <a:rPr lang="tr-TR" sz="2400" dirty="0" smtClean="0">
                <a:effectLst>
                  <a:outerShdw blurRad="38100" dist="38100" dir="2700000" algn="tl">
                    <a:srgbClr val="000000">
                      <a:alpha val="43137"/>
                    </a:srgbClr>
                  </a:outerShdw>
                </a:effectLst>
              </a:rPr>
              <a:t>Geçici </a:t>
            </a:r>
            <a:r>
              <a:rPr lang="tr-TR" sz="2400" dirty="0">
                <a:effectLst>
                  <a:outerShdw blurRad="38100" dist="38100" dir="2700000" algn="tl">
                    <a:srgbClr val="000000">
                      <a:alpha val="43137"/>
                    </a:srgbClr>
                  </a:outerShdw>
                </a:effectLst>
              </a:rPr>
              <a:t>kimlik belgesi / T.C. kimlik kartı talep belgesi ile sınava alınabileceklerdir,</a:t>
            </a:r>
            <a:endParaRPr lang="tr-TR" sz="2400" dirty="0" smtClean="0">
              <a:effectLst>
                <a:outerShdw blurRad="38100" dist="38100" dir="2700000" algn="tl">
                  <a:srgbClr val="000000">
                    <a:alpha val="43137"/>
                  </a:srgbClr>
                </a:outerShdw>
              </a:effectLst>
            </a:endParaRPr>
          </a:p>
          <a:p>
            <a:pPr algn="just">
              <a:tabLst>
                <a:tab pos="538163" algn="l"/>
              </a:tabLst>
            </a:pPr>
            <a:endParaRPr lang="tr-TR" sz="2400" dirty="0" smtClean="0">
              <a:effectLst>
                <a:outerShdw blurRad="38100" dist="38100" dir="2700000" algn="tl">
                  <a:srgbClr val="000000">
                    <a:alpha val="43137"/>
                  </a:srgbClr>
                </a:outerShdw>
              </a:effectLst>
            </a:endParaRPr>
          </a:p>
        </p:txBody>
      </p:sp>
      <p:sp>
        <p:nvSpPr>
          <p:cNvPr id="10" name="Metin kutusu 9"/>
          <p:cNvSpPr txBox="1"/>
          <p:nvPr/>
        </p:nvSpPr>
        <p:spPr>
          <a:xfrm>
            <a:off x="1249224" y="4911783"/>
            <a:ext cx="10010990" cy="461665"/>
          </a:xfrm>
          <a:prstGeom prst="rect">
            <a:avLst/>
          </a:prstGeom>
          <a:noFill/>
        </p:spPr>
        <p:txBody>
          <a:bodyPr wrap="square" rtlCol="0">
            <a:spAutoFit/>
          </a:bodyPr>
          <a:lstStyle/>
          <a:p>
            <a:pPr algn="just"/>
            <a:r>
              <a:rPr lang="tr-TR" sz="2400" dirty="0">
                <a:solidFill>
                  <a:srgbClr val="FF0000"/>
                </a:solidFill>
                <a:effectLst>
                  <a:glow rad="101600">
                    <a:schemeClr val="bg1">
                      <a:alpha val="60000"/>
                    </a:schemeClr>
                  </a:glow>
                  <a:outerShdw blurRad="38100" dist="38100" dir="2700000" algn="tl">
                    <a:srgbClr val="000000">
                      <a:alpha val="43137"/>
                    </a:srgbClr>
                  </a:outerShdw>
                </a:effectLst>
              </a:rPr>
              <a:t>(Belgenin son geçerlilik tarihine dikkat edilmesi gerekmektedir.)</a:t>
            </a:r>
          </a:p>
        </p:txBody>
      </p:sp>
      <p:sp>
        <p:nvSpPr>
          <p:cNvPr id="9" name="Yuvarlatılmış Dikdörtgen 8"/>
          <p:cNvSpPr/>
          <p:nvPr/>
        </p:nvSpPr>
        <p:spPr>
          <a:xfrm>
            <a:off x="1059170" y="74542"/>
            <a:ext cx="3715581"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Sınav Hakkında Genel açıklamalar</a:t>
            </a:r>
            <a:endParaRPr lang="tr-TR" sz="2000" b="1" dirty="0">
              <a:ln w="0"/>
              <a:solidFill>
                <a:srgbClr val="0000FF"/>
              </a:solidFill>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Tree>
    <p:extLst>
      <p:ext uri="{BB962C8B-B14F-4D97-AF65-F5344CB8AC3E}">
        <p14:creationId xmlns:p14="http://schemas.microsoft.com/office/powerpoint/2010/main" val="21723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275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75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14" presetClass="entr" presetSubtype="10" fill="hold" grpId="0" nodeType="withEffect">
                                  <p:stCondLst>
                                    <p:cond delay="125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8" presetClass="emph" presetSubtype="0" repeatCount="indefinite" fill="hold" nodeType="withEffect">
                                  <p:stCondLst>
                                    <p:cond delay="2750"/>
                                  </p:stCondLst>
                                  <p:childTnLst>
                                    <p:animRot by="21600000">
                                      <p:cBhvr>
                                        <p:cTn id="15"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Sınav salonuna öğrencinin/öğrencilerin gelmemesi halinde sınav paketi kesinlikle açılmaz.</a:t>
            </a:r>
          </a:p>
          <a:p>
            <a:pPr algn="just"/>
            <a:r>
              <a:rPr lang="tr-TR" sz="2400" dirty="0" smtClean="0">
                <a:solidFill>
                  <a:schemeClr val="bg1"/>
                </a:solidFill>
                <a:effectLst>
                  <a:outerShdw blurRad="38100" dist="38100" dir="2700000" algn="tl">
                    <a:srgbClr val="000000">
                      <a:alpha val="43137"/>
                    </a:srgbClr>
                  </a:outerShdw>
                </a:effectLst>
              </a:rPr>
              <a:t>Bina </a:t>
            </a:r>
            <a:r>
              <a:rPr lang="tr-TR" sz="2400" dirty="0">
                <a:solidFill>
                  <a:schemeClr val="bg1"/>
                </a:solidFill>
                <a:effectLst>
                  <a:outerShdw blurRad="38100" dist="38100" dir="2700000" algn="tl">
                    <a:srgbClr val="000000">
                      <a:alpha val="43137"/>
                    </a:srgbClr>
                  </a:outerShdw>
                </a:effectLst>
              </a:rPr>
              <a:t>sınav komisyonuyla birlikte tutanak düzenlenerek sınav paketi komisyona teslim edilir.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Tree>
    <p:extLst>
      <p:ext uri="{BB962C8B-B14F-4D97-AF65-F5344CB8AC3E}">
        <p14:creationId xmlns:p14="http://schemas.microsoft.com/office/powerpoint/2010/main" val="33292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Salon öğrenci yoklama listesinde yazılı sıraya göre yerleştirilen öğrencilere, kendi isimlerine göre basılmış olan cevap kâğıtlarını dağıtır.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154151"/>
            <a:ext cx="239680" cy="248537"/>
          </a:xfrm>
          <a:prstGeom prst="rect">
            <a:avLst/>
          </a:prstGeom>
          <a:effectLst>
            <a:outerShdw blurRad="50800" dist="38100" dir="2700000" algn="tl" rotWithShape="0">
              <a:prstClr val="black">
                <a:alpha val="40000"/>
              </a:prstClr>
            </a:outerShdw>
          </a:effectLst>
        </p:spPr>
      </p:pic>
      <p:sp>
        <p:nvSpPr>
          <p:cNvPr id="12" name="Metin kutusu 11"/>
          <p:cNvSpPr txBox="1"/>
          <p:nvPr/>
        </p:nvSpPr>
        <p:spPr>
          <a:xfrm>
            <a:off x="1078351" y="2055550"/>
            <a:ext cx="10010990" cy="2308324"/>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Öğrencilere,</a:t>
            </a:r>
          </a:p>
          <a:p>
            <a:pPr marL="628650" indent="-628650" algn="just">
              <a:tabLst>
                <a:tab pos="442913" algn="l"/>
              </a:tabLst>
            </a:pPr>
            <a:r>
              <a:rPr lang="tr-TR" sz="2400" dirty="0" smtClean="0">
                <a:solidFill>
                  <a:schemeClr val="bg1"/>
                </a:solidFill>
                <a:effectLst>
                  <a:outerShdw blurRad="38100" dist="38100" dir="2700000" algn="tl">
                    <a:srgbClr val="000000">
                      <a:alpha val="43137"/>
                    </a:srgbClr>
                  </a:outerShdw>
                </a:effectLst>
              </a:rPr>
              <a:t>	- Cevap </a:t>
            </a:r>
            <a:r>
              <a:rPr lang="tr-TR" sz="2400" dirty="0">
                <a:solidFill>
                  <a:schemeClr val="bg1"/>
                </a:solidFill>
                <a:effectLst>
                  <a:outerShdw blurRad="38100" dist="38100" dir="2700000" algn="tl">
                    <a:srgbClr val="000000">
                      <a:alpha val="43137"/>
                    </a:srgbClr>
                  </a:outerShdw>
                </a:effectLst>
              </a:rPr>
              <a:t>kâğıtlarında yer alan bilgilerini ve kendilerine ait olup olmadığını kontrol etmelerini,</a:t>
            </a:r>
          </a:p>
          <a:p>
            <a:pPr marL="628650" indent="-628650" algn="just">
              <a:tabLst>
                <a:tab pos="442913" algn="l"/>
              </a:tabLst>
            </a:pPr>
            <a:r>
              <a:rPr lang="tr-TR" sz="2400" dirty="0" smtClean="0">
                <a:solidFill>
                  <a:schemeClr val="bg1"/>
                </a:solidFill>
                <a:effectLst>
                  <a:outerShdw blurRad="38100" dist="38100" dir="2700000" algn="tl">
                    <a:srgbClr val="000000">
                      <a:alpha val="43137"/>
                    </a:srgbClr>
                  </a:outerShdw>
                </a:effectLst>
              </a:rPr>
              <a:t>	- İlgili </a:t>
            </a:r>
            <a:r>
              <a:rPr lang="tr-TR" sz="2400" dirty="0">
                <a:solidFill>
                  <a:schemeClr val="bg1"/>
                </a:solidFill>
                <a:effectLst>
                  <a:outerShdw blurRad="38100" dist="38100" dir="2700000" algn="tl">
                    <a:srgbClr val="000000">
                      <a:alpha val="43137"/>
                    </a:srgbClr>
                  </a:outerShdw>
                </a:effectLst>
              </a:rPr>
              <a:t>alanları kurşun kalemle doldurmalarını, </a:t>
            </a:r>
          </a:p>
          <a:p>
            <a:pPr marL="628650" indent="-628650" algn="just">
              <a:tabLst>
                <a:tab pos="442913" algn="l"/>
              </a:tabLst>
            </a:pPr>
            <a:r>
              <a:rPr lang="tr-TR" sz="2400" dirty="0" smtClean="0">
                <a:solidFill>
                  <a:schemeClr val="bg1"/>
                </a:solidFill>
                <a:effectLst>
                  <a:outerShdw blurRad="38100" dist="38100" dir="2700000" algn="tl">
                    <a:srgbClr val="000000">
                      <a:alpha val="43137"/>
                    </a:srgbClr>
                  </a:outerShdw>
                </a:effectLst>
              </a:rPr>
              <a:t>	- Cevap </a:t>
            </a:r>
            <a:r>
              <a:rPr lang="tr-TR" sz="2400" dirty="0">
                <a:solidFill>
                  <a:schemeClr val="bg1"/>
                </a:solidFill>
                <a:effectLst>
                  <a:outerShdw blurRad="38100" dist="38100" dir="2700000" algn="tl">
                    <a:srgbClr val="000000">
                      <a:alpha val="43137"/>
                    </a:srgbClr>
                  </a:outerShdw>
                </a:effectLst>
              </a:rPr>
              <a:t>kâğıdında yer alan imza bölümünü kurşun kalemle imzalamalarını</a:t>
            </a:r>
          </a:p>
          <a:p>
            <a:pPr marL="628650" indent="-628650" algn="just"/>
            <a:r>
              <a:rPr lang="tr-TR" sz="2400" dirty="0" smtClean="0">
                <a:solidFill>
                  <a:schemeClr val="bg1"/>
                </a:solidFill>
                <a:effectLst>
                  <a:outerShdw blurRad="38100" dist="38100" dir="2700000" algn="tl">
                    <a:srgbClr val="000000">
                      <a:alpha val="43137"/>
                    </a:srgbClr>
                  </a:outerShdw>
                </a:effectLst>
              </a:rPr>
              <a:t>söyler.</a:t>
            </a:r>
            <a:endParaRPr lang="tr-TR"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Cevap kâğıdında bulunan “Bu Bölüme Dokunmayınız” kısmının hiçbir şekilde işaretlenmeyeceğini söyler.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154151"/>
            <a:ext cx="239680" cy="248537"/>
          </a:xfrm>
          <a:prstGeom prst="rect">
            <a:avLst/>
          </a:prstGeom>
          <a:effectLst>
            <a:outerShdw blurRad="50800" dist="38100" dir="2700000" algn="tl" rotWithShape="0">
              <a:prstClr val="black">
                <a:alpha val="40000"/>
              </a:prstClr>
            </a:outerShdw>
          </a:effectLst>
        </p:spPr>
      </p:pic>
      <p:sp>
        <p:nvSpPr>
          <p:cNvPr id="12" name="Metin kutusu 11"/>
          <p:cNvSpPr txBox="1"/>
          <p:nvPr/>
        </p:nvSpPr>
        <p:spPr>
          <a:xfrm>
            <a:off x="1078351" y="2055550"/>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Öğrenciye ait onaylı sınav giriş belgesi ile cevap kâğıdındaki basılı öğrenci bilgilerini kontrol </a:t>
            </a:r>
            <a:r>
              <a:rPr lang="tr-TR" sz="2400" dirty="0" smtClean="0">
                <a:solidFill>
                  <a:schemeClr val="bg1"/>
                </a:solidFill>
                <a:effectLst>
                  <a:outerShdw blurRad="38100" dist="38100" dir="2700000" algn="tl">
                    <a:srgbClr val="000000">
                      <a:alpha val="43137"/>
                    </a:srgbClr>
                  </a:outerShdw>
                </a:effectLst>
              </a:rPr>
              <a:t>eder.</a:t>
            </a:r>
            <a:endParaRPr lang="tr-TR"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88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Öğrencinin cevap kâğıdında yazılı olan bilgilerinde hata varsa, cevap kâğıdı kullanılamayacak durumdaysa, cevap kâğıdında baskı hatası varsa ya da öğrencinin adına düzenlenmiş cevap kâğıdı bulunmuyorsa, sınav başlamadan bina sınav komisyonuna bilgi verir, tutanak düzenler.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4" name="Metin kutusu 13"/>
          <p:cNvSpPr txBox="1"/>
          <p:nvPr/>
        </p:nvSpPr>
        <p:spPr>
          <a:xfrm>
            <a:off x="1078351" y="2844398"/>
            <a:ext cx="10010990" cy="1200329"/>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Bu öğrenciye yedek cevap kâğıdı verilir.</a:t>
            </a:r>
          </a:p>
          <a:p>
            <a:pPr algn="just"/>
            <a:r>
              <a:rPr lang="tr-TR" sz="2400" dirty="0" smtClean="0">
                <a:solidFill>
                  <a:schemeClr val="bg1"/>
                </a:solidFill>
                <a:effectLst>
                  <a:outerShdw blurRad="38100" dist="38100" dir="2700000" algn="tl">
                    <a:srgbClr val="000000">
                      <a:alpha val="43137"/>
                    </a:srgbClr>
                  </a:outerShdw>
                </a:effectLst>
              </a:rPr>
              <a:t>Kullanılan </a:t>
            </a:r>
            <a:r>
              <a:rPr lang="tr-TR" sz="2400" dirty="0">
                <a:solidFill>
                  <a:schemeClr val="bg1"/>
                </a:solidFill>
                <a:effectLst>
                  <a:outerShdw blurRad="38100" dist="38100" dir="2700000" algn="tl">
                    <a:srgbClr val="000000">
                      <a:alpha val="43137"/>
                    </a:srgbClr>
                  </a:outerShdw>
                </a:effectLst>
              </a:rPr>
              <a:t>yedek cevap kâğıdının doğru ve eksiksiz olarak kodlandığı salon görevlilerince kontrol </a:t>
            </a:r>
            <a:r>
              <a:rPr lang="tr-TR" sz="2400" dirty="0" smtClean="0">
                <a:solidFill>
                  <a:schemeClr val="bg1"/>
                </a:solidFill>
                <a:effectLst>
                  <a:outerShdw blurRad="38100" dist="38100" dir="2700000" algn="tl">
                    <a:srgbClr val="000000">
                      <a:alpha val="43137"/>
                    </a:srgbClr>
                  </a:outerShdw>
                </a:effectLst>
              </a:rPr>
              <a:t>edilir.</a:t>
            </a:r>
            <a:endParaRPr lang="tr-TR" sz="2400" dirty="0">
              <a:solidFill>
                <a:schemeClr val="bg1"/>
              </a:solidFill>
              <a:effectLst>
                <a:outerShdw blurRad="38100" dist="38100" dir="2700000" algn="tl">
                  <a:srgbClr val="000000">
                    <a:alpha val="43137"/>
                  </a:srgbClr>
                </a:outerShdw>
              </a:effectLst>
            </a:endParaRPr>
          </a:p>
        </p:txBody>
      </p:sp>
      <p:sp>
        <p:nvSpPr>
          <p:cNvPr id="15" name="Metin kutusu 14"/>
          <p:cNvSpPr txBox="1"/>
          <p:nvPr/>
        </p:nvSpPr>
        <p:spPr>
          <a:xfrm>
            <a:off x="1078351" y="4331833"/>
            <a:ext cx="10010990" cy="461665"/>
          </a:xfrm>
          <a:prstGeom prst="rect">
            <a:avLst/>
          </a:prstGeom>
          <a:noFill/>
        </p:spPr>
        <p:txBody>
          <a:bodyPr wrap="square" rtlCol="0">
            <a:spAutoFit/>
          </a:bodyPr>
          <a:lstStyle/>
          <a:p>
            <a:pPr algn="just"/>
            <a:r>
              <a:rPr lang="tr-TR" sz="2400" dirty="0">
                <a:solidFill>
                  <a:srgbClr val="FFFF00"/>
                </a:solidFill>
                <a:effectLst>
                  <a:outerShdw blurRad="38100" dist="38100" dir="2700000" algn="tl">
                    <a:srgbClr val="000000">
                      <a:alpha val="43137"/>
                    </a:srgbClr>
                  </a:outerShdw>
                </a:effectLst>
              </a:rPr>
              <a:t>Kodlamadan öğrenci ile birlikte salon görevlileri de sorumlu olacaklardır.</a:t>
            </a:r>
          </a:p>
        </p:txBody>
      </p:sp>
    </p:spTree>
    <p:extLst>
      <p:ext uri="{BB962C8B-B14F-4D97-AF65-F5344CB8AC3E}">
        <p14:creationId xmlns:p14="http://schemas.microsoft.com/office/powerpoint/2010/main" val="36017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Soru kitapçıklarını A kitapçığından başlayarak alfabetik sıralı olarak, aynı kitapçık türü art arda gelmeyecek şekilde dağıtır.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2" name="Metin kutusu 11"/>
          <p:cNvSpPr txBox="1"/>
          <p:nvPr/>
        </p:nvSpPr>
        <p:spPr>
          <a:xfrm>
            <a:off x="1078351" y="1961255"/>
            <a:ext cx="10010990" cy="2677656"/>
          </a:xfrm>
          <a:prstGeom prst="rect">
            <a:avLst/>
          </a:prstGeom>
          <a:noFill/>
        </p:spPr>
        <p:txBody>
          <a:bodyPr wrap="square" rtlCol="0">
            <a:spAutoFit/>
          </a:bodyPr>
          <a:lstStyle/>
          <a:p>
            <a:pPr algn="just">
              <a:tabLst>
                <a:tab pos="534988" algn="l"/>
              </a:tabLst>
            </a:pPr>
            <a:r>
              <a:rPr lang="tr-TR" sz="2400" dirty="0">
                <a:solidFill>
                  <a:schemeClr val="bg1"/>
                </a:solidFill>
                <a:effectLst>
                  <a:outerShdw blurRad="38100" dist="38100" dir="2700000" algn="tl">
                    <a:srgbClr val="000000">
                      <a:alpha val="43137"/>
                    </a:srgbClr>
                  </a:outerShdw>
                </a:effectLst>
              </a:rPr>
              <a:t>Öğrencilere,</a:t>
            </a:r>
          </a:p>
          <a:p>
            <a:pPr marL="720725" indent="-720725" algn="just">
              <a:tabLst>
                <a:tab pos="534988" algn="l"/>
              </a:tabLst>
            </a:pPr>
            <a:r>
              <a:rPr lang="tr-TR" sz="2400" dirty="0" smtClean="0">
                <a:solidFill>
                  <a:schemeClr val="bg1"/>
                </a:solidFill>
                <a:effectLst>
                  <a:outerShdw blurRad="38100" dist="38100" dir="2700000" algn="tl">
                    <a:srgbClr val="000000">
                      <a:alpha val="43137"/>
                    </a:srgbClr>
                  </a:outerShdw>
                </a:effectLst>
              </a:rPr>
              <a:t>	- Kitapçık </a:t>
            </a:r>
            <a:r>
              <a:rPr lang="tr-TR" sz="2400" dirty="0">
                <a:solidFill>
                  <a:schemeClr val="bg1"/>
                </a:solidFill>
                <a:effectLst>
                  <a:outerShdw blurRad="38100" dist="38100" dir="2700000" algn="tl">
                    <a:srgbClr val="000000">
                      <a:alpha val="43137"/>
                    </a:srgbClr>
                  </a:outerShdw>
                </a:effectLst>
              </a:rPr>
              <a:t>üzerindeki ilgili alanları kurşun kalemle doldurmalarını,</a:t>
            </a:r>
          </a:p>
          <a:p>
            <a:pPr marL="720725" indent="-720725" algn="just">
              <a:tabLst>
                <a:tab pos="534988" algn="l"/>
              </a:tabLst>
            </a:pPr>
            <a:r>
              <a:rPr lang="tr-TR" sz="2400" dirty="0" smtClean="0">
                <a:solidFill>
                  <a:schemeClr val="bg1"/>
                </a:solidFill>
                <a:effectLst>
                  <a:outerShdw blurRad="38100" dist="38100" dir="2700000" algn="tl">
                    <a:srgbClr val="000000">
                      <a:alpha val="43137"/>
                    </a:srgbClr>
                  </a:outerShdw>
                </a:effectLst>
              </a:rPr>
              <a:t>	- Cevap </a:t>
            </a:r>
            <a:r>
              <a:rPr lang="tr-TR" sz="2400" dirty="0">
                <a:solidFill>
                  <a:schemeClr val="bg1"/>
                </a:solidFill>
                <a:effectLst>
                  <a:outerShdw blurRad="38100" dist="38100" dir="2700000" algn="tl">
                    <a:srgbClr val="000000">
                      <a:alpha val="43137"/>
                    </a:srgbClr>
                  </a:outerShdw>
                </a:effectLst>
              </a:rPr>
              <a:t>kağıdındaki ilgili alana kitapçık türünü kodlamalarını,</a:t>
            </a:r>
          </a:p>
          <a:p>
            <a:pPr marL="720725" indent="-720725" algn="just">
              <a:tabLst>
                <a:tab pos="534988" algn="l"/>
              </a:tabLst>
            </a:pPr>
            <a:r>
              <a:rPr lang="tr-TR" sz="2400" dirty="0" smtClean="0">
                <a:solidFill>
                  <a:schemeClr val="bg1"/>
                </a:solidFill>
                <a:effectLst>
                  <a:outerShdw blurRad="38100" dist="38100" dir="2700000" algn="tl">
                    <a:srgbClr val="000000">
                      <a:alpha val="43137"/>
                    </a:srgbClr>
                  </a:outerShdw>
                </a:effectLst>
              </a:rPr>
              <a:t>	- Cevap </a:t>
            </a:r>
            <a:r>
              <a:rPr lang="tr-TR" sz="2400" dirty="0">
                <a:solidFill>
                  <a:schemeClr val="bg1"/>
                </a:solidFill>
                <a:effectLst>
                  <a:outerShdw blurRad="38100" dist="38100" dir="2700000" algn="tl">
                    <a:srgbClr val="000000">
                      <a:alpha val="43137"/>
                    </a:srgbClr>
                  </a:outerShdw>
                </a:effectLst>
              </a:rPr>
              <a:t>kağıdını kurşun kalemle imzalamalarını,</a:t>
            </a:r>
          </a:p>
          <a:p>
            <a:pPr marL="720725" indent="-720725" algn="just">
              <a:tabLst>
                <a:tab pos="534988" algn="l"/>
              </a:tabLst>
            </a:pPr>
            <a:r>
              <a:rPr lang="tr-TR" sz="2400" dirty="0" smtClean="0">
                <a:solidFill>
                  <a:schemeClr val="bg1"/>
                </a:solidFill>
                <a:effectLst>
                  <a:outerShdw blurRad="38100" dist="38100" dir="2700000" algn="tl">
                    <a:srgbClr val="000000">
                      <a:alpha val="43137"/>
                    </a:srgbClr>
                  </a:outerShdw>
                </a:effectLst>
              </a:rPr>
              <a:t>	- Soru </a:t>
            </a:r>
            <a:r>
              <a:rPr lang="tr-TR" sz="2400" dirty="0">
                <a:solidFill>
                  <a:schemeClr val="bg1"/>
                </a:solidFill>
                <a:effectLst>
                  <a:outerShdw blurRad="38100" dist="38100" dir="2700000" algn="tl">
                    <a:srgbClr val="000000">
                      <a:alpha val="43137"/>
                    </a:srgbClr>
                  </a:outerShdw>
                </a:effectLst>
              </a:rPr>
              <a:t>kitapçıklarında baskı hatası veya eksik sayfa olup olmadığını kontrol etmelerini</a:t>
            </a:r>
          </a:p>
          <a:p>
            <a:pPr algn="just">
              <a:tabLst>
                <a:tab pos="534988" algn="l"/>
              </a:tabLst>
            </a:pPr>
            <a:r>
              <a:rPr lang="tr-TR" sz="2400" dirty="0" smtClean="0">
                <a:solidFill>
                  <a:schemeClr val="bg1"/>
                </a:solidFill>
                <a:effectLst>
                  <a:outerShdw blurRad="38100" dist="38100" dir="2700000" algn="tl">
                    <a:srgbClr val="000000">
                      <a:alpha val="43137"/>
                    </a:srgbClr>
                  </a:outerShdw>
                </a:effectLst>
              </a:rPr>
              <a:t>söyler.</a:t>
            </a:r>
            <a:endParaRPr lang="tr-TR" sz="2400" dirty="0">
              <a:solidFill>
                <a:schemeClr val="bg1"/>
              </a:solidFill>
              <a:effectLst>
                <a:outerShdw blurRad="38100" dist="38100" dir="2700000" algn="tl">
                  <a:srgbClr val="000000">
                    <a:alpha val="43137"/>
                  </a:srgbClr>
                </a:outerShdw>
              </a:effectLst>
            </a:endParaRPr>
          </a:p>
        </p:txBody>
      </p:sp>
      <p:pic>
        <p:nvPicPr>
          <p:cNvPr id="16" name="Resim 15"/>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070492"/>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21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Yedek salonda sınava girecek öğrencilerin cevap kâğıtlarına aday bilgilerini yazmaları ve T.C. kimlik numaralarını ilgili bölüme kodlamaları gerekmektedir.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2" name="Metin kutusu 11"/>
          <p:cNvSpPr txBox="1"/>
          <p:nvPr/>
        </p:nvSpPr>
        <p:spPr>
          <a:xfrm>
            <a:off x="1078351" y="2346737"/>
            <a:ext cx="10010990" cy="1200329"/>
          </a:xfrm>
          <a:prstGeom prst="rect">
            <a:avLst/>
          </a:prstGeom>
          <a:noFill/>
        </p:spPr>
        <p:txBody>
          <a:bodyPr wrap="square" rtlCol="0">
            <a:spAutoFit/>
          </a:bodyPr>
          <a:lstStyle/>
          <a:p>
            <a:pPr algn="just">
              <a:tabLst>
                <a:tab pos="534988" algn="l"/>
              </a:tabLst>
            </a:pPr>
            <a:r>
              <a:rPr lang="tr-TR" sz="2400" dirty="0">
                <a:solidFill>
                  <a:schemeClr val="bg1"/>
                </a:solidFill>
                <a:effectLst>
                  <a:outerShdw blurRad="38100" dist="38100" dir="2700000" algn="tl">
                    <a:srgbClr val="000000">
                      <a:alpha val="43137"/>
                    </a:srgbClr>
                  </a:outerShdw>
                </a:effectLst>
              </a:rPr>
              <a:t>Öğrencilerin kitapçık türlerini cevap kağıtlarına doğru olarak kodlayıp kodlamadıklarını kontrol ederek kitapçık türünü Salon Yoklama Listesine kurşun kalemle kodlar.</a:t>
            </a: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483682"/>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74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5000"/>
                <a:lumOff val="95000"/>
              </a:schemeClr>
            </a:gs>
            <a:gs pos="74000">
              <a:srgbClr val="FF7E79"/>
            </a:gs>
            <a:gs pos="0">
              <a:srgbClr val="FF0000"/>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solidFill>
                  <a:schemeClr val="bg1"/>
                </a:solidFill>
                <a:effectLst>
                  <a:outerShdw blurRad="38100" dist="38100" dir="2700000" algn="tl">
                    <a:srgbClr val="000000">
                      <a:alpha val="43137"/>
                    </a:srgbClr>
                  </a:outerShdw>
                </a:effectLst>
              </a:rPr>
              <a:t>Soru kitapçığının ön ve arka kapağındaki uyarıları öğrencilerin duyabileceği bir şekilde okur.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rPr>
              <a:t>Sınavdan Önce</a:t>
            </a:r>
            <a:endParaRPr lang="tr-TR" sz="2000" b="1" dirty="0">
              <a:ln w="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2941983" y="71245"/>
            <a:ext cx="375680" cy="415636"/>
          </a:xfrm>
          <a:prstGeom prst="rect">
            <a:avLst/>
          </a:prstGeom>
        </p:spPr>
      </p:pic>
      <p:sp>
        <p:nvSpPr>
          <p:cNvPr id="12" name="Metin kutusu 11"/>
          <p:cNvSpPr txBox="1"/>
          <p:nvPr/>
        </p:nvSpPr>
        <p:spPr>
          <a:xfrm>
            <a:off x="1078351" y="2175873"/>
            <a:ext cx="10010990" cy="830997"/>
          </a:xfrm>
          <a:prstGeom prst="rect">
            <a:avLst/>
          </a:prstGeom>
          <a:noFill/>
        </p:spPr>
        <p:txBody>
          <a:bodyPr wrap="square" rtlCol="0">
            <a:spAutoFit/>
          </a:bodyPr>
          <a:lstStyle/>
          <a:p>
            <a:pPr algn="just">
              <a:tabLst>
                <a:tab pos="534988" algn="l"/>
              </a:tabLst>
            </a:pPr>
            <a:r>
              <a:rPr lang="tr-TR" sz="2400" dirty="0">
                <a:solidFill>
                  <a:schemeClr val="bg1"/>
                </a:solidFill>
                <a:effectLst>
                  <a:outerShdw blurRad="38100" dist="38100" dir="2700000" algn="tl">
                    <a:srgbClr val="000000">
                      <a:alpha val="43137"/>
                    </a:srgbClr>
                  </a:outerShdw>
                </a:effectLst>
              </a:rPr>
              <a:t>Sınavın ilk 30 dakikası tamamlanmadan ve sınav bitimine 15 dakika kala öğrencilerin sınav salonundan çıkamayacaklarını duyurur.</a:t>
            </a: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312818"/>
            <a:ext cx="239680" cy="248537"/>
          </a:xfrm>
          <a:prstGeom prst="rect">
            <a:avLst/>
          </a:prstGeom>
          <a:effectLst>
            <a:outerShdw blurRad="50800" dist="38100" dir="2700000" algn="tl" rotWithShape="0">
              <a:prstClr val="black">
                <a:alpha val="40000"/>
              </a:prstClr>
            </a:outerShdw>
          </a:effectLst>
        </p:spPr>
      </p:pic>
      <p:sp>
        <p:nvSpPr>
          <p:cNvPr id="14" name="Metin kutusu 13"/>
          <p:cNvSpPr txBox="1"/>
          <p:nvPr/>
        </p:nvSpPr>
        <p:spPr>
          <a:xfrm>
            <a:off x="1078351" y="3275001"/>
            <a:ext cx="10010990" cy="830997"/>
          </a:xfrm>
          <a:prstGeom prst="rect">
            <a:avLst/>
          </a:prstGeom>
          <a:noFill/>
        </p:spPr>
        <p:txBody>
          <a:bodyPr wrap="square" rtlCol="0">
            <a:spAutoFit/>
          </a:bodyPr>
          <a:lstStyle/>
          <a:p>
            <a:pPr algn="just">
              <a:tabLst>
                <a:tab pos="534988" algn="l"/>
              </a:tabLst>
            </a:pPr>
            <a:r>
              <a:rPr lang="tr-TR" sz="2400" dirty="0">
                <a:solidFill>
                  <a:schemeClr val="bg1"/>
                </a:solidFill>
                <a:effectLst>
                  <a:outerShdw blurRad="38100" dist="38100" dir="2700000" algn="tl">
                    <a:srgbClr val="000000">
                      <a:alpha val="43137"/>
                    </a:srgbClr>
                  </a:outerShdw>
                </a:effectLst>
              </a:rPr>
              <a:t>Soru kitapçığı ve cevap kâğıdını beraberlerinde götürmemeleri gerektiğini bildirir.</a:t>
            </a: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411946"/>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14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9" presetClass="entr" presetSubtype="0" fill="hold" nodeType="withEffect">
                                  <p:stCondLst>
                                    <p:cond delay="1000"/>
                                  </p:stCondLst>
                                  <p:childTnLst>
                                    <p:set>
                                      <p:cBhvr>
                                        <p:cTn id="8" dur="1" fill="hold">
                                          <p:stCondLst>
                                            <p:cond delay="0"/>
                                          </p:stCondLst>
                                        </p:cTn>
                                        <p:tgtEl>
                                          <p:spTgt spid="23"/>
                                        </p:tgtEl>
                                        <p:attrNameLst>
                                          <p:attrName>style.visibility</p:attrName>
                                        </p:attrNameLst>
                                      </p:cBhvr>
                                      <p:to>
                                        <p:strVal val="visible"/>
                                      </p:to>
                                    </p:set>
                                    <p:animEffect transition="in" filter="dissolve">
                                      <p:cBhvr>
                                        <p:cTn id="9" dur="500"/>
                                        <p:tgtEl>
                                          <p:spTgt spid="23"/>
                                        </p:tgtEl>
                                      </p:cBhvr>
                                    </p:animEffec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100000">
              <a:schemeClr val="bg1"/>
            </a:gs>
            <a:gs pos="28000">
              <a:srgbClr val="92D050">
                <a:lumMod val="88000"/>
                <a:lumOff val="12000"/>
              </a:srgb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Öğrencilere sınavın başladığını bildirir.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Sınav Anında</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746572"/>
            <a:ext cx="239680" cy="248537"/>
          </a:xfrm>
          <a:prstGeom prst="rect">
            <a:avLst/>
          </a:prstGeom>
          <a:effectLst>
            <a:outerShdw blurRad="50800" dist="38100" dir="2700000" algn="tl" rotWithShape="0">
              <a:prstClr val="black">
                <a:alpha val="40000"/>
              </a:prstClr>
            </a:outerShdw>
          </a:effectLst>
        </p:spPr>
      </p:pic>
      <p:sp>
        <p:nvSpPr>
          <p:cNvPr id="12" name="Metin kutusu 11"/>
          <p:cNvSpPr txBox="1"/>
          <p:nvPr/>
        </p:nvSpPr>
        <p:spPr>
          <a:xfrm>
            <a:off x="1078351" y="1647971"/>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Sınavın başlamasından itibaren ilk 15 dakika içerisinde sınav binasına gelen öğrencilerin sınava katılmalarını sağlar.</a:t>
            </a:r>
          </a:p>
          <a:p>
            <a:pPr algn="just"/>
            <a:r>
              <a:rPr lang="tr-TR" sz="2400" dirty="0" smtClean="0">
                <a:effectLst>
                  <a:outerShdw blurRad="38100" dist="38100" dir="2700000" algn="tl">
                    <a:srgbClr val="000000">
                      <a:alpha val="43137"/>
                    </a:srgbClr>
                  </a:outerShdw>
                </a:effectLst>
              </a:rPr>
              <a:t>Bu </a:t>
            </a:r>
            <a:r>
              <a:rPr lang="tr-TR" sz="2400" dirty="0">
                <a:effectLst>
                  <a:outerShdw blurRad="38100" dist="38100" dir="2700000" algn="tl">
                    <a:srgbClr val="000000">
                      <a:alpha val="43137"/>
                    </a:srgbClr>
                  </a:outerShdw>
                </a:effectLst>
              </a:rPr>
              <a:t>öğrencilere ek süre verilmez. İlk 15 dakikadan sonra gelen öğrencileri sınava </a:t>
            </a:r>
            <a:r>
              <a:rPr lang="tr-TR" sz="2400" dirty="0" smtClean="0">
                <a:effectLst>
                  <a:outerShdw blurRad="38100" dist="38100" dir="2700000" algn="tl">
                    <a:srgbClr val="000000">
                      <a:alpha val="43137"/>
                    </a:srgbClr>
                  </a:outerShdw>
                </a:effectLst>
              </a:rPr>
              <a:t>almaz.</a:t>
            </a:r>
            <a:endParaRPr lang="tr-TR" sz="2400" dirty="0">
              <a:effectLst>
                <a:outerShdw blurRad="38100" dist="38100" dir="2700000" algn="tl">
                  <a:srgbClr val="000000">
                    <a:alpha val="43137"/>
                  </a:srgbClr>
                </a:outerShdw>
              </a:effectLst>
            </a:endParaRPr>
          </a:p>
        </p:txBody>
      </p:sp>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632920"/>
            <a:ext cx="239680" cy="248537"/>
          </a:xfrm>
          <a:prstGeom prst="rect">
            <a:avLst/>
          </a:prstGeom>
          <a:effectLst>
            <a:outerShdw blurRad="50800" dist="38100" dir="2700000" algn="tl" rotWithShape="0">
              <a:prstClr val="black">
                <a:alpha val="40000"/>
              </a:prstClr>
            </a:outerShdw>
          </a:effectLst>
        </p:spPr>
      </p:pic>
      <p:sp>
        <p:nvSpPr>
          <p:cNvPr id="15" name="Metin kutusu 14"/>
          <p:cNvSpPr txBox="1"/>
          <p:nvPr/>
        </p:nvSpPr>
        <p:spPr>
          <a:xfrm>
            <a:off x="1078351" y="3534319"/>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Sınavın başlamasından 15 dakika sonra, sınava girmeyen öğrencilerin, salon öğrenci yoklama listesinde isimlerinin karşısına silinmeyen kalemle “GİRMEDİ” yazar ve cevap kâğıdındaki “SINAVA GİRMEDİ” kutucuğunu kurşun kalemle kodlar.</a:t>
            </a:r>
          </a:p>
        </p:txBody>
      </p:sp>
    </p:spTree>
    <p:extLst>
      <p:ext uri="{BB962C8B-B14F-4D97-AF65-F5344CB8AC3E}">
        <p14:creationId xmlns:p14="http://schemas.microsoft.com/office/powerpoint/2010/main" val="40253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2"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100000">
              <a:schemeClr val="bg1"/>
            </a:gs>
            <a:gs pos="28000">
              <a:srgbClr val="92D050">
                <a:lumMod val="88000"/>
                <a:lumOff val="12000"/>
              </a:srgbClr>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Cevap kâğıdında öğrencinin imzasının olup olmadığını ve cevaplarını kodladığını kontrol eder.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00FFFF"/>
                </a:solidFill>
                <a:effectLst>
                  <a:outerShdw blurRad="38100" dist="38100" dir="2700000" algn="tl">
                    <a:srgbClr val="000000">
                      <a:alpha val="43137"/>
                    </a:srgbClr>
                  </a:outerShdw>
                </a:effectLst>
                <a:latin typeface="+mj-lt"/>
                <a:cs typeface="Times New Roman" panose="02020603050405020304" pitchFamily="18" charset="0"/>
              </a:rPr>
              <a:t>Sınav Anında</a:t>
            </a:r>
            <a:endParaRPr lang="tr-TR" sz="2000" b="1" cap="none" spc="0" dirty="0">
              <a:ln w="0"/>
              <a:solidFill>
                <a:srgbClr val="00FFFF"/>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6" name="Resim 15"/>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167670"/>
            <a:ext cx="239680" cy="248537"/>
          </a:xfrm>
          <a:prstGeom prst="rect">
            <a:avLst/>
          </a:prstGeom>
          <a:effectLst>
            <a:outerShdw blurRad="50800" dist="38100" dir="2700000" algn="tl" rotWithShape="0">
              <a:prstClr val="black">
                <a:alpha val="40000"/>
              </a:prstClr>
            </a:outerShdw>
          </a:effectLst>
        </p:spPr>
      </p:pic>
      <p:sp>
        <p:nvSpPr>
          <p:cNvPr id="17" name="Metin kutusu 16"/>
          <p:cNvSpPr txBox="1"/>
          <p:nvPr/>
        </p:nvSpPr>
        <p:spPr>
          <a:xfrm>
            <a:off x="1078351" y="2069069"/>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Öğrenciye ait cevap kâğıdındaki salon başkanı ve gözetmenin kontrol ettiğine dair bölümü silinmeyen kalemle imzalar.</a:t>
            </a:r>
          </a:p>
        </p:txBody>
      </p:sp>
      <p:pic>
        <p:nvPicPr>
          <p:cNvPr id="18" name="Resim 17"/>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3416068"/>
            <a:ext cx="239680" cy="248537"/>
          </a:xfrm>
          <a:prstGeom prst="rect">
            <a:avLst/>
          </a:prstGeom>
          <a:effectLst>
            <a:outerShdw blurRad="50800" dist="38100" dir="2700000" algn="tl" rotWithShape="0">
              <a:prstClr val="black">
                <a:alpha val="40000"/>
              </a:prstClr>
            </a:outerShdw>
          </a:effectLst>
        </p:spPr>
      </p:pic>
      <p:sp>
        <p:nvSpPr>
          <p:cNvPr id="20" name="Metin kutusu 19"/>
          <p:cNvSpPr txBox="1"/>
          <p:nvPr/>
        </p:nvSpPr>
        <p:spPr>
          <a:xfrm>
            <a:off x="1078351" y="3317467"/>
            <a:ext cx="10010990" cy="1938992"/>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Öğrencileri </a:t>
            </a:r>
          </a:p>
          <a:p>
            <a:pPr algn="just"/>
            <a:r>
              <a:rPr lang="tr-TR" sz="2400" dirty="0">
                <a:effectLst>
                  <a:outerShdw blurRad="38100" dist="38100" dir="2700000" algn="tl">
                    <a:srgbClr val="000000">
                      <a:alpha val="43137"/>
                    </a:srgbClr>
                  </a:outerShdw>
                </a:effectLst>
              </a:rPr>
              <a:t>	"15 dakikanız kaldı. Cevaplarınızın cevap kağıdına kodlanmış olmasına dikkat ediniz" diyerek uyarır.</a:t>
            </a:r>
          </a:p>
          <a:p>
            <a:pPr algn="just"/>
            <a:endParaRPr lang="tr-TR" sz="2400" dirty="0">
              <a:effectLst>
                <a:outerShdw blurRad="38100" dist="38100" dir="2700000" algn="tl">
                  <a:srgbClr val="000000">
                    <a:alpha val="43137"/>
                  </a:srgbClr>
                </a:outerShdw>
              </a:effectLst>
            </a:endParaRPr>
          </a:p>
          <a:p>
            <a:pPr algn="just"/>
            <a:r>
              <a:rPr lang="tr-TR" sz="2400" dirty="0">
                <a:effectLst>
                  <a:outerShdw blurRad="38100" dist="38100" dir="2700000" algn="tl">
                    <a:srgbClr val="000000">
                      <a:alpha val="43137"/>
                    </a:srgbClr>
                  </a:outerShdw>
                </a:effectLst>
              </a:rPr>
              <a:t>	"5 dakikanız kaldı" diyerek uyarır.</a:t>
            </a: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spTree>
    <p:extLst>
      <p:ext uri="{BB962C8B-B14F-4D97-AF65-F5344CB8AC3E}">
        <p14:creationId xmlns:p14="http://schemas.microsoft.com/office/powerpoint/2010/main" val="9295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nodeType="withEffect">
                                  <p:stCondLst>
                                    <p:cond delay="100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cap="none" spc="0"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Öğrencilere</a:t>
            </a:r>
          </a:p>
          <a:p>
            <a:pPr marL="442913" algn="just"/>
            <a:r>
              <a:rPr lang="tr-TR" sz="2400" dirty="0" smtClean="0">
                <a:effectLst>
                  <a:outerShdw blurRad="38100" dist="38100" dir="2700000" algn="tl">
                    <a:srgbClr val="000000">
                      <a:alpha val="43137"/>
                    </a:srgbClr>
                  </a:outerShdw>
                </a:effectLst>
              </a:rPr>
              <a:t>«Sınav </a:t>
            </a:r>
            <a:r>
              <a:rPr lang="tr-TR" sz="2400" dirty="0">
                <a:effectLst>
                  <a:outerShdw blurRad="38100" dist="38100" dir="2700000" algn="tl">
                    <a:srgbClr val="000000">
                      <a:alpha val="43137"/>
                    </a:srgbClr>
                  </a:outerShdw>
                </a:effectLst>
              </a:rPr>
              <a:t>bitmiştir. Lütfen cevap kağıdınızı soru kitapçığınızın üzerine koyarak </a:t>
            </a:r>
            <a:r>
              <a:rPr lang="tr-TR" sz="2400" dirty="0" smtClean="0">
                <a:effectLst>
                  <a:outerShdw blurRad="38100" dist="38100" dir="2700000" algn="tl">
                    <a:srgbClr val="000000">
                      <a:alpha val="43137"/>
                    </a:srgbClr>
                  </a:outerShdw>
                </a:effectLst>
              </a:rPr>
              <a:t>bekleyiniz»</a:t>
            </a:r>
          </a:p>
          <a:p>
            <a:pPr algn="just"/>
            <a:r>
              <a:rPr lang="tr-TR" sz="2400" dirty="0" smtClean="0">
                <a:effectLst>
                  <a:outerShdw blurRad="38100" dist="38100" dir="2700000" algn="tl">
                    <a:srgbClr val="000000">
                      <a:alpha val="43137"/>
                    </a:srgbClr>
                  </a:outerShdw>
                </a:effectLst>
              </a:rPr>
              <a:t>diyerek </a:t>
            </a:r>
            <a:r>
              <a:rPr lang="tr-TR" sz="2400" dirty="0">
                <a:effectLst>
                  <a:outerShdw blurRad="38100" dist="38100" dir="2700000" algn="tl">
                    <a:srgbClr val="000000">
                      <a:alpha val="43137"/>
                    </a:srgbClr>
                  </a:outerShdw>
                </a:effectLst>
              </a:rPr>
              <a:t>sınavı sonlandırır.</a:t>
            </a:r>
          </a:p>
        </p:txBody>
      </p:sp>
      <p:sp>
        <p:nvSpPr>
          <p:cNvPr id="9" name="Yuvarlatılmış Dikdörtgen 8"/>
          <p:cNvSpPr/>
          <p:nvPr/>
        </p:nvSpPr>
        <p:spPr>
          <a:xfrm>
            <a:off x="3271483" y="57726"/>
            <a:ext cx="1817753" cy="442674"/>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cap="none" spc="0" dirty="0" smtClean="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cap="none" spc="0"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Tree>
    <p:extLst>
      <p:ext uri="{BB962C8B-B14F-4D97-AF65-F5344CB8AC3E}">
        <p14:creationId xmlns:p14="http://schemas.microsoft.com/office/powerpoint/2010/main" val="237945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42" presetClass="path" presetSubtype="0" accel="50000" decel="50000" fill="hold" nodeType="withEffect">
                                  <p:stCondLst>
                                    <p:cond delay="2750"/>
                                  </p:stCondLst>
                                  <p:childTnLst>
                                    <p:animMotion origin="layout" path="M 6.25E-7 -7.40741E-7 L 0.21875 0.00417 " pathEditMode="relative" rAng="0" ptsTypes="AA">
                                      <p:cBhvr>
                                        <p:cTn id="13" dur="2000" fill="hold"/>
                                        <p:tgtEl>
                                          <p:spTgt spid="11"/>
                                        </p:tgtEl>
                                        <p:attrNameLst>
                                          <p:attrName>ppt_x</p:attrName>
                                          <p:attrName>ppt_y</p:attrName>
                                        </p:attrNameLst>
                                      </p:cBhvr>
                                      <p:rCtr x="10938" y="208"/>
                                    </p:animMotion>
                                  </p:childTnLst>
                                </p:cTn>
                              </p:par>
                              <p:par>
                                <p:cTn id="14" presetID="8" presetClass="emph" presetSubtype="0" repeatCount="indefinite" fill="hold" nodeType="withEffect">
                                  <p:stCondLst>
                                    <p:cond delay="2750"/>
                                  </p:stCondLst>
                                  <p:childTnLst>
                                    <p:animRot by="21600000">
                                      <p:cBhvr>
                                        <p:cTn id="15" dur="2000" fill="hold"/>
                                        <p:tgtEl>
                                          <p:spTgt spid="11"/>
                                        </p:tgtEl>
                                        <p:attrNameLst>
                                          <p:attrName>r</p:attrName>
                                        </p:attrNameLst>
                                      </p:cBhvr>
                                    </p:animRot>
                                  </p:childTnLst>
                                </p:cTn>
                              </p:par>
                              <p:par>
                                <p:cTn id="16" presetID="9" presetClass="entr" presetSubtype="0"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49795"/>
            <a:ext cx="239680" cy="248537"/>
          </a:xfrm>
          <a:prstGeom prst="rect">
            <a:avLst/>
          </a:prstGeom>
          <a:effectLst>
            <a:outerShdw blurRad="50800" dist="38100" dir="2700000" algn="tl" rotWithShape="0">
              <a:prstClr val="black">
                <a:alpha val="40000"/>
              </a:prstClr>
            </a:outerShdw>
          </a:effectLst>
        </p:spPr>
      </p:pic>
      <p:sp>
        <p:nvSpPr>
          <p:cNvPr id="32" name="Metin kutusu 31"/>
          <p:cNvSpPr txBox="1"/>
          <p:nvPr/>
        </p:nvSpPr>
        <p:spPr>
          <a:xfrm>
            <a:off x="1078351" y="987632"/>
            <a:ext cx="10010990" cy="1938992"/>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Sınav </a:t>
            </a:r>
            <a:r>
              <a:rPr lang="tr-TR" sz="2400" dirty="0">
                <a:effectLst>
                  <a:outerShdw blurRad="38100" dist="38100" dir="2700000" algn="tl">
                    <a:srgbClr val="000000">
                      <a:alpha val="43137"/>
                    </a:srgbClr>
                  </a:outerShdw>
                </a:effectLst>
              </a:rPr>
              <a:t>yapılacak tüm sınav binalarına sınıf seviyelerinin her biri için ayrı ayrı </a:t>
            </a:r>
            <a:r>
              <a:rPr lang="tr-TR" sz="2400" dirty="0" smtClean="0">
                <a:effectLst>
                  <a:outerShdw blurRad="38100" dist="38100" dir="2700000" algn="tl">
                    <a:srgbClr val="000000">
                      <a:alpha val="43137"/>
                    </a:srgbClr>
                  </a:outerShdw>
                </a:effectLst>
              </a:rPr>
              <a:t>     </a:t>
            </a:r>
            <a:r>
              <a:rPr lang="tr-TR" sz="2400" dirty="0" smtClean="0">
                <a:solidFill>
                  <a:srgbClr val="FF0000"/>
                </a:solidFill>
                <a:effectLst>
                  <a:outerShdw blurRad="38100" dist="38100" dir="2700000" algn="tl">
                    <a:srgbClr val="000000">
                      <a:alpha val="43137"/>
                    </a:srgbClr>
                  </a:outerShdw>
                </a:effectLst>
              </a:rPr>
              <a:t>10 </a:t>
            </a:r>
            <a:r>
              <a:rPr lang="tr-TR" sz="2400" dirty="0">
                <a:solidFill>
                  <a:srgbClr val="FF0000"/>
                </a:solidFill>
                <a:effectLst>
                  <a:outerShdw blurRad="38100" dist="38100" dir="2700000" algn="tl">
                    <a:srgbClr val="000000">
                      <a:alpha val="43137"/>
                    </a:srgbClr>
                  </a:outerShdw>
                </a:effectLst>
              </a:rPr>
              <a:t>(on) adet yedek </a:t>
            </a:r>
            <a:r>
              <a:rPr lang="tr-TR" sz="2400" dirty="0">
                <a:effectLst>
                  <a:outerShdw blurRad="38100" dist="38100" dir="2700000" algn="tl">
                    <a:srgbClr val="000000">
                      <a:alpha val="43137"/>
                    </a:srgbClr>
                  </a:outerShdw>
                </a:effectLst>
              </a:rPr>
              <a:t>evrak diğer sınav evrakı ile birlikte gelecektir.</a:t>
            </a:r>
          </a:p>
          <a:p>
            <a:pPr algn="just"/>
            <a:endParaRPr lang="tr-TR" sz="2400" dirty="0" smtClean="0">
              <a:effectLst>
                <a:outerShdw blurRad="38100" dist="38100" dir="2700000" algn="tl">
                  <a:srgbClr val="000000">
                    <a:alpha val="43137"/>
                  </a:srgbClr>
                </a:outerShdw>
              </a:effectLst>
            </a:endParaRPr>
          </a:p>
          <a:p>
            <a:pPr algn="just"/>
            <a:r>
              <a:rPr lang="tr-TR" sz="2400" dirty="0" smtClean="0">
                <a:effectLst>
                  <a:outerShdw blurRad="38100" dist="38100" dir="2700000" algn="tl">
                    <a:srgbClr val="000000">
                      <a:alpha val="43137"/>
                    </a:srgbClr>
                  </a:outerShdw>
                </a:effectLst>
              </a:rPr>
              <a:t>Bu </a:t>
            </a:r>
            <a:r>
              <a:rPr lang="tr-TR" sz="2400" dirty="0">
                <a:effectLst>
                  <a:outerShdw blurRad="38100" dist="38100" dir="2700000" algn="tl">
                    <a:srgbClr val="000000">
                      <a:alpha val="43137"/>
                    </a:srgbClr>
                  </a:outerShdw>
                </a:effectLst>
              </a:rPr>
              <a:t>evraklar, gerektiğinde yedek salonda sınava girecek öğrenciler için veya baskı hatası durumunda kullanılacaktır.</a:t>
            </a:r>
            <a:endParaRPr lang="tr-TR" sz="2400" dirty="0" smtClean="0">
              <a:effectLst>
                <a:outerShdw blurRad="38100" dist="38100" dir="2700000" algn="tl">
                  <a:srgbClr val="000000">
                    <a:alpha val="43137"/>
                  </a:srgbClr>
                </a:outerShdw>
              </a:effectLst>
            </a:endParaRPr>
          </a:p>
        </p:txBody>
      </p:sp>
      <p:sp>
        <p:nvSpPr>
          <p:cNvPr id="9" name="Metin kutusu 8"/>
          <p:cNvSpPr txBox="1"/>
          <p:nvPr/>
        </p:nvSpPr>
        <p:spPr>
          <a:xfrm>
            <a:off x="1078351" y="3237779"/>
            <a:ext cx="10010990" cy="830997"/>
          </a:xfrm>
          <a:prstGeom prst="rect">
            <a:avLst/>
          </a:prstGeom>
          <a:noFill/>
        </p:spPr>
        <p:txBody>
          <a:bodyPr wrap="square" rtlCol="0">
            <a:spAutoFit/>
          </a:bodyPr>
          <a:lstStyle>
            <a:defPPr>
              <a:defRPr lang="tr-TR"/>
            </a:defPPr>
            <a:lvl1pPr algn="just">
              <a:defRPr sz="2400">
                <a:solidFill>
                  <a:srgbClr val="FF0000"/>
                </a:solidFill>
                <a:effectLst>
                  <a:glow rad="101600">
                    <a:schemeClr val="tx1">
                      <a:alpha val="60000"/>
                    </a:schemeClr>
                  </a:glow>
                  <a:outerShdw blurRad="38100" dist="38100" dir="2700000" algn="tl">
                    <a:srgbClr val="000000">
                      <a:alpha val="43137"/>
                    </a:srgbClr>
                  </a:outerShdw>
                </a:effectLst>
              </a:defRPr>
            </a:lvl1pPr>
          </a:lstStyle>
          <a:p>
            <a:r>
              <a:rPr lang="tr-TR" dirty="0" smtClean="0">
                <a:effectLst>
                  <a:glow rad="101600">
                    <a:schemeClr val="bg1">
                      <a:alpha val="60000"/>
                    </a:schemeClr>
                  </a:glow>
                  <a:outerShdw blurRad="38100" dist="38100" dir="2700000" algn="tl">
                    <a:srgbClr val="000000">
                      <a:alpha val="43137"/>
                    </a:srgbClr>
                  </a:outerShdw>
                </a:effectLst>
              </a:rPr>
              <a:t>(Sınav </a:t>
            </a:r>
            <a:r>
              <a:rPr lang="tr-TR" dirty="0">
                <a:effectLst>
                  <a:glow rad="101600">
                    <a:schemeClr val="bg1">
                      <a:alpha val="60000"/>
                    </a:schemeClr>
                  </a:glow>
                  <a:outerShdw blurRad="38100" dist="38100" dir="2700000" algn="tl">
                    <a:srgbClr val="000000">
                      <a:alpha val="43137"/>
                    </a:srgbClr>
                  </a:outerShdw>
                </a:effectLst>
              </a:rPr>
              <a:t>sırasında gerekmedikçe yedek sınav poşeti kesinlikle açılmaz ve yedek sınav poşeti bina sınav komisyonunun bulunduğu odada muhafaza edilir</a:t>
            </a:r>
            <a:r>
              <a:rPr lang="tr-TR" dirty="0" smtClean="0">
                <a:effectLst>
                  <a:glow rad="101600">
                    <a:schemeClr val="bg1">
                      <a:alpha val="60000"/>
                    </a:schemeClr>
                  </a:glow>
                  <a:outerShdw blurRad="38100" dist="38100" dir="2700000" algn="tl">
                    <a:srgbClr val="000000">
                      <a:alpha val="43137"/>
                    </a:srgbClr>
                  </a:outerShdw>
                </a:effectLst>
              </a:rPr>
              <a:t>.)</a:t>
            </a:r>
            <a:endParaRPr lang="tr-TR" dirty="0">
              <a:effectLst>
                <a:glow rad="101600">
                  <a:schemeClr val="bg1">
                    <a:alpha val="60000"/>
                  </a:schemeClr>
                </a:glow>
                <a:outerShdw blurRad="38100" dist="38100" dir="2700000" algn="tl">
                  <a:srgbClr val="000000">
                    <a:alpha val="43137"/>
                  </a:srgbClr>
                </a:outerShdw>
              </a:effectLst>
            </a:endParaRPr>
          </a:p>
        </p:txBody>
      </p:sp>
      <p:sp>
        <p:nvSpPr>
          <p:cNvPr id="10" name="Yuvarlatılmış Dikdörtgen 9"/>
          <p:cNvSpPr/>
          <p:nvPr/>
        </p:nvSpPr>
        <p:spPr>
          <a:xfrm>
            <a:off x="1059170" y="74542"/>
            <a:ext cx="3715581"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Sınav Hakkında Genel açıklamalar</a:t>
            </a:r>
            <a:endParaRPr lang="tr-TR" sz="2000" b="1" dirty="0">
              <a:ln w="0"/>
              <a:solidFill>
                <a:srgbClr val="0000FF"/>
              </a:solidFill>
              <a:latin typeface="+mj-lt"/>
              <a:cs typeface="Times New Roman" panose="02020603050405020304" pitchFamily="18"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Tree>
    <p:extLst>
      <p:ext uri="{BB962C8B-B14F-4D97-AF65-F5344CB8AC3E}">
        <p14:creationId xmlns:p14="http://schemas.microsoft.com/office/powerpoint/2010/main" val="35775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5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75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8" presetClass="emph" presetSubtype="0" repeatCount="indefinite" fill="hold" nodeType="withEffect">
                                  <p:stCondLst>
                                    <p:cond delay="2750"/>
                                  </p:stCondLst>
                                  <p:childTnLst>
                                    <p:animRot by="21600000">
                                      <p:cBhvr>
                                        <p:cTn id="15"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Salon öğrenci yoklama listesi ile karşılaştırarak eksik olup olmadığını kontrol eder</a:t>
            </a:r>
            <a:r>
              <a:rPr lang="tr-TR" sz="2400" dirty="0" smtClean="0">
                <a:effectLst>
                  <a:outerShdw blurRad="38100" dist="38100" dir="2700000" algn="tl">
                    <a:srgbClr val="000000">
                      <a:alpha val="43137"/>
                    </a:srgbClr>
                  </a:outerShdw>
                </a:effectLst>
              </a:rPr>
              <a:t>.</a:t>
            </a:r>
            <a:endParaRPr lang="tr-TR" sz="2400" dirty="0">
              <a:effectLst>
                <a:outerShdw blurRad="38100" dist="38100" dir="2700000" algn="tl">
                  <a:srgbClr val="000000">
                    <a:alpha val="43137"/>
                  </a:srgbClr>
                </a:outerShdw>
              </a:effectLst>
            </a:endParaRP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059856"/>
            <a:ext cx="239680" cy="248537"/>
          </a:xfrm>
          <a:prstGeom prst="rect">
            <a:avLst/>
          </a:prstGeom>
          <a:effectLst>
            <a:outerShdw blurRad="50800" dist="38100" dir="2700000" algn="tl" rotWithShape="0">
              <a:prstClr val="black">
                <a:alpha val="40000"/>
              </a:prstClr>
            </a:outerShdw>
          </a:effectLst>
        </p:spPr>
      </p:pic>
      <p:sp>
        <p:nvSpPr>
          <p:cNvPr id="15" name="Metin kutusu 14"/>
          <p:cNvSpPr txBox="1"/>
          <p:nvPr/>
        </p:nvSpPr>
        <p:spPr>
          <a:xfrm>
            <a:off x="1078351" y="1961255"/>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evrakını teslim eden öğrenciye, salon öğrenci yoklama listesini silinmeyen kalemle imzalatır.</a:t>
            </a:r>
          </a:p>
        </p:txBody>
      </p:sp>
      <p:sp>
        <p:nvSpPr>
          <p:cNvPr id="22" name="Metin kutusu 21"/>
          <p:cNvSpPr txBox="1"/>
          <p:nvPr/>
        </p:nvSpPr>
        <p:spPr>
          <a:xfrm>
            <a:off x="1078351" y="2956221"/>
            <a:ext cx="10010990" cy="461665"/>
          </a:xfrm>
          <a:prstGeom prst="rect">
            <a:avLst/>
          </a:prstGeom>
          <a:noFill/>
        </p:spPr>
        <p:txBody>
          <a:bodyPr wrap="square" rtlCol="0">
            <a:spAutoFit/>
          </a:bodyPr>
          <a:lstStyle/>
          <a:p>
            <a:pPr algn="just"/>
            <a:r>
              <a:rPr lang="tr-TR" sz="2400" dirty="0">
                <a:solidFill>
                  <a:srgbClr val="FF0000"/>
                </a:solidFill>
                <a:effectLst>
                  <a:outerShdw blurRad="38100" dist="38100" dir="2700000" algn="tl">
                    <a:srgbClr val="000000">
                      <a:alpha val="43137"/>
                    </a:srgbClr>
                  </a:outerShdw>
                </a:effectLst>
              </a:rPr>
              <a:t>(Bu işlemi sınav başlamadan önce ya da sınav sırasında yapmaz)</a:t>
            </a:r>
          </a:p>
        </p:txBody>
      </p:sp>
    </p:spTree>
    <p:extLst>
      <p:ext uri="{BB962C8B-B14F-4D97-AF65-F5344CB8AC3E}">
        <p14:creationId xmlns:p14="http://schemas.microsoft.com/office/powerpoint/2010/main" val="22697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Cevap kağıtlarında ve salon yoklama listesinde görevlilere ait alanların oldurulduğundan ve imzalandığından emin olur.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2059856"/>
            <a:ext cx="239680" cy="248537"/>
          </a:xfrm>
          <a:prstGeom prst="rect">
            <a:avLst/>
          </a:prstGeom>
          <a:effectLst>
            <a:outerShdw blurRad="50800" dist="38100" dir="2700000" algn="tl" rotWithShape="0">
              <a:prstClr val="black">
                <a:alpha val="40000"/>
              </a:prstClr>
            </a:outerShdw>
          </a:effectLst>
        </p:spPr>
      </p:pic>
      <p:sp>
        <p:nvSpPr>
          <p:cNvPr id="15" name="Metin kutusu 14"/>
          <p:cNvSpPr txBox="1"/>
          <p:nvPr/>
        </p:nvSpPr>
        <p:spPr>
          <a:xfrm>
            <a:off x="1078351" y="1961255"/>
            <a:ext cx="10010990" cy="1569660"/>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	- Cevap </a:t>
            </a:r>
            <a:r>
              <a:rPr lang="tr-TR" sz="2400" dirty="0">
                <a:effectLst>
                  <a:outerShdw blurRad="38100" dist="38100" dir="2700000" algn="tl">
                    <a:srgbClr val="000000">
                      <a:alpha val="43137"/>
                    </a:srgbClr>
                  </a:outerShdw>
                </a:effectLst>
              </a:rPr>
              <a:t>kağıtlarını,</a:t>
            </a:r>
          </a:p>
          <a:p>
            <a:pPr algn="just"/>
            <a:r>
              <a:rPr lang="tr-TR" sz="2400" dirty="0" smtClean="0">
                <a:effectLst>
                  <a:outerShdw blurRad="38100" dist="38100" dir="2700000" algn="tl">
                    <a:srgbClr val="000000">
                      <a:alpha val="43137"/>
                    </a:srgbClr>
                  </a:outerShdw>
                </a:effectLst>
              </a:rPr>
              <a:t>	- Salon </a:t>
            </a:r>
            <a:r>
              <a:rPr lang="tr-TR" sz="2400" dirty="0">
                <a:effectLst>
                  <a:outerShdw blurRad="38100" dist="38100" dir="2700000" algn="tl">
                    <a:srgbClr val="000000">
                      <a:alpha val="43137"/>
                    </a:srgbClr>
                  </a:outerShdw>
                </a:effectLst>
              </a:rPr>
              <a:t>yoklama listesini,</a:t>
            </a:r>
          </a:p>
          <a:p>
            <a:pPr algn="just"/>
            <a:r>
              <a:rPr lang="tr-TR" sz="2400" dirty="0" smtClean="0">
                <a:effectLst>
                  <a:outerShdw blurRad="38100" dist="38100" dir="2700000" algn="tl">
                    <a:srgbClr val="000000">
                      <a:alpha val="43137"/>
                    </a:srgbClr>
                  </a:outerShdw>
                </a:effectLst>
              </a:rPr>
              <a:t>	- Varsa </a:t>
            </a:r>
            <a:r>
              <a:rPr lang="tr-TR" sz="2400" dirty="0">
                <a:effectLst>
                  <a:outerShdw blurRad="38100" dist="38100" dir="2700000" algn="tl">
                    <a:srgbClr val="000000">
                      <a:alpha val="43137"/>
                    </a:srgbClr>
                  </a:outerShdw>
                </a:effectLst>
              </a:rPr>
              <a:t>diğer tutanakları</a:t>
            </a:r>
          </a:p>
          <a:p>
            <a:pPr algn="just"/>
            <a:r>
              <a:rPr lang="tr-TR" sz="2400" dirty="0" smtClean="0">
                <a:effectLst>
                  <a:outerShdw blurRad="38100" dist="38100" dir="2700000" algn="tl">
                    <a:srgbClr val="000000">
                      <a:alpha val="43137"/>
                    </a:srgbClr>
                  </a:outerShdw>
                </a:effectLst>
              </a:rPr>
              <a:t>Sınav </a:t>
            </a:r>
            <a:r>
              <a:rPr lang="tr-TR" sz="2400" dirty="0">
                <a:effectLst>
                  <a:outerShdw blurRad="38100" dist="38100" dir="2700000" algn="tl">
                    <a:srgbClr val="000000">
                      <a:alpha val="43137"/>
                    </a:srgbClr>
                  </a:outerShdw>
                </a:effectLst>
              </a:rPr>
              <a:t>Evrakı Dönüş Zarfına yerleştirir.</a:t>
            </a:r>
          </a:p>
        </p:txBody>
      </p:sp>
      <p:sp>
        <p:nvSpPr>
          <p:cNvPr id="22" name="Metin kutusu 21"/>
          <p:cNvSpPr txBox="1"/>
          <p:nvPr/>
        </p:nvSpPr>
        <p:spPr>
          <a:xfrm>
            <a:off x="1078351" y="3673541"/>
            <a:ext cx="10010990" cy="830997"/>
          </a:xfrm>
          <a:prstGeom prst="rect">
            <a:avLst/>
          </a:prstGeom>
          <a:noFill/>
        </p:spPr>
        <p:txBody>
          <a:bodyPr wrap="square" rtlCol="0">
            <a:spAutoFit/>
          </a:bodyPr>
          <a:lstStyle/>
          <a:p>
            <a:pPr algn="just"/>
            <a:r>
              <a:rPr lang="tr-TR" sz="2400" dirty="0" smtClean="0">
                <a:solidFill>
                  <a:srgbClr val="FF0000"/>
                </a:solidFill>
                <a:effectLst>
                  <a:outerShdw blurRad="38100" dist="38100" dir="2700000" algn="tl">
                    <a:srgbClr val="000000">
                      <a:alpha val="43137"/>
                    </a:srgbClr>
                  </a:outerShdw>
                </a:effectLst>
              </a:rPr>
              <a:t>( Soru </a:t>
            </a:r>
            <a:r>
              <a:rPr lang="tr-TR" sz="2400" dirty="0">
                <a:solidFill>
                  <a:srgbClr val="FF0000"/>
                </a:solidFill>
                <a:effectLst>
                  <a:outerShdw blurRad="38100" dist="38100" dir="2700000" algn="tl">
                    <a:srgbClr val="000000">
                      <a:alpha val="43137"/>
                    </a:srgbClr>
                  </a:outerShdw>
                </a:effectLst>
              </a:rPr>
              <a:t>kitapçıkları ve Salon Görevlileri Sınav Uygulama Formu (Ek-2) Sınav Evrakı Dönüş Zarfına </a:t>
            </a:r>
            <a:r>
              <a:rPr lang="tr-TR" sz="2400" dirty="0" smtClean="0">
                <a:solidFill>
                  <a:srgbClr val="FF0000"/>
                </a:solidFill>
                <a:effectLst>
                  <a:outerShdw blurRad="38100" dist="38100" dir="2700000" algn="tl">
                    <a:srgbClr val="000000">
                      <a:alpha val="43137"/>
                    </a:srgbClr>
                  </a:outerShdw>
                </a:effectLst>
              </a:rPr>
              <a:t>konulmayacaktır. )</a:t>
            </a:r>
            <a:endParaRPr lang="tr-TR" sz="2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59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Salon aday yoklama listesi üstte olacak şekilde aday cevap kâğıtlarını tam ve sıralı olarak Resim-6 ve Resim-7’deki gibi sınav evrakı dönüş zarfına </a:t>
            </a:r>
            <a:r>
              <a:rPr lang="tr-TR" sz="2400" dirty="0" smtClean="0">
                <a:effectLst>
                  <a:outerShdw blurRad="38100" dist="38100" dir="2700000" algn="tl">
                    <a:srgbClr val="000000">
                      <a:alpha val="43137"/>
                    </a:srgbClr>
                  </a:outerShdw>
                </a:effectLst>
              </a:rPr>
              <a:t>koyar</a:t>
            </a:r>
            <a:r>
              <a:rPr lang="tr-TR" sz="2400" dirty="0">
                <a:effectLst>
                  <a:outerShdw blurRad="38100" dist="38100" dir="2700000" algn="tl">
                    <a:srgbClr val="000000">
                      <a:alpha val="43137"/>
                    </a:srgbClr>
                  </a:outerShdw>
                </a:effectLst>
              </a:rPr>
              <a:t>.</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pic>
        <p:nvPicPr>
          <p:cNvPr id="12" name="Resim 11"/>
          <p:cNvPicPr>
            <a:picLocks noChangeAspect="1"/>
          </p:cNvPicPr>
          <p:nvPr/>
        </p:nvPicPr>
        <p:blipFill rotWithShape="1">
          <a:blip r:embed="rId4"/>
          <a:srcRect r="59238"/>
          <a:stretch/>
        </p:blipFill>
        <p:spPr>
          <a:xfrm>
            <a:off x="1335091" y="1889874"/>
            <a:ext cx="4686802" cy="4640938"/>
          </a:xfrm>
          <a:prstGeom prst="rect">
            <a:avLst/>
          </a:prstGeom>
        </p:spPr>
      </p:pic>
      <p:pic>
        <p:nvPicPr>
          <p:cNvPr id="16" name="Resim 15"/>
          <p:cNvPicPr>
            <a:picLocks noChangeAspect="1"/>
          </p:cNvPicPr>
          <p:nvPr/>
        </p:nvPicPr>
        <p:blipFill rotWithShape="1">
          <a:blip r:embed="rId4"/>
          <a:srcRect l="59472"/>
          <a:stretch/>
        </p:blipFill>
        <p:spPr>
          <a:xfrm>
            <a:off x="6192765" y="1889873"/>
            <a:ext cx="4659961" cy="4640938"/>
          </a:xfrm>
          <a:prstGeom prst="rect">
            <a:avLst/>
          </a:prstGeom>
        </p:spPr>
      </p:pic>
    </p:spTree>
    <p:extLst>
      <p:ext uri="{BB962C8B-B14F-4D97-AF65-F5344CB8AC3E}">
        <p14:creationId xmlns:p14="http://schemas.microsoft.com/office/powerpoint/2010/main" val="20073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25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Salonda son kez kontrol yaparak unutulan herhangi bir belge olmadığından emin olduktan Sınav Evrakı Dönüş Zarfının ağzını salonda kapatır.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sp>
        <p:nvSpPr>
          <p:cNvPr id="11" name="Metin kutusu 10"/>
          <p:cNvSpPr txBox="1"/>
          <p:nvPr/>
        </p:nvSpPr>
        <p:spPr>
          <a:xfrm>
            <a:off x="1078351" y="2484568"/>
            <a:ext cx="10010990" cy="1200329"/>
          </a:xfrm>
          <a:prstGeom prst="rect">
            <a:avLst/>
          </a:prstGeom>
          <a:noFill/>
        </p:spPr>
        <p:txBody>
          <a:bodyPr wrap="square" rtlCol="0">
            <a:spAutoFit/>
          </a:bodyPr>
          <a:lstStyle/>
          <a:p>
            <a:pPr algn="just"/>
            <a:r>
              <a:rPr lang="tr-TR" sz="2400" dirty="0">
                <a:solidFill>
                  <a:srgbClr val="FF0000"/>
                </a:solidFill>
                <a:effectLst>
                  <a:outerShdw blurRad="38100" dist="38100" dir="2700000" algn="tl">
                    <a:srgbClr val="000000">
                      <a:alpha val="43137"/>
                    </a:srgbClr>
                  </a:outerShdw>
                </a:effectLst>
              </a:rPr>
              <a:t>Salon görevlileri, sınav salonunda unutulan, sınav evrak kutusuna konulmayan cevap kâğıtlarının Bakanlık tarafından işleme alınmayacağını ve yasal sorumluluğun kendilerine ait olacağını bilir.</a:t>
            </a:r>
          </a:p>
        </p:txBody>
      </p:sp>
    </p:spTree>
    <p:extLst>
      <p:ext uri="{BB962C8B-B14F-4D97-AF65-F5344CB8AC3E}">
        <p14:creationId xmlns:p14="http://schemas.microsoft.com/office/powerpoint/2010/main" val="19516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evrakı dönüş zarfı, Resim-8 ve Resim-9’daki gibi, zarf kapağının üzerinde bulunan beyaz koruyucu bandı kapağın sağ tarafından kaldırarak kapatılır.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pic>
        <p:nvPicPr>
          <p:cNvPr id="11" name="Resim 10"/>
          <p:cNvPicPr>
            <a:picLocks noChangeAspect="1"/>
          </p:cNvPicPr>
          <p:nvPr/>
        </p:nvPicPr>
        <p:blipFill rotWithShape="1">
          <a:blip r:embed="rId4"/>
          <a:srcRect r="59988"/>
          <a:stretch/>
        </p:blipFill>
        <p:spPr>
          <a:xfrm>
            <a:off x="1087587" y="1818629"/>
            <a:ext cx="4914863" cy="4696668"/>
          </a:xfrm>
          <a:prstGeom prst="rect">
            <a:avLst/>
          </a:prstGeom>
        </p:spPr>
      </p:pic>
      <p:pic>
        <p:nvPicPr>
          <p:cNvPr id="14" name="Resim 13"/>
          <p:cNvPicPr>
            <a:picLocks noChangeAspect="1"/>
          </p:cNvPicPr>
          <p:nvPr/>
        </p:nvPicPr>
        <p:blipFill rotWithShape="1">
          <a:blip r:embed="rId4"/>
          <a:srcRect l="60409"/>
          <a:stretch/>
        </p:blipFill>
        <p:spPr>
          <a:xfrm>
            <a:off x="6235385" y="1818629"/>
            <a:ext cx="4863192" cy="4696668"/>
          </a:xfrm>
          <a:prstGeom prst="rect">
            <a:avLst/>
          </a:prstGeom>
        </p:spPr>
      </p:pic>
    </p:spTree>
    <p:extLst>
      <p:ext uri="{BB962C8B-B14F-4D97-AF65-F5344CB8AC3E}">
        <p14:creationId xmlns:p14="http://schemas.microsoft.com/office/powerpoint/2010/main" val="37557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25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19655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Salon Görevlileri</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 Ağzı </a:t>
            </a:r>
            <a:r>
              <a:rPr lang="tr-TR" sz="2400" dirty="0">
                <a:effectLst>
                  <a:outerShdw blurRad="38100" dist="38100" dir="2700000" algn="tl">
                    <a:srgbClr val="000000">
                      <a:alpha val="43137"/>
                    </a:srgbClr>
                  </a:outerShdw>
                </a:effectLst>
              </a:rPr>
              <a:t>kapalı sınav dönüşüm zarfını,</a:t>
            </a:r>
          </a:p>
          <a:p>
            <a:pPr algn="just"/>
            <a:r>
              <a:rPr lang="tr-TR" sz="2400" dirty="0" smtClean="0">
                <a:effectLst>
                  <a:outerShdw blurRad="38100" dist="38100" dir="2700000" algn="tl">
                    <a:srgbClr val="000000">
                      <a:alpha val="43137"/>
                    </a:srgbClr>
                  </a:outerShdw>
                </a:effectLst>
              </a:rPr>
              <a:t>- Soru </a:t>
            </a:r>
            <a:r>
              <a:rPr lang="tr-TR" sz="2400" dirty="0">
                <a:effectLst>
                  <a:outerShdw blurRad="38100" dist="38100" dir="2700000" algn="tl">
                    <a:srgbClr val="000000">
                      <a:alpha val="43137"/>
                    </a:srgbClr>
                  </a:outerShdw>
                </a:effectLst>
              </a:rPr>
              <a:t>kitapçıklarını ve </a:t>
            </a:r>
          </a:p>
          <a:p>
            <a:pPr algn="just"/>
            <a:r>
              <a:rPr lang="tr-TR" sz="2400" dirty="0" smtClean="0">
                <a:effectLst>
                  <a:outerShdw blurRad="38100" dist="38100" dir="2700000" algn="tl">
                    <a:srgbClr val="000000">
                      <a:alpha val="43137"/>
                    </a:srgbClr>
                  </a:outerShdw>
                </a:effectLst>
              </a:rPr>
              <a:t>- Salon </a:t>
            </a:r>
            <a:r>
              <a:rPr lang="tr-TR" sz="2400" dirty="0">
                <a:effectLst>
                  <a:outerShdw blurRad="38100" dist="38100" dir="2700000" algn="tl">
                    <a:srgbClr val="000000">
                      <a:alpha val="43137"/>
                    </a:srgbClr>
                  </a:outerShdw>
                </a:effectLst>
              </a:rPr>
              <a:t>Görevlileri Sınav Uygulama Formunu</a:t>
            </a:r>
          </a:p>
          <a:p>
            <a:pPr algn="just"/>
            <a:r>
              <a:rPr lang="tr-TR" sz="2400" dirty="0">
                <a:effectLst>
                  <a:outerShdw blurRad="38100" dist="38100" dir="2700000" algn="tl">
                    <a:srgbClr val="000000">
                      <a:alpha val="43137"/>
                    </a:srgbClr>
                  </a:outerShdw>
                </a:effectLst>
              </a:rPr>
              <a:t>bina sınav komisyonuna imza karşılığında teslim eder.</a:t>
            </a:r>
          </a:p>
        </p:txBody>
      </p:sp>
      <p:sp>
        <p:nvSpPr>
          <p:cNvPr id="9" name="Yuvarlatılmış Dikdörtgen 8"/>
          <p:cNvSpPr/>
          <p:nvPr/>
        </p:nvSpPr>
        <p:spPr>
          <a:xfrm>
            <a:off x="3271483" y="57726"/>
            <a:ext cx="1817753"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rPr>
              <a:t>Sınav Sonunda</a:t>
            </a:r>
            <a:endParaRPr lang="tr-TR" sz="2000" b="1" dirty="0">
              <a:ln w="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001817" y="71245"/>
            <a:ext cx="375680" cy="415636"/>
          </a:xfrm>
          <a:prstGeom prst="rect">
            <a:avLst/>
          </a:prstGeom>
        </p:spPr>
      </p:pic>
      <p:sp>
        <p:nvSpPr>
          <p:cNvPr id="10" name="Metin kutusu 9"/>
          <p:cNvSpPr txBox="1"/>
          <p:nvPr/>
        </p:nvSpPr>
        <p:spPr>
          <a:xfrm>
            <a:off x="1277642" y="3346202"/>
            <a:ext cx="10082019" cy="1200329"/>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Soru kitapçıkları okullarda bırakılacak, sınavdan bir gün sonra isteyen öğrenciye verilebilecektir. Talep edilmeyen soru kitapçıkları il/ilçe millî eğitim müdürlükleri tarafından okul/kurumlarda kullanılmak üzere </a:t>
            </a:r>
            <a:r>
              <a:rPr lang="tr-TR" sz="2400" dirty="0" smtClean="0">
                <a:effectLst>
                  <a:outerShdw blurRad="38100" dist="38100" dir="2700000" algn="tl">
                    <a:srgbClr val="000000">
                      <a:alpha val="43137"/>
                    </a:srgbClr>
                  </a:outerShdw>
                </a:effectLst>
              </a:rPr>
              <a:t>değerlendirilecektir.</a:t>
            </a:r>
            <a:endParaRPr lang="tr-TR" sz="2400" dirty="0">
              <a:effectLst>
                <a:outerShdw blurRad="38100" dist="38100" dir="2700000" algn="tl">
                  <a:srgbClr val="000000">
                    <a:alpha val="43137"/>
                  </a:srgbClr>
                </a:outerShdw>
              </a:effectLst>
            </a:endParaRPr>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958511" y="3503416"/>
            <a:ext cx="239680" cy="248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51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2750"/>
                                  </p:stCondLst>
                                  <p:childTnLst>
                                    <p:animRot by="21600000">
                                      <p:cBhvr>
                                        <p:cTn id="9" dur="2000" fill="hold"/>
                                        <p:tgtEl>
                                          <p:spTgt spid="2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5" y="129886"/>
            <a:ext cx="12016510" cy="6728114"/>
          </a:xfrm>
          <a:prstGeom prst="rect">
            <a:avLst/>
          </a:prstGeom>
          <a:ln>
            <a:noFill/>
          </a:ln>
          <a:effectLst>
            <a:softEdge rad="112500"/>
          </a:effectLst>
        </p:spPr>
      </p:pic>
      <p:sp>
        <p:nvSpPr>
          <p:cNvPr id="13" name="Metin kutusu 12"/>
          <p:cNvSpPr txBox="1"/>
          <p:nvPr/>
        </p:nvSpPr>
        <p:spPr>
          <a:xfrm>
            <a:off x="5615708" y="1975922"/>
            <a:ext cx="5667596" cy="707886"/>
          </a:xfrm>
          <a:prstGeom prst="rect">
            <a:avLst/>
          </a:prstGeom>
          <a:noFill/>
        </p:spPr>
        <p:txBody>
          <a:bodyPr wrap="square" rtlCol="0">
            <a:spAutoFit/>
          </a:bodyPr>
          <a:lstStyle/>
          <a:p>
            <a:pPr algn="ctr"/>
            <a:r>
              <a:rPr lang="tr-TR" sz="4000" dirty="0">
                <a:solidFill>
                  <a:schemeClr val="bg1"/>
                </a:solidFill>
                <a:effectLst>
                  <a:outerShdw blurRad="38100" dist="38100" dir="2700000" algn="tl">
                    <a:srgbClr val="000000">
                      <a:alpha val="43137"/>
                    </a:srgbClr>
                  </a:outerShdw>
                </a:effectLst>
                <a:latin typeface="Monotype Corsiva" panose="03010101010201010101" pitchFamily="66" charset="0"/>
              </a:rPr>
              <a:t>TEŞEKKÜR </a:t>
            </a:r>
            <a:r>
              <a:rPr lang="tr-TR" sz="4000" dirty="0" smtClean="0">
                <a:solidFill>
                  <a:schemeClr val="bg1"/>
                </a:solidFill>
                <a:effectLst>
                  <a:outerShdw blurRad="38100" dist="38100" dir="2700000" algn="tl">
                    <a:srgbClr val="000000">
                      <a:alpha val="43137"/>
                    </a:srgbClr>
                  </a:outerShdw>
                </a:effectLst>
                <a:latin typeface="Monotype Corsiva" panose="03010101010201010101" pitchFamily="66" charset="0"/>
              </a:rPr>
              <a:t> EDERİM</a:t>
            </a:r>
            <a:r>
              <a:rPr lang="tr-TR" sz="4000" dirty="0">
                <a:solidFill>
                  <a:schemeClr val="bg1"/>
                </a:solidFill>
                <a:effectLst>
                  <a:outerShdw blurRad="38100" dist="38100" dir="2700000" algn="tl">
                    <a:srgbClr val="000000">
                      <a:alpha val="43137"/>
                    </a:srgbClr>
                  </a:outerShdw>
                </a:effectLst>
                <a:latin typeface="Monotype Corsiva" panose="03010101010201010101" pitchFamily="66" charset="0"/>
              </a:rPr>
              <a:t>.</a:t>
            </a:r>
          </a:p>
        </p:txBody>
      </p:sp>
      <p:sp>
        <p:nvSpPr>
          <p:cNvPr id="11" name="Metin kutusu 10"/>
          <p:cNvSpPr txBox="1"/>
          <p:nvPr/>
        </p:nvSpPr>
        <p:spPr>
          <a:xfrm>
            <a:off x="5615708" y="3140000"/>
            <a:ext cx="5667596" cy="1323439"/>
          </a:xfrm>
          <a:prstGeom prst="rect">
            <a:avLst/>
          </a:prstGeom>
          <a:noFill/>
        </p:spPr>
        <p:txBody>
          <a:bodyPr wrap="square" rtlCol="0">
            <a:spAutoFit/>
          </a:bodyPr>
          <a:lstStyle/>
          <a:p>
            <a:pPr algn="ctr"/>
            <a:r>
              <a:rPr lang="tr-TR" sz="4000" dirty="0" smtClean="0">
                <a:solidFill>
                  <a:schemeClr val="bg1"/>
                </a:solidFill>
                <a:effectLst>
                  <a:outerShdw blurRad="38100" dist="38100" dir="2700000" algn="tl">
                    <a:srgbClr val="000000">
                      <a:alpha val="43137"/>
                    </a:srgbClr>
                  </a:outerShdw>
                </a:effectLst>
                <a:latin typeface="Monotype Corsiva" panose="03010101010201010101" pitchFamily="66" charset="0"/>
              </a:rPr>
              <a:t>Barış DEMİR</a:t>
            </a:r>
            <a:endParaRPr lang="tr-TR" sz="4000" dirty="0">
              <a:solidFill>
                <a:schemeClr val="bg1"/>
              </a:solidFill>
              <a:effectLst>
                <a:outerShdw blurRad="38100" dist="38100" dir="2700000" algn="tl">
                  <a:srgbClr val="000000">
                    <a:alpha val="43137"/>
                  </a:srgbClr>
                </a:outerShdw>
              </a:effectLst>
              <a:latin typeface="Monotype Corsiva" panose="03010101010201010101" pitchFamily="66" charset="0"/>
            </a:endParaRPr>
          </a:p>
          <a:p>
            <a:pPr algn="ctr"/>
            <a:r>
              <a:rPr lang="tr-TR" sz="4000" dirty="0">
                <a:solidFill>
                  <a:schemeClr val="bg1"/>
                </a:solidFill>
                <a:effectLst>
                  <a:outerShdw blurRad="38100" dist="38100" dir="2700000" algn="tl">
                    <a:srgbClr val="000000">
                      <a:alpha val="43137"/>
                    </a:srgbClr>
                  </a:outerShdw>
                </a:effectLst>
                <a:latin typeface="Monotype Corsiva" panose="03010101010201010101" pitchFamily="66" charset="0"/>
              </a:rPr>
              <a:t>İl Milli </a:t>
            </a:r>
            <a:r>
              <a:rPr lang="tr-TR" sz="4000" dirty="0" smtClean="0">
                <a:solidFill>
                  <a:schemeClr val="bg1"/>
                </a:solidFill>
                <a:effectLst>
                  <a:outerShdw blurRad="38100" dist="38100" dir="2700000" algn="tl">
                    <a:srgbClr val="000000">
                      <a:alpha val="43137"/>
                    </a:srgbClr>
                  </a:outerShdw>
                </a:effectLst>
                <a:latin typeface="Monotype Corsiva" panose="03010101010201010101" pitchFamily="66" charset="0"/>
              </a:rPr>
              <a:t>Eğitim Şube </a:t>
            </a:r>
            <a:r>
              <a:rPr lang="tr-TR" sz="4000" dirty="0" smtClean="0">
                <a:solidFill>
                  <a:schemeClr val="bg1"/>
                </a:solidFill>
                <a:effectLst>
                  <a:outerShdw blurRad="38100" dist="38100" dir="2700000" algn="tl">
                    <a:srgbClr val="000000">
                      <a:alpha val="43137"/>
                    </a:srgbClr>
                  </a:outerShdw>
                </a:effectLst>
                <a:latin typeface="Monotype Corsiva" panose="03010101010201010101" pitchFamily="66" charset="0"/>
              </a:rPr>
              <a:t>Müdürü</a:t>
            </a:r>
            <a:endParaRPr lang="tr-TR" sz="4000"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41459620"/>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55000">
              <a:schemeClr val="accent1">
                <a:lumMod val="20000"/>
                <a:lumOff val="80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47907" y="1086233"/>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40991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İlçe Milli Eğitim Müdürlüğü İşlemleri</a:t>
            </a:r>
            <a:endParaRPr lang="tr-TR" sz="2000" b="1" dirty="0">
              <a:ln w="0"/>
              <a:solidFill>
                <a:srgbClr val="0000FF"/>
              </a:solidFill>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13" name="Metin kutusu 12"/>
          <p:cNvSpPr txBox="1"/>
          <p:nvPr/>
        </p:nvSpPr>
        <p:spPr>
          <a:xfrm>
            <a:off x="1078351" y="987632"/>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Aşağıda belirtilen durumlar bölge sınav yürütme komisyonu tarafından değerlendirilerek, başvurusu kabul edilenler, bulundukları ilçelerdeki sınav binalarının yedek salonlarında, evde, hastanede veya cezaevinde gerekli tedbirler alınarak sınava alınacaklardır.</a:t>
            </a:r>
          </a:p>
        </p:txBody>
      </p:sp>
      <p:sp>
        <p:nvSpPr>
          <p:cNvPr id="14" name="Metin kutusu 13"/>
          <p:cNvSpPr txBox="1"/>
          <p:nvPr/>
        </p:nvSpPr>
        <p:spPr>
          <a:xfrm>
            <a:off x="1690255" y="2717207"/>
            <a:ext cx="9399086" cy="2677656"/>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 Naklen </a:t>
            </a:r>
            <a:r>
              <a:rPr lang="tr-TR" sz="2400" dirty="0">
                <a:effectLst>
                  <a:outerShdw blurRad="38100" dist="38100" dir="2700000" algn="tl">
                    <a:srgbClr val="000000">
                      <a:alpha val="43137"/>
                    </a:srgbClr>
                  </a:outerShdw>
                </a:effectLst>
              </a:rPr>
              <a:t>yer değişikliği ve benzeri hallere bağlı zorunlu ikamet değiştiren,</a:t>
            </a:r>
          </a:p>
          <a:p>
            <a:pPr algn="just"/>
            <a:r>
              <a:rPr lang="tr-TR" sz="2400" dirty="0" smtClean="0">
                <a:effectLst>
                  <a:outerShdw blurRad="38100" dist="38100" dir="2700000" algn="tl">
                    <a:srgbClr val="000000">
                      <a:alpha val="43137"/>
                    </a:srgbClr>
                  </a:outerShdw>
                </a:effectLst>
              </a:rPr>
              <a:t>- Başka </a:t>
            </a:r>
            <a:r>
              <a:rPr lang="tr-TR" sz="2400" dirty="0">
                <a:effectLst>
                  <a:outerShdw blurRad="38100" dist="38100" dir="2700000" algn="tl">
                    <a:srgbClr val="000000">
                      <a:alpha val="43137"/>
                    </a:srgbClr>
                  </a:outerShdw>
                </a:effectLst>
              </a:rPr>
              <a:t>il ve ilçelerdeki okullara nakil olan,</a:t>
            </a:r>
          </a:p>
          <a:p>
            <a:pPr algn="just"/>
            <a:r>
              <a:rPr lang="tr-TR" sz="2400" dirty="0" smtClean="0">
                <a:effectLst>
                  <a:outerShdw blurRad="38100" dist="38100" dir="2700000" algn="tl">
                    <a:srgbClr val="000000">
                      <a:alpha val="43137"/>
                    </a:srgbClr>
                  </a:outerShdw>
                </a:effectLst>
              </a:rPr>
              <a:t>- Ailesi </a:t>
            </a:r>
            <a:r>
              <a:rPr lang="tr-TR" sz="2400" dirty="0">
                <a:effectLst>
                  <a:outerShdw blurRad="38100" dist="38100" dir="2700000" algn="tl">
                    <a:srgbClr val="000000">
                      <a:alpha val="43137"/>
                    </a:srgbClr>
                  </a:outerShdw>
                </a:effectLst>
              </a:rPr>
              <a:t>tarım işçisi olarak çalışan,</a:t>
            </a:r>
          </a:p>
          <a:p>
            <a:pPr algn="just"/>
            <a:r>
              <a:rPr lang="tr-TR" sz="2400" dirty="0" smtClean="0">
                <a:effectLst>
                  <a:outerShdw blurRad="38100" dist="38100" dir="2700000" algn="tl">
                    <a:srgbClr val="000000">
                      <a:alpha val="43137"/>
                    </a:srgbClr>
                  </a:outerShdw>
                </a:effectLst>
              </a:rPr>
              <a:t>- Yurt </a:t>
            </a:r>
            <a:r>
              <a:rPr lang="tr-TR" sz="2400" dirty="0">
                <a:effectLst>
                  <a:outerShdw blurRad="38100" dist="38100" dir="2700000" algn="tl">
                    <a:srgbClr val="000000">
                      <a:alpha val="43137"/>
                    </a:srgbClr>
                  </a:outerShdw>
                </a:effectLst>
              </a:rPr>
              <a:t>dışından gelmiş olan,</a:t>
            </a:r>
          </a:p>
          <a:p>
            <a:pPr algn="just"/>
            <a:r>
              <a:rPr lang="tr-TR" sz="2400" dirty="0" smtClean="0">
                <a:effectLst>
                  <a:outerShdw blurRad="38100" dist="38100" dir="2700000" algn="tl">
                    <a:srgbClr val="000000">
                      <a:alpha val="43137"/>
                    </a:srgbClr>
                  </a:outerShdw>
                </a:effectLst>
              </a:rPr>
              <a:t>- Tayin </a:t>
            </a:r>
            <a:r>
              <a:rPr lang="tr-TR" sz="2400" dirty="0">
                <a:effectLst>
                  <a:outerShdw blurRad="38100" dist="38100" dir="2700000" algn="tl">
                    <a:srgbClr val="000000">
                      <a:alpha val="43137"/>
                    </a:srgbClr>
                  </a:outerShdw>
                </a:effectLst>
              </a:rPr>
              <a:t>nedeniyle yer değişikliği,</a:t>
            </a:r>
          </a:p>
          <a:p>
            <a:pPr algn="just"/>
            <a:r>
              <a:rPr lang="tr-TR" sz="2400" dirty="0" smtClean="0">
                <a:effectLst>
                  <a:outerShdw blurRad="38100" dist="38100" dir="2700000" algn="tl">
                    <a:srgbClr val="000000">
                      <a:alpha val="43137"/>
                    </a:srgbClr>
                  </a:outerShdw>
                </a:effectLst>
              </a:rPr>
              <a:t>- Rehberlik </a:t>
            </a:r>
            <a:r>
              <a:rPr lang="tr-TR" sz="2400" dirty="0">
                <a:effectLst>
                  <a:outerShdw blurRad="38100" dist="38100" dir="2700000" algn="tl">
                    <a:srgbClr val="000000">
                      <a:alpha val="43137"/>
                    </a:srgbClr>
                  </a:outerShdw>
                </a:effectLst>
              </a:rPr>
              <a:t>Araştırma Merkezleri (RAM) tarafından sisteme işlenemeyen,</a:t>
            </a:r>
          </a:p>
          <a:p>
            <a:pPr algn="just"/>
            <a:r>
              <a:rPr lang="tr-TR" sz="2400" dirty="0" smtClean="0">
                <a:effectLst>
                  <a:outerShdw blurRad="38100" dist="38100" dir="2700000" algn="tl">
                    <a:srgbClr val="000000">
                      <a:alpha val="43137"/>
                    </a:srgbClr>
                  </a:outerShdw>
                </a:effectLst>
              </a:rPr>
              <a:t>- Sınavda </a:t>
            </a:r>
            <a:r>
              <a:rPr lang="tr-TR" sz="2400" dirty="0">
                <a:effectLst>
                  <a:outerShdw blurRad="38100" dist="38100" dir="2700000" algn="tl">
                    <a:srgbClr val="000000">
                      <a:alpha val="43137"/>
                    </a:srgbClr>
                  </a:outerShdw>
                </a:effectLst>
              </a:rPr>
              <a:t>özel hizmet alması </a:t>
            </a:r>
            <a:r>
              <a:rPr lang="tr-TR" sz="2400" dirty="0" smtClean="0">
                <a:effectLst>
                  <a:outerShdw blurRad="38100" dist="38100" dir="2700000" algn="tl">
                    <a:srgbClr val="000000">
                      <a:alpha val="43137"/>
                    </a:srgbClr>
                  </a:outerShdw>
                </a:effectLst>
              </a:rPr>
              <a:t>gereken.</a:t>
            </a:r>
            <a:endParaRPr lang="tr-TR" sz="2400" dirty="0">
              <a:effectLst>
                <a:outerShdw blurRad="38100" dist="38100" dir="2700000" algn="tl">
                  <a:srgbClr val="000000">
                    <a:alpha val="43137"/>
                  </a:srgbClr>
                </a:outerShdw>
              </a:effectLst>
            </a:endParaRPr>
          </a:p>
        </p:txBody>
      </p:sp>
      <p:sp>
        <p:nvSpPr>
          <p:cNvPr id="9" name="Metin kutusu 8"/>
          <p:cNvSpPr txBox="1"/>
          <p:nvPr/>
        </p:nvSpPr>
        <p:spPr>
          <a:xfrm>
            <a:off x="907478" y="5394863"/>
            <a:ext cx="10352735" cy="830997"/>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öğrencilerin </a:t>
            </a:r>
            <a:r>
              <a:rPr lang="tr-TR" sz="2400" dirty="0">
                <a:effectLst>
                  <a:outerShdw blurRad="38100" dist="38100" dir="2700000" algn="tl">
                    <a:srgbClr val="000000">
                      <a:alpha val="43137"/>
                    </a:srgbClr>
                  </a:outerShdw>
                </a:effectLst>
              </a:rPr>
              <a:t>durumları, Bölge Sınav Yürütme Komisyonu tarafından değerlendirilecektir.</a:t>
            </a:r>
          </a:p>
        </p:txBody>
      </p:sp>
    </p:spTree>
    <p:extLst>
      <p:ext uri="{BB962C8B-B14F-4D97-AF65-F5344CB8AC3E}">
        <p14:creationId xmlns:p14="http://schemas.microsoft.com/office/powerpoint/2010/main" val="31064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8" presetClass="emph" presetSubtype="0" repeatCount="indefinite" fill="hold" nodeType="withEffect">
                                  <p:stCondLst>
                                    <p:cond delay="1750"/>
                                  </p:stCondLst>
                                  <p:childTnLst>
                                    <p:animRot by="21600000">
                                      <p:cBhvr>
                                        <p:cTn id="13" dur="2000" fill="hold"/>
                                        <p:tgtEl>
                                          <p:spTgt spid="11"/>
                                        </p:tgtEl>
                                        <p:attrNameLst>
                                          <p:attrName>r</p:attrName>
                                        </p:attrNameLst>
                                      </p:cBhvr>
                                    </p:animRot>
                                  </p:childTnLst>
                                </p:cTn>
                              </p:par>
                              <p:par>
                                <p:cTn id="14" presetID="9"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55000">
              <a:schemeClr val="accent1">
                <a:lumMod val="20000"/>
                <a:lumOff val="80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17127" y="1180779"/>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40991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cap="none" spc="0" dirty="0" smtClean="0">
                <a:ln w="0"/>
                <a:solidFill>
                  <a:srgbClr val="0000FF"/>
                </a:solidFill>
                <a:latin typeface="+mj-lt"/>
                <a:cs typeface="Times New Roman" panose="02020603050405020304" pitchFamily="18" charset="0"/>
              </a:rPr>
              <a:t>İlçe Milli Eğitim Müdürlüğü İşlemleri</a:t>
            </a:r>
            <a:endParaRPr lang="tr-TR" sz="2000" b="1" cap="none" spc="0" dirty="0">
              <a:ln w="0"/>
              <a:solidFill>
                <a:srgbClr val="0000FF"/>
              </a:solidFill>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9" name="Metin kutusu 8"/>
          <p:cNvSpPr txBox="1"/>
          <p:nvPr/>
        </p:nvSpPr>
        <p:spPr>
          <a:xfrm>
            <a:off x="1077843" y="1086720"/>
            <a:ext cx="10337280" cy="1200329"/>
          </a:xfrm>
          <a:prstGeom prst="rect">
            <a:avLst/>
          </a:prstGeom>
          <a:noFill/>
        </p:spPr>
        <p:txBody>
          <a:bodyPr wrap="square" rtlCol="0">
            <a:spAutoFit/>
          </a:bodyPr>
          <a:lstStyle/>
          <a:p>
            <a:pPr algn="just"/>
            <a:r>
              <a:rPr lang="tr-TR" sz="2400" dirty="0" smtClean="0">
                <a:effectLst>
                  <a:outerShdw blurRad="38100" dist="38100" dir="2700000" algn="tl">
                    <a:srgbClr val="000000">
                      <a:alpha val="43137"/>
                    </a:srgbClr>
                  </a:outerShdw>
                </a:effectLst>
              </a:rPr>
              <a:t>Ancak</a:t>
            </a:r>
            <a:r>
              <a:rPr lang="tr-TR" sz="2400" dirty="0">
                <a:effectLst>
                  <a:outerShdw blurRad="38100" dist="38100" dir="2700000" algn="tl">
                    <a:srgbClr val="000000">
                      <a:alpha val="43137"/>
                    </a:srgbClr>
                  </a:outerShdw>
                </a:effectLst>
              </a:rPr>
              <a:t>,</a:t>
            </a:r>
          </a:p>
          <a:p>
            <a:pPr algn="just"/>
            <a:r>
              <a:rPr lang="tr-TR" sz="2400" dirty="0">
                <a:effectLst>
                  <a:outerShdw blurRad="38100" dist="38100" dir="2700000" algn="tl">
                    <a:srgbClr val="000000">
                      <a:alpha val="43137"/>
                    </a:srgbClr>
                  </a:outerShdw>
                </a:effectLst>
              </a:rPr>
              <a:t>Yedek salonda sınava girmek için başvuran öğrencilerin sınav başvurusunun olup olmadığı e-okul modülünden kontrol </a:t>
            </a:r>
            <a:r>
              <a:rPr lang="tr-TR" sz="2400" dirty="0" smtClean="0">
                <a:effectLst>
                  <a:outerShdw blurRad="38100" dist="38100" dir="2700000" algn="tl">
                    <a:srgbClr val="000000">
                      <a:alpha val="43137"/>
                    </a:srgbClr>
                  </a:outerShdw>
                </a:effectLst>
              </a:rPr>
              <a:t>edilecektir.</a:t>
            </a:r>
            <a:endParaRPr lang="tr-TR" sz="2400" dirty="0">
              <a:effectLst>
                <a:outerShdw blurRad="38100" dist="38100" dir="2700000" algn="tl">
                  <a:srgbClr val="000000">
                    <a:alpha val="43137"/>
                  </a:srgbClr>
                </a:outerShdw>
              </a:effectLst>
            </a:endParaRPr>
          </a:p>
        </p:txBody>
      </p:sp>
      <p:sp>
        <p:nvSpPr>
          <p:cNvPr id="10" name="Metin kutusu 9"/>
          <p:cNvSpPr txBox="1"/>
          <p:nvPr/>
        </p:nvSpPr>
        <p:spPr>
          <a:xfrm>
            <a:off x="1090505" y="2951481"/>
            <a:ext cx="10010990" cy="461665"/>
          </a:xfrm>
          <a:prstGeom prst="rect">
            <a:avLst/>
          </a:prstGeom>
          <a:noFill/>
        </p:spPr>
        <p:txBody>
          <a:bodyPr wrap="square" rtlCol="0">
            <a:spAutoFit/>
          </a:bodyPr>
          <a:lstStyle>
            <a:defPPr>
              <a:defRPr lang="tr-TR"/>
            </a:defPPr>
            <a:lvl1pPr algn="just">
              <a:defRPr sz="2400">
                <a:solidFill>
                  <a:srgbClr val="FF0000"/>
                </a:solidFill>
                <a:effectLst>
                  <a:glow rad="101600">
                    <a:schemeClr val="tx1">
                      <a:alpha val="60000"/>
                    </a:schemeClr>
                  </a:glow>
                  <a:outerShdw blurRad="38100" dist="38100" dir="2700000" algn="tl">
                    <a:srgbClr val="000000">
                      <a:alpha val="43137"/>
                    </a:srgbClr>
                  </a:outerShdw>
                </a:effectLst>
              </a:defRPr>
            </a:lvl1pPr>
          </a:lstStyle>
          <a:p>
            <a:r>
              <a:rPr lang="tr-TR" dirty="0">
                <a:effectLst>
                  <a:glow rad="101600">
                    <a:schemeClr val="bg1">
                      <a:alpha val="60000"/>
                    </a:schemeClr>
                  </a:glow>
                  <a:outerShdw blurRad="38100" dist="38100" dir="2700000" algn="tl">
                    <a:srgbClr val="000000">
                      <a:alpha val="43137"/>
                    </a:srgbClr>
                  </a:outerShdw>
                </a:effectLst>
              </a:rPr>
              <a:t>(Sınav başvurusu olmayan öğrenciler hiçbir şekilde sınava alınmayacaktır. )</a:t>
            </a:r>
          </a:p>
        </p:txBody>
      </p:sp>
      <p:sp>
        <p:nvSpPr>
          <p:cNvPr id="12" name="Metin kutusu 11"/>
          <p:cNvSpPr txBox="1"/>
          <p:nvPr/>
        </p:nvSpPr>
        <p:spPr>
          <a:xfrm>
            <a:off x="1090505" y="3987284"/>
            <a:ext cx="10010990" cy="1569660"/>
          </a:xfrm>
          <a:prstGeom prst="rect">
            <a:avLst/>
          </a:prstGeom>
          <a:noFill/>
        </p:spPr>
        <p:txBody>
          <a:bodyPr wrap="square" rtlCol="0">
            <a:spAutoFit/>
          </a:bodyPr>
          <a:lstStyle/>
          <a:p>
            <a:pPr algn="just"/>
            <a:r>
              <a:rPr lang="tr-TR" sz="2400" u="sng" dirty="0" smtClean="0">
                <a:effectLst>
                  <a:outerShdw blurRad="38100" dist="38100" dir="2700000" algn="tl">
                    <a:srgbClr val="000000">
                      <a:alpha val="43137"/>
                    </a:srgbClr>
                  </a:outerShdw>
                </a:effectLst>
              </a:rPr>
              <a:t>Yedek </a:t>
            </a:r>
            <a:r>
              <a:rPr lang="tr-TR" sz="2400" u="sng" dirty="0">
                <a:effectLst>
                  <a:outerShdw blurRad="38100" dist="38100" dir="2700000" algn="tl">
                    <a:srgbClr val="000000">
                      <a:alpha val="43137"/>
                    </a:srgbClr>
                  </a:outerShdw>
                </a:effectLst>
              </a:rPr>
              <a:t>salon işlemleri</a:t>
            </a:r>
            <a:r>
              <a:rPr lang="tr-TR" sz="2400" dirty="0">
                <a:effectLst>
                  <a:outerShdw blurRad="38100" dist="38100" dir="2700000" algn="tl">
                    <a:srgbClr val="000000">
                      <a:alpha val="43137"/>
                    </a:srgbClr>
                  </a:outerShdw>
                </a:effectLst>
              </a:rPr>
              <a:t>;</a:t>
            </a:r>
          </a:p>
          <a:p>
            <a:pPr algn="just"/>
            <a:r>
              <a:rPr lang="tr-TR" sz="2400" dirty="0">
                <a:effectLst>
                  <a:outerShdw blurRad="38100" dist="38100" dir="2700000" algn="tl">
                    <a:srgbClr val="000000">
                      <a:alpha val="43137"/>
                    </a:srgbClr>
                  </a:outerShdw>
                </a:effectLst>
              </a:rPr>
              <a:t>04.08.2023 tarih ve 80978387 sayılı yazımız ekinde gönderilen, </a:t>
            </a:r>
            <a:r>
              <a:rPr lang="tr-TR" sz="2400" dirty="0" smtClean="0">
                <a:effectLst>
                  <a:outerShdw blurRad="38100" dist="38100" dir="2700000" algn="tl">
                    <a:srgbClr val="000000">
                      <a:alpha val="43137"/>
                    </a:srgbClr>
                  </a:outerShdw>
                </a:effectLst>
              </a:rPr>
              <a:t>2023-İOKBS </a:t>
            </a:r>
            <a:r>
              <a:rPr lang="tr-TR" sz="2400" dirty="0">
                <a:effectLst>
                  <a:outerShdw blurRad="38100" dist="38100" dir="2700000" algn="tl">
                    <a:srgbClr val="000000">
                      <a:alpha val="43137"/>
                    </a:srgbClr>
                  </a:outerShdw>
                </a:effectLst>
              </a:rPr>
              <a:t>Yedek Salon </a:t>
            </a:r>
            <a:r>
              <a:rPr lang="tr-TR" sz="2400" dirty="0" smtClean="0">
                <a:effectLst>
                  <a:outerShdw blurRad="38100" dist="38100" dir="2700000" algn="tl">
                    <a:srgbClr val="000000">
                      <a:alpha val="43137"/>
                    </a:srgbClr>
                  </a:outerShdw>
                </a:effectLst>
              </a:rPr>
              <a:t>Aday İşlemleri </a:t>
            </a:r>
            <a:r>
              <a:rPr lang="tr-TR" sz="2400" dirty="0">
                <a:effectLst>
                  <a:outerShdw blurRad="38100" dist="38100" dir="2700000" algn="tl">
                    <a:srgbClr val="000000">
                      <a:alpha val="43137"/>
                    </a:srgbClr>
                  </a:outerShdw>
                </a:effectLst>
              </a:rPr>
              <a:t>konulu </a:t>
            </a:r>
            <a:r>
              <a:rPr lang="tr-TR" sz="2400" dirty="0" smtClean="0">
                <a:effectLst>
                  <a:outerShdw blurRad="38100" dist="38100" dir="2700000" algn="tl">
                    <a:srgbClr val="000000">
                      <a:alpha val="43137"/>
                    </a:srgbClr>
                  </a:outerShdw>
                </a:effectLst>
              </a:rPr>
              <a:t>04.08.2023 </a:t>
            </a:r>
            <a:r>
              <a:rPr lang="tr-TR" sz="2400" dirty="0">
                <a:effectLst>
                  <a:outerShdw blurRad="38100" dist="38100" dir="2700000" algn="tl">
                    <a:srgbClr val="000000">
                      <a:alpha val="43137"/>
                    </a:srgbClr>
                  </a:outerShdw>
                </a:effectLst>
              </a:rPr>
              <a:t>tarih ve 80914221</a:t>
            </a:r>
            <a:r>
              <a:rPr lang="tr-TR" sz="2400" dirty="0" smtClean="0">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sayılı Bakanlık yazısına göre yapılacaktır.</a:t>
            </a:r>
          </a:p>
        </p:txBody>
      </p:sp>
    </p:spTree>
    <p:extLst>
      <p:ext uri="{BB962C8B-B14F-4D97-AF65-F5344CB8AC3E}">
        <p14:creationId xmlns:p14="http://schemas.microsoft.com/office/powerpoint/2010/main" val="11912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1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55000">
              <a:schemeClr val="accent1">
                <a:lumMod val="20000"/>
                <a:lumOff val="80000"/>
              </a:schemeClr>
            </a:gs>
            <a:gs pos="0">
              <a:srgbClr val="00FFFF"/>
            </a:gs>
          </a:gsLst>
          <a:lin ang="5400000" scaled="1"/>
          <a:tileRect/>
        </a:gradFill>
        <a:effectLst/>
      </p:bgPr>
    </p:bg>
    <p:spTree>
      <p:nvGrpSpPr>
        <p:cNvPr id="1" name=""/>
        <p:cNvGrpSpPr/>
        <p:nvPr/>
      </p:nvGrpSpPr>
      <p:grpSpPr>
        <a:xfrm>
          <a:off x="0" y="0"/>
          <a:ext cx="0" cy="0"/>
          <a:chOff x="0" y="0"/>
          <a:chExt cx="0" cy="0"/>
        </a:xfrm>
      </p:grpSpPr>
      <p:pic>
        <p:nvPicPr>
          <p:cNvPr id="23" name="Resim 22"/>
          <p:cNvPicPr>
            <a:picLocks noChangeAspect="1"/>
          </p:cNvPicPr>
          <p:nvPr/>
        </p:nvPicPr>
        <p:blipFill rotWithShape="1">
          <a:blip r:embed="rId2" cstate="print">
            <a:extLst>
              <a:ext uri="{28A0092B-C50C-407E-A947-70E740481C1C}">
                <a14:useLocalDpi xmlns:a14="http://schemas.microsoft.com/office/drawing/2010/main" val="0"/>
              </a:ext>
            </a:extLst>
          </a:blip>
          <a:srcRect l="2202" r="65199"/>
          <a:stretch/>
        </p:blipFill>
        <p:spPr>
          <a:xfrm flipH="1">
            <a:off x="838671" y="1058525"/>
            <a:ext cx="239680" cy="248537"/>
          </a:xfrm>
          <a:prstGeom prst="rect">
            <a:avLst/>
          </a:prstGeom>
          <a:effectLst>
            <a:outerShdw blurRad="50800" dist="38100" dir="2700000" algn="tl" rotWithShape="0">
              <a:prstClr val="black">
                <a:alpha val="40000"/>
              </a:prstClr>
            </a:outerShdw>
          </a:effectLst>
        </p:spPr>
      </p:pic>
      <p:sp>
        <p:nvSpPr>
          <p:cNvPr id="6" name="Yuvarlatılmış Dikdörtgen 5"/>
          <p:cNvSpPr/>
          <p:nvPr/>
        </p:nvSpPr>
        <p:spPr>
          <a:xfrm>
            <a:off x="759192" y="57726"/>
            <a:ext cx="4099135" cy="442674"/>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just"/>
            <a:r>
              <a:rPr lang="tr-TR" sz="2000" b="1" dirty="0">
                <a:ln w="0"/>
                <a:solidFill>
                  <a:srgbClr val="0000FF"/>
                </a:solidFill>
                <a:latin typeface="+mj-lt"/>
                <a:cs typeface="Times New Roman" panose="02020603050405020304" pitchFamily="18" charset="0"/>
              </a:rPr>
              <a:t>İlçe Milli Eğitim Müdürlüğü İşlemleri</a:t>
            </a:r>
            <a:endParaRPr lang="tr-TR" sz="2000" b="1" dirty="0">
              <a:ln w="0"/>
              <a:solidFill>
                <a:srgbClr val="0000FF"/>
              </a:solidFill>
              <a:latin typeface="+mj-lt"/>
              <a:cs typeface="Times New Roman" panose="02020603050405020304" pitchFamily="18" charset="0"/>
            </a:endParaRPr>
          </a:p>
        </p:txBody>
      </p:sp>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73847" r="8968" b="70509"/>
          <a:stretch/>
        </p:blipFill>
        <p:spPr>
          <a:xfrm>
            <a:off x="341745" y="71245"/>
            <a:ext cx="375680" cy="415636"/>
          </a:xfrm>
          <a:prstGeom prst="rect">
            <a:avLst/>
          </a:prstGeom>
        </p:spPr>
      </p:pic>
      <p:sp>
        <p:nvSpPr>
          <p:cNvPr id="13" name="Metin kutusu 12"/>
          <p:cNvSpPr txBox="1"/>
          <p:nvPr/>
        </p:nvSpPr>
        <p:spPr>
          <a:xfrm>
            <a:off x="1078351" y="954977"/>
            <a:ext cx="10010990" cy="461665"/>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Sınav giriş yeri değişikliği kabul edilen öğrencilerin</a:t>
            </a:r>
            <a:r>
              <a:rPr lang="tr-TR" sz="2400" dirty="0" smtClean="0">
                <a:effectLst>
                  <a:outerShdw blurRad="38100" dist="38100" dir="2700000" algn="tl">
                    <a:srgbClr val="000000">
                      <a:alpha val="43137"/>
                    </a:srgbClr>
                  </a:outerShdw>
                </a:effectLst>
              </a:rPr>
              <a:t>;</a:t>
            </a:r>
            <a:endParaRPr lang="tr-TR" sz="2400" dirty="0">
              <a:effectLst>
                <a:outerShdw blurRad="38100" dist="38100" dir="2700000" algn="tl">
                  <a:srgbClr val="000000">
                    <a:alpha val="43137"/>
                  </a:srgbClr>
                </a:outerShdw>
              </a:effectLst>
            </a:endParaRPr>
          </a:p>
        </p:txBody>
      </p:sp>
      <p:sp>
        <p:nvSpPr>
          <p:cNvPr id="9" name="Metin kutusu 8"/>
          <p:cNvSpPr txBox="1"/>
          <p:nvPr/>
        </p:nvSpPr>
        <p:spPr>
          <a:xfrm>
            <a:off x="1078351" y="2002100"/>
            <a:ext cx="10010990" cy="830997"/>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Bulundukları ilçelerdeki sınav binalarının yedek salonlarında gerekli tedbirler alınarak sınava alınmaları sağlanacaktır.</a:t>
            </a:r>
          </a:p>
        </p:txBody>
      </p:sp>
      <p:sp>
        <p:nvSpPr>
          <p:cNvPr id="14" name="Metin kutusu 13"/>
          <p:cNvSpPr txBox="1"/>
          <p:nvPr/>
        </p:nvSpPr>
        <p:spPr>
          <a:xfrm>
            <a:off x="1078351" y="3358387"/>
            <a:ext cx="10010990" cy="1569660"/>
          </a:xfrm>
          <a:prstGeom prst="rect">
            <a:avLst/>
          </a:prstGeom>
          <a:noFill/>
        </p:spPr>
        <p:txBody>
          <a:bodyPr wrap="square" rtlCol="0">
            <a:spAutoFit/>
          </a:bodyPr>
          <a:lstStyle/>
          <a:p>
            <a:pPr algn="just"/>
            <a:r>
              <a:rPr lang="tr-TR" sz="2400" dirty="0">
                <a:effectLst>
                  <a:outerShdw blurRad="38100" dist="38100" dir="2700000" algn="tl">
                    <a:srgbClr val="000000">
                      <a:alpha val="43137"/>
                    </a:srgbClr>
                  </a:outerShdw>
                </a:effectLst>
              </a:rPr>
              <a:t>Yeni bir sınav giriş belgesi düzenlenmeyecek olup,</a:t>
            </a:r>
          </a:p>
          <a:p>
            <a:pPr algn="just"/>
            <a:r>
              <a:rPr lang="tr-TR" sz="2400" dirty="0">
                <a:effectLst>
                  <a:outerShdw blurRad="38100" dist="38100" dir="2700000" algn="tl">
                    <a:srgbClr val="000000">
                      <a:alpha val="43137"/>
                    </a:srgbClr>
                  </a:outerShdw>
                </a:effectLst>
              </a:rPr>
              <a:t>bu öğrencilere ait sınav giriş belgeleri sınava gireceği okul müdürlüğü tarafından e-Okul sisteminde açılacak olan “Yedek Salonda Sınava Girecek Öğrencilerin </a:t>
            </a:r>
            <a:r>
              <a:rPr lang="tr-TR" sz="2400" dirty="0" smtClean="0">
                <a:effectLst>
                  <a:outerShdw blurRad="38100" dist="38100" dir="2700000" algn="tl">
                    <a:srgbClr val="000000">
                      <a:alpha val="43137"/>
                    </a:srgbClr>
                  </a:outerShdw>
                </a:effectLst>
              </a:rPr>
              <a:t>2023-İOKBS </a:t>
            </a:r>
            <a:r>
              <a:rPr lang="tr-TR" sz="2400" dirty="0">
                <a:effectLst>
                  <a:outerShdw blurRad="38100" dist="38100" dir="2700000" algn="tl">
                    <a:srgbClr val="000000">
                      <a:alpha val="43137"/>
                    </a:srgbClr>
                  </a:outerShdw>
                </a:effectLst>
              </a:rPr>
              <a:t>Giriş Belgesi” ekranından </a:t>
            </a:r>
            <a:r>
              <a:rPr lang="tr-TR" sz="2400" dirty="0" smtClean="0">
                <a:effectLst>
                  <a:outerShdw blurRad="38100" dist="38100" dir="2700000" algn="tl">
                    <a:srgbClr val="000000">
                      <a:alpha val="43137"/>
                    </a:srgbClr>
                  </a:outerShdw>
                </a:effectLst>
              </a:rPr>
              <a:t>alınabilecektir.</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78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mph" presetSubtype="0" repeatCount="indefinite" fill="hold" nodeType="withEffect">
                                  <p:stCondLst>
                                    <p:cond delay="1750"/>
                                  </p:stCondLst>
                                  <p:childTnLst>
                                    <p:animRot by="21600000">
                                      <p:cBhvr>
                                        <p:cTn id="9" dur="2000" fill="hold"/>
                                        <p:tgtEl>
                                          <p:spTgt spid="11"/>
                                        </p:tgtEl>
                                        <p:attrNameLst>
                                          <p:attrName>r</p:attrName>
                                        </p:attrNameLst>
                                      </p:cBhvr>
                                    </p:animRot>
                                  </p:childTnLst>
                                </p:cTn>
                              </p:par>
                              <p:par>
                                <p:cTn id="10" presetID="9"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2810</Words>
  <Application>Microsoft Office PowerPoint</Application>
  <PresentationFormat>Geniş ekran</PresentationFormat>
  <Paragraphs>399</Paragraphs>
  <Slides>66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66</vt:i4>
      </vt:variant>
    </vt:vector>
  </HeadingPairs>
  <TitlesOfParts>
    <vt:vector size="74" baseType="lpstr">
      <vt:lpstr>Arial</vt:lpstr>
      <vt:lpstr>Calibri</vt:lpstr>
      <vt:lpstr>Calibri Light</vt:lpstr>
      <vt:lpstr>ITC Bookman Light</vt:lpstr>
      <vt:lpstr>Monotype Corsiva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QQQ</dc:creator>
  <cp:lastModifiedBy>AyhanBUTUNER</cp:lastModifiedBy>
  <cp:revision>112</cp:revision>
  <dcterms:created xsi:type="dcterms:W3CDTF">2016-10-17T09:16:13Z</dcterms:created>
  <dcterms:modified xsi:type="dcterms:W3CDTF">2023-09-01T11:07:05Z</dcterms:modified>
</cp:coreProperties>
</file>