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2" r:id="rId2"/>
    <p:sldId id="256" r:id="rId3"/>
    <p:sldId id="257" r:id="rId4"/>
    <p:sldId id="309" r:id="rId5"/>
    <p:sldId id="314" r:id="rId6"/>
    <p:sldId id="258" r:id="rId7"/>
    <p:sldId id="260" r:id="rId8"/>
    <p:sldId id="261" r:id="rId9"/>
    <p:sldId id="262" r:id="rId10"/>
    <p:sldId id="263" r:id="rId11"/>
    <p:sldId id="259" r:id="rId12"/>
    <p:sldId id="265" r:id="rId13"/>
    <p:sldId id="267" r:id="rId14"/>
    <p:sldId id="266" r:id="rId15"/>
    <p:sldId id="264" r:id="rId16"/>
    <p:sldId id="269" r:id="rId17"/>
    <p:sldId id="270" r:id="rId18"/>
    <p:sldId id="271" r:id="rId19"/>
    <p:sldId id="268" r:id="rId20"/>
    <p:sldId id="273" r:id="rId21"/>
    <p:sldId id="274" r:id="rId22"/>
    <p:sldId id="275" r:id="rId23"/>
    <p:sldId id="276" r:id="rId24"/>
    <p:sldId id="272" r:id="rId25"/>
    <p:sldId id="317" r:id="rId26"/>
    <p:sldId id="278" r:id="rId27"/>
    <p:sldId id="315" r:id="rId28"/>
    <p:sldId id="316" r:id="rId29"/>
    <p:sldId id="310" r:id="rId30"/>
    <p:sldId id="277" r:id="rId31"/>
    <p:sldId id="280" r:id="rId32"/>
    <p:sldId id="281" r:id="rId33"/>
    <p:sldId id="282" r:id="rId34"/>
    <p:sldId id="283" r:id="rId35"/>
    <p:sldId id="284" r:id="rId36"/>
    <p:sldId id="285" r:id="rId37"/>
    <p:sldId id="287" r:id="rId38"/>
    <p:sldId id="289" r:id="rId39"/>
    <p:sldId id="290" r:id="rId40"/>
    <p:sldId id="291" r:id="rId41"/>
    <p:sldId id="292" r:id="rId42"/>
    <p:sldId id="293" r:id="rId43"/>
    <p:sldId id="297" r:id="rId44"/>
    <p:sldId id="298" r:id="rId45"/>
    <p:sldId id="294" r:id="rId46"/>
    <p:sldId id="295" r:id="rId47"/>
    <p:sldId id="296" r:id="rId48"/>
    <p:sldId id="299" r:id="rId49"/>
    <p:sldId id="300" r:id="rId50"/>
    <p:sldId id="302" r:id="rId51"/>
    <p:sldId id="303" r:id="rId52"/>
    <p:sldId id="304" r:id="rId53"/>
    <p:sldId id="311" r:id="rId54"/>
    <p:sldId id="305" r:id="rId55"/>
    <p:sldId id="306" r:id="rId56"/>
    <p:sldId id="307" r:id="rId57"/>
    <p:sldId id="308" r:id="rId58"/>
    <p:sldId id="279"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31.5.2019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3108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949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1360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8243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300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31.5.2019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3603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31.5.2019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1051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31.5.2019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0006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31.5.2019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522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31.5.2019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79400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31.5.2019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0059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31.5.2019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9502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t="6745" b="34787"/>
          <a:stretch/>
        </p:blipFill>
        <p:spPr>
          <a:xfrm>
            <a:off x="4633933" y="14990"/>
            <a:ext cx="2924135" cy="170968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172467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653823"/>
            <a:ext cx="12192000" cy="3293209"/>
          </a:xfrm>
          <a:prstGeom prst="rect">
            <a:avLst/>
          </a:prstGeom>
          <a:noFill/>
        </p:spPr>
        <p:txBody>
          <a:bodyPr wrap="square" lIns="91440" tIns="45720" rIns="91440" bIns="45720">
            <a:spAutoFit/>
          </a:bodyPr>
          <a:lstStyle/>
          <a:p>
            <a:pPr algn="ctr"/>
            <a:r>
              <a:rPr lang="tr-TR" sz="3200" dirty="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Sınavı </a:t>
            </a:r>
            <a:endParaRPr lang="tr-TR" sz="3200" dirty="0" smtClean="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3200" dirty="0" smtClean="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00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01 Haziran 2019</a:t>
            </a:r>
            <a:endParaRPr lang="tr-TR" sz="2800" dirty="0">
              <a:ln w="0"/>
              <a:solidFill>
                <a:srgbClr val="00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girmek için başvuran öğrencilerin sınav başvurusunun olup olmadığı e-okul modülünden kontrol edilecektir.</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başvurusu olmayan öğrenciler hiçbir şekilde sınava alınmayacaktır.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90931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salonda sınava girmesi uygun görülen öğrenciler için yeni bir sınav giriş belgesi düzenlenmeyecek olup bu öğrencilerin kimlik bilgileri e-okuldan aldıkları sınav giriş belgesinden kontrol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girecek öğrencilerin cevap kâğıtlarına aday bilgilerini yazmaları ve T.C. kimlik numaralarını ilgili bölüme kodlamaları gerekmektedir.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130516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olarak sınava katılan öğrencilerin geçerli kimlik belgesinin fotokopisi salon yoklama listesine eklenecektir.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cep telefonu ile girmeleri yasaktır,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 numaralandırarak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katılmayan, görevine geç gelen ve/veya cep telefonu ile sınav salonuna girmekte ısrar eden salon görevlisine (yedek gözetmen dâhil) görev vermez. Bu salon görevlisini tutanakla belirleyerek bölge sınav yürütme komisyonuna bildirir.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grpSp>
        <p:nvGrpSpPr>
          <p:cNvPr id="9" name="Grup 8"/>
          <p:cNvGrpSpPr/>
          <p:nvPr/>
        </p:nvGrpSpPr>
        <p:grpSpPr>
          <a:xfrm>
            <a:off x="1199456" y="1916832"/>
            <a:ext cx="4364028" cy="2745142"/>
            <a:chOff x="767408" y="1916832"/>
            <a:chExt cx="4364028" cy="2745142"/>
          </a:xfrm>
        </p:grpSpPr>
        <p:pic>
          <p:nvPicPr>
            <p:cNvPr id="10" name="Resim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67408" y="1916832"/>
              <a:ext cx="4364028" cy="2745142"/>
            </a:xfrm>
            <a:prstGeom prst="rect">
              <a:avLst/>
            </a:prstGeom>
            <a:ln>
              <a:noFill/>
            </a:ln>
            <a:effectLst>
              <a:outerShdw blurRad="190500" algn="tl" rotWithShape="0">
                <a:srgbClr val="000000">
                  <a:alpha val="70000"/>
                </a:srgbClr>
              </a:outerShdw>
            </a:effectLst>
          </p:spPr>
        </p:pic>
        <p:sp>
          <p:nvSpPr>
            <p:cNvPr id="11" name="Dikdörtgen 10"/>
            <p:cNvSpPr/>
            <p:nvPr/>
          </p:nvSpPr>
          <p:spPr>
            <a:xfrm>
              <a:off x="903454" y="2129800"/>
              <a:ext cx="1747570"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1.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Metin kutusu 11"/>
            <p:cNvSpPr txBox="1"/>
            <p:nvPr/>
          </p:nvSpPr>
          <p:spPr>
            <a:xfrm>
              <a:off x="1491665"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13" name="Dikdörtgen 12"/>
            <p:cNvSpPr/>
            <p:nvPr/>
          </p:nvSpPr>
          <p:spPr>
            <a:xfrm>
              <a:off x="1049131" y="2722999"/>
              <a:ext cx="3794272" cy="369332"/>
            </a:xfrm>
            <a:prstGeom prst="rect">
              <a:avLst/>
            </a:prstGeom>
            <a:solidFill>
              <a:srgbClr val="00FF00">
                <a:alpha val="18039"/>
              </a:srgbClr>
            </a:solidFill>
          </p:spPr>
          <p:txBody>
            <a:bodyPr wrap="square">
              <a:spAutoFit/>
            </a:bodyPr>
            <a:lstStyle/>
            <a:p>
              <a:pPr algn="ctr"/>
              <a:r>
                <a:rPr lang="tr-TR" dirty="0" smtClean="0">
                  <a:latin typeface="Arial Rounded MT Bold" panose="020F0704030504030204" pitchFamily="34" charset="0"/>
                </a:rPr>
                <a:t>01 Haziran 2019 </a:t>
              </a:r>
              <a:r>
                <a:rPr lang="tr-TR" dirty="0">
                  <a:latin typeface="Arial Rounded MT Bold" panose="020F0704030504030204" pitchFamily="34" charset="0"/>
                </a:rPr>
                <a:t>(Cumartesi)</a:t>
              </a:r>
            </a:p>
          </p:txBody>
        </p:sp>
      </p:grpSp>
      <p:grpSp>
        <p:nvGrpSpPr>
          <p:cNvPr id="14" name="Grup 13"/>
          <p:cNvGrpSpPr/>
          <p:nvPr/>
        </p:nvGrpSpPr>
        <p:grpSpPr>
          <a:xfrm>
            <a:off x="6456040" y="1915174"/>
            <a:ext cx="4363200" cy="2746800"/>
            <a:chOff x="5417599" y="1915174"/>
            <a:chExt cx="4363200" cy="2746800"/>
          </a:xfrm>
        </p:grpSpPr>
        <p:pic>
          <p:nvPicPr>
            <p:cNvPr id="15" name="Resim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17599" y="1915174"/>
              <a:ext cx="4363200" cy="2746800"/>
            </a:xfrm>
            <a:prstGeom prst="rect">
              <a:avLst/>
            </a:prstGeom>
            <a:ln>
              <a:noFill/>
            </a:ln>
            <a:effectLst>
              <a:outerShdw blurRad="190500" algn="tl" rotWithShape="0">
                <a:srgbClr val="000000">
                  <a:alpha val="70000"/>
                </a:srgbClr>
              </a:outerShdw>
            </a:effectLst>
          </p:spPr>
        </p:pic>
        <p:sp>
          <p:nvSpPr>
            <p:cNvPr id="16" name="Dikdörtgen 15"/>
            <p:cNvSpPr/>
            <p:nvPr/>
          </p:nvSpPr>
          <p:spPr>
            <a:xfrm>
              <a:off x="5591944" y="2129800"/>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2.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(Sayısal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7" name="Metin kutusu 16"/>
            <p:cNvSpPr txBox="1"/>
            <p:nvPr/>
          </p:nvSpPr>
          <p:spPr>
            <a:xfrm>
              <a:off x="6309589"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80 Dakika</a:t>
              </a:r>
            </a:p>
            <a:p>
              <a:r>
                <a:rPr lang="tr-TR" sz="2400" dirty="0" smtClean="0">
                  <a:solidFill>
                    <a:schemeClr val="tx1"/>
                  </a:solidFill>
                  <a:latin typeface="Arial Rounded MT Bold" panose="020F0704030504030204" pitchFamily="34" charset="0"/>
                </a:rPr>
                <a:t>Soru Sayısı :40</a:t>
              </a:r>
            </a:p>
          </p:txBody>
        </p:sp>
        <p:sp>
          <p:nvSpPr>
            <p:cNvPr id="18" name="Dikdörtgen 17"/>
            <p:cNvSpPr/>
            <p:nvPr/>
          </p:nvSpPr>
          <p:spPr>
            <a:xfrm>
              <a:off x="5615900" y="2722999"/>
              <a:ext cx="3936483" cy="369332"/>
            </a:xfrm>
            <a:prstGeom prst="rect">
              <a:avLst/>
            </a:prstGeom>
            <a:solidFill>
              <a:srgbClr val="FFFF00">
                <a:alpha val="32941"/>
              </a:srgbClr>
            </a:solidFill>
          </p:spPr>
          <p:txBody>
            <a:bodyPr wrap="square">
              <a:spAutoFit/>
            </a:bodyPr>
            <a:lstStyle/>
            <a:p>
              <a:pPr algn="ctr"/>
              <a:r>
                <a:rPr lang="tr-TR" dirty="0" smtClean="0">
                  <a:latin typeface="Arial Rounded MT Bold" panose="020F0704030504030204" pitchFamily="34" charset="0"/>
                </a:rPr>
                <a:t>01 Haziran 2019 </a:t>
              </a:r>
              <a:r>
                <a:rPr lang="tr-TR" dirty="0">
                  <a:latin typeface="Arial Rounded MT Bold" panose="020F0704030504030204" pitchFamily="34" charset="0"/>
                </a:rPr>
                <a:t>(Cumartesi)</a:t>
              </a:r>
            </a:p>
          </p:txBody>
        </p:sp>
      </p:grpSp>
      <p:sp>
        <p:nvSpPr>
          <p:cNvPr id="19"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Her iki bölüm arasında 45 dakika ara bulunmaktadır. </a:t>
            </a:r>
          </a:p>
        </p:txBody>
      </p:sp>
    </p:spTree>
    <p:extLst>
      <p:ext uri="{BB962C8B-B14F-4D97-AF65-F5344CB8AC3E}">
        <p14:creationId xmlns:p14="http://schemas.microsoft.com/office/powerpoint/2010/main" val="40945199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ilk 15 dakika içerisinde sınav binasına gelen öğrencilerin sınava katılmalarını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İlk 15 dakikadan sonra gelen öğrencileri sınav binasına almaz.</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ilk 30 dakikası tamamlanmadan ve sınav bitimine 15 dakika kala öğrencilerin 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sırasında gerekmedikçe yedek sınav poşetini kesinlikle açmaz ve yedek sınav poşetini bina sınav Komisyonunun bulunduğu yerde muhafaza eder.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52629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sonra salon başkanları tarafından getirilen ve içinde cevap kâğıtları, salon yoklama listeleri ve varsa diğer evrakın (tutanak vb.) bulunduğu ağzı kapatılmış sınav güvenlik poşetleri ile soru 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sınav güvenlik poşetine konulmayacaktır. Sınav poşetleri mutlaka DÖNÜŞÜM kutusuna konulacak ve diğer kutular da tamamen boş olarak gelecektir.)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30516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(bir) saat sonra öğrenci veya öğrenci velileri tarafından talep edilmesi halinde soru kitapçıkları verilecektir.</a:t>
            </a:r>
          </a:p>
        </p:txBody>
      </p:sp>
    </p:spTree>
    <p:extLst>
      <p:ext uri="{BB962C8B-B14F-4D97-AF65-F5344CB8AC3E}">
        <p14:creationId xmlns:p14="http://schemas.microsoft.com/office/powerpoint/2010/main" val="398936491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poşetlerini, ait oldukları sınav evrak kutularına/çantalarına koyarak seri numaralı güvenlik kilidi ile kilitleyip il/ilçe sınav evrakı nakil koruma görevlilerine tutanakla teslim eder.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431983"/>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ücretleri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ödenecektir.</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sonunda </a:t>
            </a:r>
            <a:r>
              <a:rPr lang="tr-TR" sz="36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Tree>
    <p:extLst>
      <p:ext uri="{BB962C8B-B14F-4D97-AF65-F5344CB8AC3E}">
        <p14:creationId xmlns:p14="http://schemas.microsoft.com/office/powerpoint/2010/main" val="247216658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6" name="Metin kutusu 5"/>
          <p:cNvSpPr txBox="1"/>
          <p:nvPr/>
        </p:nvSpPr>
        <p:spPr>
          <a:xfrm>
            <a:off x="866899" y="1462518"/>
            <a:ext cx="10616538" cy="5078313"/>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Bina sınav sorumluları (il temsilcisi), emniyet personeli ve hizmetlilerin ücretleri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Merkezi Sınav Ücret</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err="1"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Modül’ü</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üzerinden işlenecektir</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i="1"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Ancak</a:t>
            </a:r>
            <a:r>
              <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birden fazla okula görevlendirilen bina sınav sorumlularının ücretleri </a:t>
            </a:r>
            <a:r>
              <a:rPr lang="tr-TR" sz="3600" i="1"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görevini yaptığı </a:t>
            </a:r>
            <a:r>
              <a:rPr lang="tr-TR" sz="3600" i="1" u="sng"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birinci okul </a:t>
            </a:r>
            <a:r>
              <a:rPr lang="tr-TR" sz="3600" i="1" u="sng"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müdürlüğünce sisteme işlenecek</a:t>
            </a:r>
            <a:r>
              <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ikinci </a:t>
            </a:r>
            <a:r>
              <a:rPr lang="tr-TR" sz="3600" i="1"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üçüncü okul </a:t>
            </a:r>
            <a:r>
              <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tarafından bu konuda işlem yapılmayacaktır.</a:t>
            </a:r>
          </a:p>
        </p:txBody>
      </p:sp>
    </p:spTree>
    <p:extLst>
      <p:ext uri="{BB962C8B-B14F-4D97-AF65-F5344CB8AC3E}">
        <p14:creationId xmlns:p14="http://schemas.microsoft.com/office/powerpoint/2010/main" val="9867944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a:solidFill>
            <a:srgbClr val="00B05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graphicFrame>
        <p:nvGraphicFramePr>
          <p:cNvPr id="21" name="İçerik Yer Tutucusu 5"/>
          <p:cNvGraphicFramePr>
            <a:graphicFrameLocks/>
          </p:cNvGraphicFramePr>
          <p:nvPr>
            <p:extLst>
              <p:ext uri="{D42A27DB-BD31-4B8C-83A1-F6EECF244321}">
                <p14:modId xmlns:p14="http://schemas.microsoft.com/office/powerpoint/2010/main" val="1271626881"/>
              </p:ext>
            </p:extLst>
          </p:nvPr>
        </p:nvGraphicFramePr>
        <p:xfrm>
          <a:off x="446742" y="255158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 xmlns:a16="http://schemas.microsoft.com/office/drawing/2014/main" val="20000"/>
                    </a:ext>
                  </a:extLst>
                </a:gridCol>
                <a:gridCol w="1133547">
                  <a:extLst>
                    <a:ext uri="{9D8B030D-6E8A-4147-A177-3AD203B41FA5}">
                      <a16:colId xmlns=""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Soru</a:t>
                      </a:r>
                      <a:r>
                        <a:rPr kumimoji="0" lang="en-US" sz="2200" kern="1200" dirty="0">
                          <a:solidFill>
                            <a:schemeClr val="tx1"/>
                          </a:solidFill>
                          <a:effectLst/>
                          <a:latin typeface="Arial" panose="020B0604020202020204" pitchFamily="34" charset="0"/>
                          <a:cs typeface="Arial" panose="020B0604020202020204" pitchFamily="34" charset="0"/>
                        </a:rPr>
                        <a:t>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a:t>
                      </a:r>
                      <a:r>
                        <a:rPr kumimoji="0" lang="en-US" sz="2200" kern="1200" dirty="0" err="1">
                          <a:solidFill>
                            <a:schemeClr val="tx1"/>
                          </a:solidFill>
                          <a:effectLst/>
                          <a:latin typeface="Arial" panose="020B0604020202020204" pitchFamily="34" charset="0"/>
                          <a:cs typeface="Arial" panose="020B0604020202020204" pitchFamily="34" charset="0"/>
                        </a:rPr>
                        <a:t>Tarihi</a:t>
                      </a:r>
                      <a:r>
                        <a:rPr kumimoji="0" lang="en-US" sz="2200" kern="1200" dirty="0">
                          <a:solidFill>
                            <a:schemeClr val="tx1"/>
                          </a:solidFill>
                          <a:effectLst/>
                          <a:latin typeface="Arial" panose="020B0604020202020204" pitchFamily="34" charset="0"/>
                          <a:cs typeface="Arial" panose="020B0604020202020204" pitchFamily="34" charset="0"/>
                        </a:rPr>
                        <a:t> </a:t>
                      </a:r>
                      <a:r>
                        <a:rPr kumimoji="0" lang="en-US" sz="2200" kern="1200" dirty="0" err="1">
                          <a:solidFill>
                            <a:schemeClr val="tx1"/>
                          </a:solidFill>
                          <a:effectLst/>
                          <a:latin typeface="Arial" panose="020B0604020202020204" pitchFamily="34" charset="0"/>
                          <a:cs typeface="Arial" panose="020B0604020202020204" pitchFamily="34" charset="0"/>
                        </a:rPr>
                        <a:t>ve</a:t>
                      </a:r>
                      <a:r>
                        <a:rPr kumimoji="0" lang="en-US" sz="2200" kern="1200" dirty="0">
                          <a:solidFill>
                            <a:schemeClr val="tx1"/>
                          </a:solidFill>
                          <a:effectLst/>
                          <a:latin typeface="Arial" panose="020B0604020202020204" pitchFamily="34" charset="0"/>
                          <a:cs typeface="Arial" panose="020B0604020202020204" pitchFamily="34" charset="0"/>
                        </a:rPr>
                        <a:t> 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Kültürü ve </a:t>
                      </a:r>
                      <a:r>
                        <a:rPr kumimoji="0" lang="en-US" sz="2200" kern="1200" dirty="0" err="1">
                          <a:solidFill>
                            <a:schemeClr val="tx1"/>
                          </a:solidFill>
                          <a:effectLst/>
                          <a:latin typeface="Arial" panose="020B0604020202020204" pitchFamily="34" charset="0"/>
                          <a:cs typeface="Arial" panose="020B0604020202020204" pitchFamily="34" charset="0"/>
                        </a:rPr>
                        <a:t>Ahlak</a:t>
                      </a:r>
                      <a:r>
                        <a:rPr kumimoji="0" lang="en-US" sz="2200" kern="1200" dirty="0">
                          <a:solidFill>
                            <a:schemeClr val="tx1"/>
                          </a:solidFill>
                          <a:effectLst/>
                          <a:latin typeface="Arial" panose="020B0604020202020204" pitchFamily="34" charset="0"/>
                          <a:cs typeface="Arial" panose="020B0604020202020204" pitchFamily="34" charset="0"/>
                        </a:rPr>
                        <a:t> </a:t>
                      </a:r>
                      <a:r>
                        <a:rPr kumimoji="0" lang="en-US" sz="2200" kern="1200" dirty="0" err="1">
                          <a:solidFill>
                            <a:schemeClr val="tx1"/>
                          </a:solidFill>
                          <a:effectLst/>
                          <a:latin typeface="Arial" panose="020B0604020202020204" pitchFamily="34" charset="0"/>
                          <a:cs typeface="Arial" panose="020B0604020202020204" pitchFamily="34" charset="0"/>
                        </a:rPr>
                        <a:t>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Yabancı </a:t>
                      </a:r>
                      <a:r>
                        <a:rPr kumimoji="0" lang="en-US" sz="2200" kern="1200" dirty="0" err="1">
                          <a:solidFill>
                            <a:schemeClr val="tx1"/>
                          </a:solidFill>
                          <a:effectLst/>
                          <a:latin typeface="Arial" panose="020B0604020202020204" pitchFamily="34" charset="0"/>
                          <a:cs typeface="Arial" panose="020B0604020202020204" pitchFamily="34" charset="0"/>
                        </a:rPr>
                        <a:t>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2" name="Rectangle 2"/>
          <p:cNvSpPr>
            <a:spLocks noChangeArrowheads="1"/>
          </p:cNvSpPr>
          <p:nvPr/>
        </p:nvSpPr>
        <p:spPr bwMode="auto">
          <a:xfrm>
            <a:off x="444881" y="1904366"/>
            <a:ext cx="56049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SÖZEL </a:t>
            </a:r>
            <a:r>
              <a:rPr lang="tr-TR" altLang="tr-TR" sz="2200" b="1" dirty="0" smtClean="0">
                <a:latin typeface="Calibri" pitchFamily="34" charset="0"/>
                <a:ea typeface="Calibri" pitchFamily="34" charset="0"/>
                <a:cs typeface="Times New Roman" pitchFamily="18" charset="0"/>
              </a:rPr>
              <a:t>ALAN</a:t>
            </a:r>
            <a:endParaRPr lang="tr-TR" altLang="tr-TR" sz="2200" b="1"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904367"/>
            <a:ext cx="56687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SAYISAL ALAN</a:t>
            </a:r>
            <a:endParaRPr lang="tr-TR" altLang="tr-TR" sz="2200"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3063452025"/>
              </p:ext>
            </p:extLst>
          </p:nvPr>
        </p:nvGraphicFramePr>
        <p:xfrm>
          <a:off x="6149459" y="255158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 xmlns:a16="http://schemas.microsoft.com/office/drawing/2014/main" val="20000"/>
                    </a:ext>
                  </a:extLst>
                </a:gridCol>
                <a:gridCol w="1133547">
                  <a:extLst>
                    <a:ext uri="{9D8B030D-6E8A-4147-A177-3AD203B41FA5}">
                      <a16:colId xmlns=""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Soru</a:t>
                      </a:r>
                      <a:r>
                        <a:rPr kumimoji="0" lang="en-US" sz="2200" kern="1200" dirty="0">
                          <a:solidFill>
                            <a:schemeClr val="tx1"/>
                          </a:solidFill>
                          <a:effectLst/>
                          <a:latin typeface="Arial" panose="020B0604020202020204" pitchFamily="34" charset="0"/>
                          <a:cs typeface="Arial" panose="020B0604020202020204" pitchFamily="34" charset="0"/>
                        </a:rPr>
                        <a:t>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5"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sınav sürelerinin yer aldığı salon yoklama listesini tutanakla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görevli 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590931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 sınava, kimlik belgesi (üzerinde T.C. kimlik numarası yer alan nüfus cüzdanı/T.C. kimlik kartı veya geçerlik süresi devam eden pasaport) ve fotoğraflı-onaylı sınav giriş belgesini kontrol ederek alır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gerektiğinden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farklı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fotoğrafların kimlik kontrolünü ayrıntılı 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yapar</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belirtilen salonda kendi sıra numarasında oturur, gerektiğinde öğrencinin yerini değiştirme yetkisi salon başkanına aittir.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öğrencilerin gözü önünde ve sınavın başlamasına yaklaşık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açar.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poşetinden çıkan soru kitapçıklarının ve cevap kâğıtlarının kontrolünü yapar, eksik veya fazla olması halinde bunu tutanakla belgeler.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öğrenciye silinmeyen kalem ile imzalatır.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24415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hazırlanır.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öğrenciye yedek cevap kâğıdı verilir.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bulunan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kısmının hiçbir şekilde işaretlenmeyeceğini söyler.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yanlış cevabın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bir doğru cevabı götüreceğini, bu hususa dikkat etmelerini söyler.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bilgilerini kontrol eder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397031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 geçerli kimlik belgesi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 veya T.C. kimlik kartı veya geçerlik süresi devam eden pasaport, yabancı uyruklu öğrenciler için İçişleri Bakanlığı Göç İdaresi Genel Müdürlüğü tarafından verilen geçerlik süresi devam eden resimli, mühürlü </a:t>
            </a:r>
            <a:r>
              <a:rPr lang="tr-TR" sz="2800" i="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yabancı kimlik </a:t>
            </a:r>
            <a:r>
              <a:rPr lang="tr-TR" sz="2800" i="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fotoğraflı-onaylı sınav giriş belgesi kontrol edilerek sınava alınır.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öğrenci yoklama listesinde isimlerinin karşısına silinmeyen kalemle “GİRMEDİ” yazar ve cevap kâğıdındaki “SINAVA GİRMEDİ” kutucuğunu kurşun kalemle kodlar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eder.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vermez.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silinmeyen kalemle imzalar.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karşılaştırarak eksik olup olmadığını kontrol eder.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salon öğrenci yoklama listesini silinmeyen kalem ile imzalatır.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 güvenlik poşetine yerleştirir.</a:t>
            </a: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görevlisi ile birlikte sınav güvenlik poşetinin ağzını kapatır.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30516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kapalı sınav güvenlik poşetini, soru kitapçıklarıyla birlikte bina sınav komisyonuna imza karşılığında teslim eder.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
        <p:nvSpPr>
          <p:cNvPr id="10" name="Dikdörtgen 9"/>
          <p:cNvSpPr/>
          <p:nvPr/>
        </p:nvSpPr>
        <p:spPr>
          <a:xfrm>
            <a:off x="617518" y="3646478"/>
            <a:ext cx="10937174" cy="1951496"/>
          </a:xfrm>
          <a:prstGeom prst="rect">
            <a:avLst/>
          </a:prstGeom>
        </p:spPr>
        <p:txBody>
          <a:bodyPr wrap="square">
            <a:spAutoFit/>
          </a:bodyPr>
          <a:lstStyle/>
          <a:p>
            <a:pPr algn="just">
              <a:lnSpc>
                <a:spcPct val="150000"/>
              </a:lnSpc>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yasal sorumluluğun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ait olacağını bilir.</a:t>
            </a: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6" name="Dikdörtgen 5"/>
          <p:cNvSpPr/>
          <p:nvPr/>
        </p:nvSpPr>
        <p:spPr>
          <a:xfrm>
            <a:off x="617518" y="3862221"/>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1305165"/>
          </a:xfrm>
          <a:prstGeom prst="rect">
            <a:avLst/>
          </a:prstGeom>
        </p:spPr>
        <p:txBody>
          <a:bodyPr wrap="square">
            <a:spAutoFit/>
          </a:bodyPr>
          <a:lstStyle/>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Her okula 1(bir) Emniyet Personeli görevlendirilecek olup,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üst araması yapılmayacaktır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74848"/>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992214"/>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giriş katlarda bulunan salonlara yerleştirilecektir.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4" name="Tablo 3"/>
          <p:cNvGraphicFramePr>
            <a:graphicFrameLocks noGrp="1"/>
          </p:cNvGraphicFramePr>
          <p:nvPr>
            <p:extLst>
              <p:ext uri="{D42A27DB-BD31-4B8C-83A1-F6EECF244321}">
                <p14:modId xmlns:p14="http://schemas.microsoft.com/office/powerpoint/2010/main" val="443521959"/>
              </p:ext>
            </p:extLst>
          </p:nvPr>
        </p:nvGraphicFramePr>
        <p:xfrm>
          <a:off x="715988" y="865295"/>
          <a:ext cx="10646481" cy="5654543"/>
        </p:xfrm>
        <a:graphic>
          <a:graphicData uri="http://schemas.openxmlformats.org/drawingml/2006/table">
            <a:tbl>
              <a:tblPr firstRow="1" bandRow="1">
                <a:tableStyleId>{93296810-A885-4BE3-A3E7-6D5BEEA58F35}</a:tableStyleId>
              </a:tblPr>
              <a:tblGrid>
                <a:gridCol w="2989787">
                  <a:extLst>
                    <a:ext uri="{9D8B030D-6E8A-4147-A177-3AD203B41FA5}">
                      <a16:colId xmlns="" xmlns:a16="http://schemas.microsoft.com/office/drawing/2014/main" val="3869688750"/>
                    </a:ext>
                  </a:extLst>
                </a:gridCol>
                <a:gridCol w="1461443">
                  <a:extLst>
                    <a:ext uri="{9D8B030D-6E8A-4147-A177-3AD203B41FA5}">
                      <a16:colId xmlns="" xmlns:a16="http://schemas.microsoft.com/office/drawing/2014/main" val="3718693083"/>
                    </a:ext>
                  </a:extLst>
                </a:gridCol>
                <a:gridCol w="1431985">
                  <a:extLst>
                    <a:ext uri="{9D8B030D-6E8A-4147-A177-3AD203B41FA5}">
                      <a16:colId xmlns="" xmlns:a16="http://schemas.microsoft.com/office/drawing/2014/main" val="661194946"/>
                    </a:ext>
                  </a:extLst>
                </a:gridCol>
                <a:gridCol w="4763266">
                  <a:extLst>
                    <a:ext uri="{9D8B030D-6E8A-4147-A177-3AD203B41FA5}">
                      <a16:colId xmlns="" xmlns:a16="http://schemas.microsoft.com/office/drawing/2014/main" val="193751651"/>
                    </a:ext>
                  </a:extLst>
                </a:gridCol>
              </a:tblGrid>
              <a:tr h="370840">
                <a:tc>
                  <a:txBody>
                    <a:bodyPr/>
                    <a:lstStyle/>
                    <a:p>
                      <a:pPr algn="ctr"/>
                      <a:r>
                        <a:rPr lang="tr-TR" dirty="0" smtClean="0"/>
                        <a:t>ENGEL TÜRÜ</a:t>
                      </a:r>
                      <a:endParaRPr lang="tr-TR" dirty="0"/>
                    </a:p>
                  </a:txBody>
                  <a:tcPr anchor="ctr"/>
                </a:tc>
                <a:tc>
                  <a:txBody>
                    <a:bodyPr/>
                    <a:lstStyle/>
                    <a:p>
                      <a:pPr algn="ctr"/>
                      <a:r>
                        <a:rPr lang="tr-TR" dirty="0" smtClean="0"/>
                        <a:t>EK SÜRE</a:t>
                      </a:r>
                      <a:endParaRPr lang="tr-TR" dirty="0"/>
                    </a:p>
                  </a:txBody>
                  <a:tcPr anchor="ctr"/>
                </a:tc>
                <a:tc>
                  <a:txBody>
                    <a:bodyPr/>
                    <a:lstStyle/>
                    <a:p>
                      <a:pPr algn="ctr"/>
                      <a:r>
                        <a:rPr lang="tr-TR" dirty="0" smtClean="0"/>
                        <a:t>SALON</a:t>
                      </a:r>
                      <a:endParaRPr lang="tr-TR" dirty="0"/>
                    </a:p>
                  </a:txBody>
                  <a:tcPr anchor="ctr"/>
                </a:tc>
                <a:tc>
                  <a:txBody>
                    <a:bodyPr/>
                    <a:lstStyle/>
                    <a:p>
                      <a:pPr algn="ctr"/>
                      <a:r>
                        <a:rPr lang="tr-TR" dirty="0" smtClean="0"/>
                        <a:t>AÇIKLAMALAR</a:t>
                      </a:r>
                      <a:endParaRPr lang="tr-TR" dirty="0"/>
                    </a:p>
                  </a:txBody>
                  <a:tcPr anchor="ctr"/>
                </a:tc>
                <a:extLst>
                  <a:ext uri="{0D108BD9-81ED-4DB2-BD59-A6C34878D82A}">
                    <a16:rowId xmlns="" xmlns:a16="http://schemas.microsoft.com/office/drawing/2014/main" val="39002546"/>
                  </a:ext>
                </a:extLst>
              </a:tr>
              <a:tr h="370840">
                <a:tc>
                  <a:txBody>
                    <a:bodyPr/>
                    <a:lstStyle/>
                    <a:p>
                      <a:r>
                        <a:rPr lang="tr-TR" dirty="0" smtClean="0"/>
                        <a:t>Az Gören</a:t>
                      </a:r>
                      <a:endParaRPr lang="tr-TR" dirty="0"/>
                    </a:p>
                  </a:txBody>
                  <a:tcPr anchor="ctr"/>
                </a:tc>
                <a:tc rowSpan="8">
                  <a:txBody>
                    <a:bodyPr/>
                    <a:lstStyle/>
                    <a:p>
                      <a:pPr algn="ctr"/>
                      <a:r>
                        <a:rPr lang="tr-TR" sz="2000" dirty="0" smtClean="0"/>
                        <a:t>20 Dakika Ek Süre Verilecektir</a:t>
                      </a:r>
                      <a:endParaRPr lang="tr-TR" sz="2000" dirty="0"/>
                    </a:p>
                  </a:txBody>
                  <a:tcPr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anchor="ctr"/>
                </a:tc>
                <a:tc>
                  <a:txBody>
                    <a:bodyPr/>
                    <a:lstStyle/>
                    <a:p>
                      <a:r>
                        <a:rPr lang="tr-TR" dirty="0" smtClean="0"/>
                        <a:t>Okuyucu kodlayıcı eşliğinde 18 punto büyüklüğünde soru kitapçığı ve cevap kâğıdı.</a:t>
                      </a:r>
                      <a:endParaRPr lang="tr-TR" dirty="0"/>
                    </a:p>
                  </a:txBody>
                  <a:tcPr anchor="ctr"/>
                </a:tc>
                <a:extLst>
                  <a:ext uri="{0D108BD9-81ED-4DB2-BD59-A6C34878D82A}">
                    <a16:rowId xmlns="" xmlns:a16="http://schemas.microsoft.com/office/drawing/2014/main" val="4147595568"/>
                  </a:ext>
                </a:extLst>
              </a:tr>
              <a:tr h="289560">
                <a:tc>
                  <a:txBody>
                    <a:bodyPr/>
                    <a:lstStyle/>
                    <a:p>
                      <a:r>
                        <a:rPr lang="tr-TR" dirty="0" smtClean="0"/>
                        <a:t>Hiç Görmeyen</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Okuyucu ve kodlayıcı eşliğinde sınav</a:t>
                      </a:r>
                      <a:r>
                        <a:rPr lang="tr-TR" baseline="0" dirty="0" smtClean="0"/>
                        <a:t> yapılacaktır.</a:t>
                      </a:r>
                      <a:endParaRPr lang="tr-TR" dirty="0"/>
                    </a:p>
                  </a:txBody>
                  <a:tcPr anchor="ctr"/>
                </a:tc>
                <a:extLst>
                  <a:ext uri="{0D108BD9-81ED-4DB2-BD59-A6C34878D82A}">
                    <a16:rowId xmlns="" xmlns:a16="http://schemas.microsoft.com/office/drawing/2014/main" val="3781152976"/>
                  </a:ext>
                </a:extLst>
              </a:tr>
              <a:tr h="370840">
                <a:tc>
                  <a:txBody>
                    <a:bodyPr/>
                    <a:lstStyle/>
                    <a:p>
                      <a:r>
                        <a:rPr lang="tr-TR" dirty="0" smtClean="0"/>
                        <a:t>İşitme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2751196019"/>
                  </a:ext>
                </a:extLst>
              </a:tr>
              <a:tr h="615682">
                <a:tc>
                  <a:txBody>
                    <a:bodyPr/>
                    <a:lstStyle/>
                    <a:p>
                      <a:r>
                        <a:rPr lang="tr-TR" dirty="0" smtClean="0"/>
                        <a:t>Dikkat Eksikliği Ve Hiperaktivite Bozukluğu Olan</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1002307426"/>
                  </a:ext>
                </a:extLst>
              </a:tr>
              <a:tr h="450615">
                <a:tc>
                  <a:txBody>
                    <a:bodyPr/>
                    <a:lstStyle/>
                    <a:p>
                      <a:r>
                        <a:rPr lang="tr-TR" dirty="0" smtClean="0"/>
                        <a:t>Özel Öğrenme Güçlüğü Olan</a:t>
                      </a:r>
                      <a:endParaRPr lang="tr-TR" dirty="0"/>
                    </a:p>
                  </a:txBody>
                  <a:tcPr anchor="ctr"/>
                </a:tc>
                <a:tc vMerge="1">
                  <a:txBody>
                    <a:bodyPr/>
                    <a:lstStyle/>
                    <a:p>
                      <a:endParaRPr lang="tr-TR"/>
                    </a:p>
                  </a:txBody>
                  <a:tcPr/>
                </a:tc>
                <a:tc vMerge="1">
                  <a:txBody>
                    <a:bodyPr/>
                    <a:lstStyle/>
                    <a:p>
                      <a:endParaRPr lang="tr-TR"/>
                    </a:p>
                  </a:txBody>
                  <a:tcPr/>
                </a:tc>
                <a:tc>
                  <a:txBody>
                    <a:bodyPr/>
                    <a:lstStyle/>
                    <a:p>
                      <a:r>
                        <a:rPr lang="tr-TR" dirty="0" smtClean="0"/>
                        <a:t>Tercih etmeleri durumunda okuyucu ve kodlayıcı</a:t>
                      </a:r>
                    </a:p>
                    <a:p>
                      <a:r>
                        <a:rPr lang="tr-TR" dirty="0" smtClean="0"/>
                        <a:t>eşliğinde sınava alınacaklardır.</a:t>
                      </a:r>
                      <a:endParaRPr lang="tr-TR" dirty="0"/>
                    </a:p>
                  </a:txBody>
                  <a:tcPr anchor="ctr"/>
                </a:tc>
                <a:extLst>
                  <a:ext uri="{0D108BD9-81ED-4DB2-BD59-A6C34878D82A}">
                    <a16:rowId xmlns="" xmlns:a16="http://schemas.microsoft.com/office/drawing/2014/main" val="1818304514"/>
                  </a:ext>
                </a:extLst>
              </a:tr>
              <a:tr h="798063">
                <a:tc>
                  <a:txBody>
                    <a:bodyPr/>
                    <a:lstStyle/>
                    <a:p>
                      <a:r>
                        <a:rPr lang="tr-TR" dirty="0" smtClean="0"/>
                        <a:t>Yaygın Gelişimsel Bozukluğu Olan</a:t>
                      </a:r>
                      <a:endParaRPr lang="tr-TR" dirty="0"/>
                    </a:p>
                  </a:txBody>
                  <a:tcPr anchor="ctr"/>
                </a:tc>
                <a:tc vMerge="1">
                  <a:txBody>
                    <a:bodyPr/>
                    <a:lstStyle/>
                    <a:p>
                      <a:endParaRPr lang="tr-TR"/>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1221520583"/>
                  </a:ext>
                </a:extLst>
              </a:tr>
              <a:tr h="609600">
                <a:tc>
                  <a:txBody>
                    <a:bodyPr/>
                    <a:lstStyle/>
                    <a:p>
                      <a:r>
                        <a:rPr lang="tr-TR" dirty="0" smtClean="0"/>
                        <a:t>Bedensel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Bu öğrencilere RAM tarafından yapılan değerlendirme sonucuna göre kodlayıcı verilecektir</a:t>
                      </a:r>
                      <a:endParaRPr lang="tr-TR" dirty="0"/>
                    </a:p>
                  </a:txBody>
                  <a:tcPr anchor="ctr"/>
                </a:tc>
                <a:extLst>
                  <a:ext uri="{0D108BD9-81ED-4DB2-BD59-A6C34878D82A}">
                    <a16:rowId xmlns="" xmlns:a16="http://schemas.microsoft.com/office/drawing/2014/main" val="3455484993"/>
                  </a:ext>
                </a:extLst>
              </a:tr>
              <a:tr h="631120">
                <a:tc>
                  <a:txBody>
                    <a:bodyPr/>
                    <a:lstStyle/>
                    <a:p>
                      <a:r>
                        <a:rPr lang="tr-TR" dirty="0" smtClean="0"/>
                        <a:t>Zihinsel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Yapılacak tercih doğrultusunda kodlayıcı eşliğinde öğrencinin sınava girmesi için gerekli düzenleme yapılacaktır</a:t>
                      </a:r>
                      <a:endParaRPr lang="tr-TR" dirty="0"/>
                    </a:p>
                  </a:txBody>
                  <a:tcPr anchor="ctr"/>
                </a:tc>
                <a:extLst>
                  <a:ext uri="{0D108BD9-81ED-4DB2-BD59-A6C34878D82A}">
                    <a16:rowId xmlns="" xmlns:a16="http://schemas.microsoft.com/office/drawing/2014/main" val="3854781895"/>
                  </a:ext>
                </a:extLst>
              </a:tr>
            </a:tbl>
          </a:graphicData>
        </a:graphic>
      </p:graphicFrame>
    </p:spTree>
    <p:extLst>
      <p:ext uri="{BB962C8B-B14F-4D97-AF65-F5344CB8AC3E}">
        <p14:creationId xmlns:p14="http://schemas.microsoft.com/office/powerpoint/2010/main" val="180526075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17518" y="929240"/>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izin verilecektir.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581891" y="5369314"/>
            <a:ext cx="5189517" cy="800219"/>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Resimdeki  şeklinde kapalı olarak teslim alınız.</a:t>
            </a:r>
          </a:p>
        </p:txBody>
      </p:sp>
      <p:pic>
        <p:nvPicPr>
          <p:cNvPr id="12" name="image2.jpeg"/>
          <p:cNvPicPr>
            <a:picLocks/>
          </p:cNvPicPr>
          <p:nvPr/>
        </p:nvPicPr>
        <p:blipFill>
          <a:blip r:embed="rId2" cstate="print"/>
          <a:stretch>
            <a:fillRect/>
          </a:stretch>
        </p:blipFill>
        <p:spPr>
          <a:xfrm>
            <a:off x="1605298" y="797314"/>
            <a:ext cx="4166110" cy="4572000"/>
          </a:xfrm>
          <a:prstGeom prst="rect">
            <a:avLst/>
          </a:prstGeom>
          <a:ln>
            <a:noFill/>
          </a:ln>
          <a:effectLst>
            <a:outerShdw blurRad="190500" algn="tl" rotWithShape="0">
              <a:srgbClr val="000000">
                <a:alpha val="70000"/>
              </a:srgbClr>
            </a:outerShdw>
          </a:effectLst>
        </p:spPr>
      </p:pic>
      <p:pic>
        <p:nvPicPr>
          <p:cNvPr id="13" name="image3.jpeg"/>
          <p:cNvPicPr/>
          <p:nvPr/>
        </p:nvPicPr>
        <p:blipFill>
          <a:blip r:embed="rId3" cstate="print"/>
          <a:stretch>
            <a:fillRect/>
          </a:stretch>
        </p:blipFill>
        <p:spPr>
          <a:xfrm>
            <a:off x="6531137" y="832810"/>
            <a:ext cx="3960440" cy="4536504"/>
          </a:xfrm>
          <a:prstGeom prst="rect">
            <a:avLst/>
          </a:prstGeom>
          <a:ln>
            <a:noFill/>
          </a:ln>
          <a:effectLst>
            <a:outerShdw blurRad="190500" algn="tl" rotWithShape="0">
              <a:srgbClr val="000000">
                <a:alpha val="70000"/>
              </a:srgbClr>
            </a:outerShdw>
          </a:effectLst>
        </p:spPr>
      </p:pic>
      <p:sp>
        <p:nvSpPr>
          <p:cNvPr id="14" name="Dikdörtgen 13"/>
          <p:cNvSpPr/>
          <p:nvPr/>
        </p:nvSpPr>
        <p:spPr>
          <a:xfrm>
            <a:off x="6531136" y="5343436"/>
            <a:ext cx="5660863" cy="1508105"/>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poşetini üzerinde ( - - - - -) şeklinde belirtilen ve kırmızı alanın üzerinde yer alan kısımlardan, zorlamadan açınız.</a:t>
            </a: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1042232" y="5600781"/>
            <a:ext cx="9631201" cy="800219"/>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 -) Şerit boyunca sınav güvenlik poşetinin ağzını Resimdeki gibi tamamen açınız.</a:t>
            </a: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32" y="832932"/>
            <a:ext cx="4082883" cy="45534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136" y="924240"/>
            <a:ext cx="4142297" cy="44450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9067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12136" y="4684235"/>
            <a:ext cx="11697195" cy="2215991"/>
          </a:xfrm>
          <a:prstGeom prst="rect">
            <a:avLst/>
          </a:prstGeom>
        </p:spPr>
        <p:txBody>
          <a:bodyPr wrap="square">
            <a:spAutoFit/>
          </a:bodyPr>
          <a:lstStyle/>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kullanılan sınav evrakını sınav güvenlik poşetinin içine koyunuz.</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Mavi renkli kısmı ucundan tutarak kaldırınız ve altında yer alan yapışkanlı alanı ortaya çıkarınız. </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Resimdeki gibi üst kısmından tutarak yapışkanlı alana yapıştırınız.</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Kırmızı şeride dokunmayınız</a:t>
            </a:r>
          </a:p>
        </p:txBody>
      </p:sp>
      <p:pic>
        <p:nvPicPr>
          <p:cNvPr id="17" name="image6.jpeg"/>
          <p:cNvPicPr>
            <a:picLocks/>
          </p:cNvPicPr>
          <p:nvPr/>
        </p:nvPicPr>
        <p:blipFill>
          <a:blip r:embed="rId2" cstate="print"/>
          <a:stretch>
            <a:fillRect/>
          </a:stretch>
        </p:blipFill>
        <p:spPr>
          <a:xfrm>
            <a:off x="83125" y="1049023"/>
            <a:ext cx="3005553" cy="3416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7.jpeg"/>
          <p:cNvPicPr/>
          <p:nvPr/>
        </p:nvPicPr>
        <p:blipFill>
          <a:blip r:embed="rId3" cstate="print"/>
          <a:stretch>
            <a:fillRect/>
          </a:stretch>
        </p:blipFill>
        <p:spPr>
          <a:xfrm>
            <a:off x="3153238" y="1022182"/>
            <a:ext cx="2942936" cy="3416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734" y="1060824"/>
            <a:ext cx="2940644" cy="34102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9.jpeg"/>
          <p:cNvPicPr/>
          <p:nvPr/>
        </p:nvPicPr>
        <p:blipFill>
          <a:blip r:embed="rId5" cstate="print"/>
          <a:stretch>
            <a:fillRect/>
          </a:stretch>
        </p:blipFill>
        <p:spPr>
          <a:xfrm>
            <a:off x="9165938" y="1060823"/>
            <a:ext cx="2942937" cy="33827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6639546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5235039" y="1955786"/>
            <a:ext cx="5913912" cy="584775"/>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200" dirty="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TEŞEKKÜR EDERİM</a:t>
            </a:r>
            <a:r>
              <a:rPr lang="tr-TR" sz="3200" dirty="0" smtClean="0">
                <a:solidFill>
                  <a:schemeClr val="bg1"/>
                </a:solidFill>
                <a:effectLst>
                  <a:outerShdw blurRad="38100" dist="38100" dir="2700000" algn="tl">
                    <a:srgbClr val="000000">
                      <a:alpha val="43137"/>
                    </a:srgbClr>
                  </a:outerShdw>
                </a:effectLst>
                <a:latin typeface="Brush Script MT" panose="03060802040406070304" pitchFamily="66" charset="0"/>
                <a:cs typeface="Arial" panose="020B0604020202020204" pitchFamily="34" charset="0"/>
              </a:rPr>
              <a:t>.</a:t>
            </a:r>
          </a:p>
        </p:txBody>
      </p:sp>
      <p:sp>
        <p:nvSpPr>
          <p:cNvPr id="7" name="Dikdörtgen 6"/>
          <p:cNvSpPr/>
          <p:nvPr/>
        </p:nvSpPr>
        <p:spPr>
          <a:xfrm>
            <a:off x="4368140" y="3510685"/>
            <a:ext cx="5913912" cy="156966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3200" b="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Erkan YAKIŞIR</a:t>
            </a:r>
          </a:p>
          <a:p>
            <a:pPr algn="r"/>
            <a:r>
              <a:rPr lang="tr-TR" sz="3200" i="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İ</a:t>
            </a:r>
            <a:r>
              <a:rPr lang="tr-TR" sz="3200"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l Milli Eğitim Müdür Yardımcısı</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6" name="Dikdörtgen 5"/>
          <p:cNvSpPr/>
          <p:nvPr/>
        </p:nvSpPr>
        <p:spPr>
          <a:xfrm>
            <a:off x="617518" y="1594811"/>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nüfus müdürlüklerine başvuru yaparak,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müdürlüklerince alınan adaylar, nüfus müdürlüklerince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verilen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fotoğraflı ve </a:t>
            </a:r>
            <a:r>
              <a:rPr lang="tr-TR" sz="280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imzalı </a:t>
            </a:r>
            <a:r>
              <a:rPr lang="tr-TR" sz="28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mühürlü geçici kimlik belgesi/ kimlik kartı talep belgesi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sınava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alınabilecektir. </a:t>
            </a: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Geçerli kimlik belgesi yanında olmayan öğrenciler sınava alınmayacaktır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4536819"/>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Naklen yer değişikliği ve benzeri hallere bağlı zorunlu ikamet değiştiren, başka il ve ilçelerdeki okullara nakil olan ve/veya ailesi tarım işçisi olarak çalışan öğrencilerin durumları, Rehberlik Araştırma Merkezleri (RAM) tarafından sisteme işlenemeyen, sınavda özel hizmet alması gereken öğrencilerin durumları, cezaevlerinde tutuklu/hükümlü bulunan 8. sınıf öğrencilerinin durumları 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smtClean="0">
                <a:solidFill>
                  <a:sysClr val="windowText" lastClr="000000"/>
                </a:solidFill>
              </a:rPr>
              <a:t>2019 Sınavla Öğrenci Alan Ortaöğretim Kurumlarına İlişkin Merkezi Sınavı </a:t>
            </a:r>
            <a:endParaRPr lang="tr-TR" sz="2000" b="1" dirty="0">
              <a:solidFill>
                <a:sysClr val="windowText" lastClr="000000"/>
              </a:solidFill>
            </a:endParaRPr>
          </a:p>
        </p:txBody>
      </p:sp>
      <p:sp>
        <p:nvSpPr>
          <p:cNvPr id="9" name="Dikdörtgen 8"/>
          <p:cNvSpPr/>
          <p:nvPr/>
        </p:nvSpPr>
        <p:spPr>
          <a:xfrm>
            <a:off x="617518" y="1594811"/>
            <a:ext cx="10937174" cy="267765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sınav yürütme komisyonu tarafından değerlendirilerek, başvurusu kabul edilenler, bulundukları il ve ilçelerdeki sınav binalarının yedek salonlarında, evde, hastanede veya cezaevinde gerekli tedbirler alınarak sınava alınacaklardır.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2503</Words>
  <Application>Microsoft Office PowerPoint</Application>
  <PresentationFormat>Geniş ekran</PresentationFormat>
  <Paragraphs>317</Paragraphs>
  <Slides>58</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58</vt:i4>
      </vt:variant>
    </vt:vector>
  </HeadingPairs>
  <TitlesOfParts>
    <vt:vector size="68" baseType="lpstr">
      <vt:lpstr>Arial</vt:lpstr>
      <vt:lpstr>Arial Rounded MT Bold</vt:lpstr>
      <vt:lpstr>Bookman Old Style</vt:lpstr>
      <vt:lpstr>Brush Script MT</vt:lpstr>
      <vt:lpstr>Calibri</vt:lpstr>
      <vt:lpstr>Calibri Light</vt:lpstr>
      <vt:lpstr>Lucida Handwriting</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AyhanBUTUNER</dc:creator>
  <cp:lastModifiedBy>AlisanOZDAMAR</cp:lastModifiedBy>
  <cp:revision>58</cp:revision>
  <dcterms:created xsi:type="dcterms:W3CDTF">2018-05-31T09:04:45Z</dcterms:created>
  <dcterms:modified xsi:type="dcterms:W3CDTF">2019-05-31T05:32:17Z</dcterms:modified>
</cp:coreProperties>
</file>