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78"/>
  </p:notesMasterIdLst>
  <p:sldIdLst>
    <p:sldId id="312" r:id="rId2"/>
    <p:sldId id="318" r:id="rId3"/>
    <p:sldId id="257" r:id="rId4"/>
    <p:sldId id="309" r:id="rId5"/>
    <p:sldId id="258" r:id="rId6"/>
    <p:sldId id="260" r:id="rId7"/>
    <p:sldId id="314" r:id="rId8"/>
    <p:sldId id="323" r:id="rId9"/>
    <p:sldId id="261" r:id="rId10"/>
    <p:sldId id="262" r:id="rId11"/>
    <p:sldId id="336" r:id="rId12"/>
    <p:sldId id="354" r:id="rId13"/>
    <p:sldId id="335" r:id="rId14"/>
    <p:sldId id="324" r:id="rId15"/>
    <p:sldId id="353" r:id="rId16"/>
    <p:sldId id="265" r:id="rId17"/>
    <p:sldId id="267" r:id="rId18"/>
    <p:sldId id="266" r:id="rId19"/>
    <p:sldId id="264" r:id="rId20"/>
    <p:sldId id="269" r:id="rId21"/>
    <p:sldId id="270" r:id="rId22"/>
    <p:sldId id="271" r:id="rId23"/>
    <p:sldId id="268" r:id="rId24"/>
    <p:sldId id="273" r:id="rId25"/>
    <p:sldId id="274" r:id="rId26"/>
    <p:sldId id="275" r:id="rId27"/>
    <p:sldId id="276" r:id="rId28"/>
    <p:sldId id="272" r:id="rId29"/>
    <p:sldId id="345" r:id="rId30"/>
    <p:sldId id="317" r:id="rId31"/>
    <p:sldId id="278" r:id="rId32"/>
    <p:sldId id="315" r:id="rId33"/>
    <p:sldId id="340" r:id="rId34"/>
    <p:sldId id="320" r:id="rId35"/>
    <p:sldId id="316" r:id="rId36"/>
    <p:sldId id="333" r:id="rId37"/>
    <p:sldId id="339" r:id="rId38"/>
    <p:sldId id="322" r:id="rId39"/>
    <p:sldId id="310" r:id="rId40"/>
    <p:sldId id="334" r:id="rId41"/>
    <p:sldId id="277" r:id="rId42"/>
    <p:sldId id="280" r:id="rId43"/>
    <p:sldId id="281" r:id="rId44"/>
    <p:sldId id="282" r:id="rId45"/>
    <p:sldId id="283" r:id="rId46"/>
    <p:sldId id="284" r:id="rId47"/>
    <p:sldId id="285" r:id="rId48"/>
    <p:sldId id="287" r:id="rId49"/>
    <p:sldId id="289" r:id="rId50"/>
    <p:sldId id="290" r:id="rId51"/>
    <p:sldId id="291" r:id="rId52"/>
    <p:sldId id="292" r:id="rId53"/>
    <p:sldId id="293" r:id="rId54"/>
    <p:sldId id="297" r:id="rId55"/>
    <p:sldId id="298" r:id="rId56"/>
    <p:sldId id="294" r:id="rId57"/>
    <p:sldId id="295" r:id="rId58"/>
    <p:sldId id="296" r:id="rId59"/>
    <p:sldId id="299" r:id="rId60"/>
    <p:sldId id="300" r:id="rId61"/>
    <p:sldId id="352" r:id="rId62"/>
    <p:sldId id="302" r:id="rId63"/>
    <p:sldId id="337" r:id="rId64"/>
    <p:sldId id="338" r:id="rId65"/>
    <p:sldId id="304" r:id="rId66"/>
    <p:sldId id="311" r:id="rId67"/>
    <p:sldId id="305" r:id="rId68"/>
    <p:sldId id="306" r:id="rId69"/>
    <p:sldId id="325" r:id="rId70"/>
    <p:sldId id="326" r:id="rId71"/>
    <p:sldId id="327" r:id="rId72"/>
    <p:sldId id="347" r:id="rId73"/>
    <p:sldId id="348" r:id="rId74"/>
    <p:sldId id="349" r:id="rId75"/>
    <p:sldId id="350" r:id="rId76"/>
    <p:sldId id="279" r:id="rId7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00FFFF"/>
    <a:srgbClr val="8A909A"/>
    <a:srgbClr val="727580"/>
    <a:srgbClr val="877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1257" autoAdjust="0"/>
  </p:normalViewPr>
  <p:slideViewPr>
    <p:cSldViewPr snapToGrid="0">
      <p:cViewPr varScale="1">
        <p:scale>
          <a:sx n="80" d="100"/>
          <a:sy n="80" d="100"/>
        </p:scale>
        <p:origin x="9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FD489-ECE6-48C0-A391-823B1D7005BB}" type="datetimeFigureOut">
              <a:rPr lang="tr-TR" smtClean="0"/>
              <a:t>27.05.2024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0897D-F826-4BAA-96F3-45F303D77011}" type="slidenum">
              <a:rPr lang="tr-TR" smtClean="0"/>
              <a:t>‹#›</a:t>
            </a:fld>
            <a:endParaRPr lang="tr-TR"/>
          </a:p>
        </p:txBody>
      </p:sp>
    </p:spTree>
    <p:extLst>
      <p:ext uri="{BB962C8B-B14F-4D97-AF65-F5344CB8AC3E}">
        <p14:creationId xmlns:p14="http://schemas.microsoft.com/office/powerpoint/2010/main" val="27437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5599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87069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27.05.2024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50868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27.05.2024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41433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27.05.2024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25435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27.05.2024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65525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85A05C7-612E-4AF3-9EF8-62F96B6B72C4}" type="datetimeFigureOut">
              <a:rPr lang="tr-TR" smtClean="0"/>
              <a:t>27.05.2024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60327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5A05C7-612E-4AF3-9EF8-62F96B6B72C4}" type="datetimeFigureOut">
              <a:rPr lang="tr-TR" smtClean="0"/>
              <a:t>27.05.2024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80226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5A05C7-612E-4AF3-9EF8-62F96B6B72C4}" type="datetimeFigureOut">
              <a:rPr lang="tr-TR" smtClean="0"/>
              <a:t>27.05.2024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28514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5A05C7-612E-4AF3-9EF8-62F96B6B72C4}" type="datetimeFigureOut">
              <a:rPr lang="tr-TR" smtClean="0"/>
              <a:t>27.05.2024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92424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5A05C7-612E-4AF3-9EF8-62F96B6B72C4}" type="datetimeFigureOut">
              <a:rPr lang="tr-TR" smtClean="0"/>
              <a:t>27.05.2024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1635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5A05C7-612E-4AF3-9EF8-62F96B6B72C4}" type="datetimeFigureOut">
              <a:rPr lang="tr-TR" smtClean="0"/>
              <a:t>27.05.2024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42921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5A05C7-612E-4AF3-9EF8-62F96B6B72C4}" type="datetimeFigureOut">
              <a:rPr lang="tr-TR" smtClean="0"/>
              <a:t>27.05.2024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8315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05C7-612E-4AF3-9EF8-62F96B6B72C4}" type="datetimeFigureOut">
              <a:rPr lang="tr-TR" smtClean="0"/>
              <a:t>27.05.2024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2DE1-DA87-46BF-988B-0BEE86D129AF}" type="slidenum">
              <a:rPr lang="tr-TR" smtClean="0"/>
              <a:t>‹#›</a:t>
            </a:fld>
            <a:endParaRPr lang="tr-TR"/>
          </a:p>
        </p:txBody>
      </p:sp>
    </p:spTree>
    <p:extLst>
      <p:ext uri="{BB962C8B-B14F-4D97-AF65-F5344CB8AC3E}">
        <p14:creationId xmlns:p14="http://schemas.microsoft.com/office/powerpoint/2010/main" val="2257443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27" y="0"/>
            <a:ext cx="12192000" cy="6858000"/>
          </a:xfrm>
          <a:prstGeom prst="rect">
            <a:avLst/>
          </a:prstGeom>
        </p:spPr>
      </p:pic>
      <p:sp>
        <p:nvSpPr>
          <p:cNvPr id="11" name="Dikdörtgen 10"/>
          <p:cNvSpPr/>
          <p:nvPr/>
        </p:nvSpPr>
        <p:spPr>
          <a:xfrm>
            <a:off x="0" y="1593507"/>
            <a:ext cx="12192000" cy="1200329"/>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Konya </a:t>
            </a:r>
          </a:p>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İl Milli Eğitim Müdürlüğü</a:t>
            </a:r>
            <a:endParaRPr lang="tr-TR" sz="36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131928" y="2813045"/>
            <a:ext cx="12192000" cy="2431435"/>
          </a:xfrm>
          <a:prstGeom prst="rect">
            <a:avLst/>
          </a:prstGeom>
          <a:noFill/>
        </p:spPr>
        <p:txBody>
          <a:bodyPr wrap="square" lIns="91440" tIns="45720" rIns="91440" bIns="45720">
            <a:spAutoFit/>
          </a:bodyPr>
          <a:lstStyle/>
          <a:p>
            <a:pPr algn="ctr"/>
            <a:r>
              <a:rPr lang="tr-TR" sz="3200" dirty="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Sınavla Öğrenci Alan Ortaöğretim Kurumlarına İlişkin Merkezi </a:t>
            </a:r>
            <a:r>
              <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a:t>
            </a:r>
          </a:p>
          <a:p>
            <a:pPr algn="ctr"/>
            <a:endPar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r>
              <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Bilgilendirme Sunusu</a:t>
            </a:r>
          </a:p>
          <a:p>
            <a:pPr algn="ct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
        <p:nvSpPr>
          <p:cNvPr id="3" name="Slayt Numarası Yer Tutucusu 2"/>
          <p:cNvSpPr>
            <a:spLocks noGrp="1"/>
          </p:cNvSpPr>
          <p:nvPr>
            <p:ph type="sldNum" sz="quarter" idx="12"/>
          </p:nvPr>
        </p:nvSpPr>
        <p:spPr/>
        <p:txBody>
          <a:bodyPr/>
          <a:lstStyle/>
          <a:p>
            <a:fld id="{07BA4387-5B25-43A8-BC95-FD417D7D2F56}" type="slidenum">
              <a:rPr lang="tr-TR" smtClean="0"/>
              <a:t>1</a:t>
            </a:fld>
            <a:endParaRPr lang="tr-TR" dirty="0"/>
          </a:p>
        </p:txBody>
      </p:sp>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98080" y="169258"/>
            <a:ext cx="1859695" cy="1536711"/>
          </a:xfrm>
          <a:prstGeom prst="rect">
            <a:avLst/>
          </a:prstGeom>
          <a:effectLst>
            <a:glow rad="101600">
              <a:schemeClr val="tx1">
                <a:alpha val="60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206222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65118" y="800154"/>
            <a:ext cx="10937174" cy="5493812"/>
          </a:xfrm>
          <a:prstGeom prst="rect">
            <a:avLst/>
          </a:prstGeom>
        </p:spPr>
        <p:txBody>
          <a:bodyPr wrap="square">
            <a:spAutoFit/>
          </a:bodyPr>
          <a:lstStyle/>
          <a:p>
            <a:pPr algn="just">
              <a:lnSpc>
                <a:spcPct val="150000"/>
              </a:lnSpc>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…Bölge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Yürütme Komisyonu tarafından değerlendirilerek sınav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yeri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değişikliği kabul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edilebilecektir.</a:t>
            </a:r>
          </a:p>
          <a:p>
            <a:pPr algn="just">
              <a:lnSpc>
                <a:spcPct val="150000"/>
              </a:lnSpc>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işlemden önce; sınava girecek öğrencilerin sınav bilgileri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e-Okul sisteminde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yer alan "Bakanlık / MEM İşlemleri / Giriş Ekranı /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2024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Merkezi Sınav Öğrenci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 Sorgulama</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 kullanılarak Bölge Sınav Yürütme Komisyonu tarafından kontrol edilecek ve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ekranda verilen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yönergeler doğrultusunda işlem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yapılacaktır.</a:t>
            </a:r>
          </a:p>
          <a:p>
            <a:pPr algn="just">
              <a:lnSpc>
                <a:spcPct val="150000"/>
              </a:lnSpc>
            </a:pP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yerleştirmesi </a:t>
            </a:r>
            <a:r>
              <a:rPr lang="tr-TR" sz="2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yapılmamış olan </a:t>
            </a:r>
            <a:r>
              <a:rPr lang="tr-TR" sz="26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yedek </a:t>
            </a:r>
            <a:r>
              <a:rPr lang="tr-TR" sz="2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salonlarda sınava alınmayacaktır.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354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65118" y="800154"/>
            <a:ext cx="10937174" cy="5570756"/>
          </a:xfrm>
          <a:prstGeom prst="rect">
            <a:avLst/>
          </a:prstGeom>
        </p:spPr>
        <p:txBody>
          <a:bodyPr wrap="square">
            <a:spAutoFit/>
          </a:bodyPr>
          <a:lstStyle/>
          <a:p>
            <a:pPr marL="36000" algn="just">
              <a:lnSpc>
                <a:spcPct val="150000"/>
              </a:lnSpc>
              <a:spcBef>
                <a:spcPts val="600"/>
              </a:spcBef>
              <a:spcAft>
                <a:spcPts val="600"/>
              </a:spcAft>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yeri değişikliği kabul edilenlerin, bulundukları il ve ilçelerdeki sınav binalarının yedek salonlarında gerekli tedbirler alınarak sınava alınmaları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sağlanacaktır.</a:t>
            </a:r>
          </a:p>
          <a:p>
            <a:pPr marL="36000" algn="just">
              <a:lnSpc>
                <a:spcPct val="150000"/>
              </a:lnSpc>
              <a:spcBef>
                <a:spcPts val="600"/>
              </a:spcBef>
              <a:spcAft>
                <a:spcPts val="6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durumda olan öğrenciler için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sınav binasına 20 (yirmi) adet yedek cevap kağıdı</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(yirmi)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adet soru kitapçığı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diğer sınav evrakı ile birlikte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gönderilecektir.</a:t>
            </a:r>
          </a:p>
          <a:p>
            <a:pPr marL="36000" algn="just">
              <a:lnSpc>
                <a:spcPct val="150000"/>
              </a:lnSpc>
              <a:spcBef>
                <a:spcPts val="600"/>
              </a:spcBef>
              <a:spcAft>
                <a:spcPts val="6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evraklar, gerektiğinde yedek salonda sınava girecek öğrenciler için ve baskı hatası durumunda kullanılacaktır. </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29993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08783" y="560157"/>
            <a:ext cx="10937174" cy="6475812"/>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girmesi uygun görülen öğrenciler için yeni bir sınav giriş belgesi düzenlenmeyecek </a:t>
            </a: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olup yedek </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alınacak </a:t>
            </a: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 olması </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durumunda,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süresinin </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 ise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tedbir hizmetinin tespiti için </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belgelerini, </a:t>
            </a: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e-Okul sisteminde </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açılacak </a:t>
            </a: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olan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Girecek Öğrencilerin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Sınavla Öğrenci Alacak Ortaöğretim Kurumlarına İlişkin Merkezi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ekranından</a:t>
            </a: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alarak salon görevlilerine </a:t>
            </a: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verilir. </a:t>
            </a:r>
          </a:p>
          <a:p>
            <a:pPr marL="457200" indent="-457200" algn="just">
              <a:lnSpc>
                <a:spcPct val="150000"/>
              </a:lnSpc>
              <a:buClr>
                <a:srgbClr val="FF0000"/>
              </a:buClr>
              <a:buSzPct val="115000"/>
              <a:buFont typeface="Wingdings" panose="05000000000000000000" pitchFamily="2" charset="2"/>
              <a:buChar char=""/>
            </a:pP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Kimlik </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bilgileri </a:t>
            </a: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e-Okuldan </a:t>
            </a:r>
            <a:r>
              <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aldıkları sınav giriş belgesinden kontrol edilecektir</a:t>
            </a:r>
            <a:r>
              <a:rPr lang="tr-TR" sz="27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prstClr val="black"/>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prstClr val="black"/>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87153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2" name="Dikdörtgen 1"/>
          <p:cNvSpPr/>
          <p:nvPr/>
        </p:nvSpPr>
        <p:spPr>
          <a:xfrm>
            <a:off x="1055914" y="1110342"/>
            <a:ext cx="10417629"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MEB Ölçme, Değerlendirme ve Sınav Hizmetleri Genel </a:t>
            </a:r>
            <a:r>
              <a:rPr lang="tr-TR" sz="280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Müdürlüğünün </a:t>
            </a:r>
            <a:r>
              <a:rPr lang="tr-TR" sz="280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2024-Merkezi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Yedek Salon İşlemleri </a:t>
            </a:r>
            <a:r>
              <a:rPr lang="tr-TR" sz="280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konulu </a:t>
            </a:r>
            <a:r>
              <a:rPr lang="tr-TR" sz="280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03.05.2024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tarih ve E-39339088-480.07-101517321 sayılı yazıya göre işlem yapılması.</a:t>
            </a:r>
          </a:p>
        </p:txBody>
      </p:sp>
    </p:spTree>
    <p:extLst>
      <p:ext uri="{BB962C8B-B14F-4D97-AF65-F5344CB8AC3E}">
        <p14:creationId xmlns:p14="http://schemas.microsoft.com/office/powerpoint/2010/main" val="370257101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1144435"/>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girecek öğrencilerin cevap kâğıtlarına aday bilgilerini yazmaları ve T.C. kimlik numaralarını ilgili bölüme kodlamaları gerekmektedir.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4" name="Dikdörtgen 3"/>
          <p:cNvSpPr/>
          <p:nvPr/>
        </p:nvSpPr>
        <p:spPr>
          <a:xfrm>
            <a:off x="617518" y="3674307"/>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Evde veya hastanede yapılan sınavlarda, oturum başlangıç ve bitiş saatlerine özen gösterilecek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kitapçıkları dahil sınava ait hiçbir evrak evde veya hastanede bırakılmayacaktır.</a:t>
            </a:r>
          </a:p>
        </p:txBody>
      </p:sp>
    </p:spTree>
    <p:extLst>
      <p:ext uri="{BB962C8B-B14F-4D97-AF65-F5344CB8AC3E}">
        <p14:creationId xmlns:p14="http://schemas.microsoft.com/office/powerpoint/2010/main" val="344496123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77149" y="667806"/>
            <a:ext cx="10937174" cy="5940088"/>
          </a:xfrm>
          <a:prstGeom prst="rect">
            <a:avLst/>
          </a:prstGeom>
        </p:spPr>
        <p:txBody>
          <a:bodyPr wrap="square">
            <a:spAutoFit/>
          </a:bodyPr>
          <a:lstStyle/>
          <a:p>
            <a:pPr marL="36000" algn="just"/>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36000" algn="just"/>
            <a:r>
              <a:rPr lang="tr-TR" sz="3200" dirty="0" smtClean="0"/>
              <a:t>Bölge </a:t>
            </a:r>
            <a:r>
              <a:rPr lang="tr-TR" sz="3200" dirty="0"/>
              <a:t>Sınav Yürütme Komisyonu kararı ile zaruri durumlarda kullanılmak üzere birer adet il yedek sınav kutusu gönderilecektir. </a:t>
            </a:r>
            <a:endParaRPr lang="tr-TR" sz="3200" dirty="0" smtClean="0"/>
          </a:p>
          <a:p>
            <a:pPr marL="36000" algn="just"/>
            <a:r>
              <a:rPr lang="tr-TR" sz="3200" dirty="0" smtClean="0"/>
              <a:t>İl </a:t>
            </a:r>
            <a:r>
              <a:rPr lang="tr-TR" sz="3200" dirty="0"/>
              <a:t>yedek sınav kutusu içinde yedek cevap kâğıtları ile </a:t>
            </a:r>
            <a:r>
              <a:rPr lang="tr-TR" sz="3200" dirty="0" smtClean="0"/>
              <a:t>birlikte;</a:t>
            </a:r>
          </a:p>
          <a:p>
            <a:pPr marL="493200" indent="-457200" algn="just">
              <a:buFont typeface="Arial" panose="020B0604020202020204" pitchFamily="34" charset="0"/>
              <a:buChar char="•"/>
            </a:pPr>
            <a:r>
              <a:rPr lang="tr-TR" sz="3200" dirty="0" smtClean="0"/>
              <a:t>4 </a:t>
            </a:r>
            <a:r>
              <a:rPr lang="tr-TR" sz="3200" dirty="0"/>
              <a:t>(dört) adet normal soru kitapçığı, </a:t>
            </a:r>
            <a:endParaRPr lang="tr-TR" sz="3200" dirty="0" smtClean="0"/>
          </a:p>
          <a:p>
            <a:pPr marL="493200" indent="-457200" algn="just">
              <a:buFont typeface="Arial" panose="020B0604020202020204" pitchFamily="34" charset="0"/>
              <a:buChar char="•"/>
            </a:pPr>
            <a:r>
              <a:rPr lang="tr-TR" sz="3200" dirty="0" smtClean="0"/>
              <a:t>2 </a:t>
            </a:r>
            <a:r>
              <a:rPr lang="tr-TR" sz="3200" dirty="0"/>
              <a:t>(iki) adet hiç görmeyen soru </a:t>
            </a:r>
            <a:r>
              <a:rPr lang="tr-TR" sz="3200" dirty="0" smtClean="0"/>
              <a:t>kitapçığı</a:t>
            </a:r>
          </a:p>
          <a:p>
            <a:pPr marL="493200" indent="-457200" algn="just">
              <a:buFont typeface="Arial" panose="020B0604020202020204" pitchFamily="34" charset="0"/>
              <a:buChar char="•"/>
            </a:pPr>
            <a:r>
              <a:rPr lang="tr-TR" sz="3200" dirty="0" smtClean="0"/>
              <a:t>2 </a:t>
            </a:r>
            <a:r>
              <a:rPr lang="tr-TR" sz="3200" dirty="0"/>
              <a:t>(iki) adet 18 punto büyüklüğünde soru kitapçığı bulunmaktadır</a:t>
            </a:r>
            <a:r>
              <a:rPr lang="tr-TR" sz="3200" dirty="0" smtClean="0"/>
              <a:t>.</a:t>
            </a:r>
          </a:p>
          <a:p>
            <a:pPr marL="36000" algn="just"/>
            <a:r>
              <a:rPr lang="tr-TR" sz="3200" dirty="0" smtClean="0"/>
              <a:t>Bununla </a:t>
            </a:r>
            <a:r>
              <a:rPr lang="tr-TR" sz="3200" dirty="0"/>
              <a:t>birlikte </a:t>
            </a:r>
            <a:r>
              <a:rPr lang="tr-TR" sz="3200" dirty="0">
                <a:solidFill>
                  <a:srgbClr val="FF0000"/>
                </a:solidFill>
              </a:rPr>
              <a:t>evde/hastanede sınav tedbir hizmeti talep eden öğrencilere yönelik</a:t>
            </a:r>
            <a:r>
              <a:rPr lang="tr-TR" sz="3200" dirty="0"/>
              <a:t> </a:t>
            </a:r>
            <a:r>
              <a:rPr lang="tr-TR" sz="3200" u="sng" dirty="0" smtClean="0">
                <a:solidFill>
                  <a:srgbClr val="FF0000"/>
                </a:solidFill>
              </a:rPr>
              <a:t>bir </a:t>
            </a:r>
            <a:r>
              <a:rPr lang="tr-TR" sz="3200" u="sng" dirty="0">
                <a:solidFill>
                  <a:srgbClr val="FF0000"/>
                </a:solidFill>
              </a:rPr>
              <a:t>adet yedek sınav uygulama çantası </a:t>
            </a:r>
            <a:r>
              <a:rPr lang="tr-TR" sz="3200" u="sng" dirty="0" smtClean="0">
                <a:solidFill>
                  <a:srgbClr val="FF0000"/>
                </a:solidFill>
              </a:rPr>
              <a:t>gelecektir</a:t>
            </a:r>
            <a:r>
              <a:rPr lang="tr-TR" sz="3200" u="sng" dirty="0">
                <a:solidFill>
                  <a:srgbClr val="FF0000"/>
                </a:solidFill>
              </a:rPr>
              <a:t>.</a:t>
            </a:r>
            <a:endParaRPr lang="tr-TR" sz="32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9185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982638" y="3162837"/>
            <a:ext cx="10408280" cy="954107"/>
          </a:xfrm>
          <a:prstGeom prst="rect">
            <a:avLst/>
          </a:prstGeom>
        </p:spPr>
        <p:txBody>
          <a:bodyPr wrap="square">
            <a:spAutoFit/>
          </a:bodyPr>
          <a:lstStyle/>
          <a:p>
            <a:pPr algn="just"/>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 sınava katılan öğrencilerin geçerli </a:t>
            </a:r>
            <a:r>
              <a:rPr lang="tr-TR" sz="2800" b="1" i="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Kimlik Belgesinin Fotokopisi</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yoklama listesine eklenecektir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10" name="Dikdörtgen 9"/>
          <p:cNvSpPr/>
          <p:nvPr/>
        </p:nvSpPr>
        <p:spPr>
          <a:xfrm>
            <a:off x="4414253" y="1826822"/>
            <a:ext cx="3545049" cy="738664"/>
          </a:xfrm>
          <a:prstGeom prst="rect">
            <a:avLst/>
          </a:prstGeom>
        </p:spPr>
        <p:txBody>
          <a:bodyPr wrap="square">
            <a:spAutoFit/>
          </a:bodyPr>
          <a:lstStyle/>
          <a:p>
            <a:pPr algn="just">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55348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27413" y="1212673"/>
            <a:ext cx="10937174" cy="5355312"/>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başkanı, bölge sınav yürütme komisyonunun sınavla ilgili yapacağı toplantıya katılır.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görevlilerinin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binasına </a:t>
            </a:r>
            <a:r>
              <a:rPr lang="tr-TR" sz="32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cep telefonu</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girmeleri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KESİNLİKLE</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yasaktır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görevlilerinin cep telefonu ve benzeri iletişim araçları ile sınav salonlarına girmesini engeller. Sınav öncesinde yapılacak toplantılarda bu hususu özellikle belirtir.</a:t>
            </a:r>
          </a:p>
        </p:txBody>
      </p:sp>
    </p:spTree>
    <p:extLst>
      <p:ext uri="{BB962C8B-B14F-4D97-AF65-F5344CB8AC3E}">
        <p14:creationId xmlns:p14="http://schemas.microsoft.com/office/powerpoint/2010/main" val="264051638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oturma planı doğrultusunda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sıralar numaralandırarak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sınavdan 1 (bir) gün önce hazır duruma gelmesini sağlar ve sınav süresince salonları kontrol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01644308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Resim 48"/>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Yuvarlatılmış Dikdörtgen 6"/>
          <p:cNvSpPr/>
          <p:nvPr/>
        </p:nvSpPr>
        <p:spPr>
          <a:xfrm>
            <a:off x="4402795" y="2095965"/>
            <a:ext cx="7539824" cy="2545329"/>
          </a:xfrm>
          <a:prstGeom prst="roundRect">
            <a:avLst>
              <a:gd name="adj" fmla="val 3328"/>
            </a:avLst>
          </a:prstGeom>
          <a:solidFill>
            <a:srgbClr val="FFFFFF"/>
          </a:solidFill>
          <a:ln>
            <a:noFill/>
          </a:ln>
          <a:effectLst>
            <a:innerShdw blurRad="114300">
              <a:prstClr val="black"/>
            </a:innerShdw>
          </a:effectLst>
        </p:spPr>
        <p:txBody>
          <a:bodyPr wrap="square" lIns="91440" tIns="45720" rIns="91440" bIns="45720">
            <a:spAutoFit/>
          </a:bodyPr>
          <a:lstStyle/>
          <a:p>
            <a:pPr algn="just">
              <a:lnSpc>
                <a:spcPct val="114000"/>
              </a:lnSpc>
              <a:spcAft>
                <a:spcPts val="1200"/>
              </a:spcAft>
            </a:pPr>
            <a:r>
              <a:rPr lang="tr-TR" sz="3500" dirty="0">
                <a:ln w="0"/>
                <a:latin typeface="Times New Roman" panose="02020603050405020304" pitchFamily="18" charset="0"/>
                <a:cs typeface="Times New Roman" panose="02020603050405020304" pitchFamily="18" charset="0"/>
              </a:rPr>
              <a:t>	</a:t>
            </a:r>
            <a:r>
              <a:rPr lang="tr-TR" sz="3500" dirty="0">
                <a:ln w="0"/>
                <a:latin typeface="Arial" panose="020B0604020202020204" pitchFamily="34" charset="0"/>
                <a:cs typeface="Arial" panose="020B0604020202020204" pitchFamily="34" charset="0"/>
              </a:rPr>
              <a:t>Öğretmen kürsüsünün önünden başlamak üzere oturma planına göre «S» şeklinde adayların masalarına sıra numaraları yazılır.</a:t>
            </a:r>
          </a:p>
        </p:txBody>
      </p:sp>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l="-1" r="57337"/>
          <a:stretch/>
        </p:blipFill>
        <p:spPr>
          <a:xfrm>
            <a:off x="1023582" y="1699254"/>
            <a:ext cx="1055187" cy="1220237"/>
          </a:xfrm>
          <a:prstGeom prst="rect">
            <a:avLst/>
          </a:prstGeom>
          <a:effectLst>
            <a:outerShdw blurRad="50800" dist="38100" algn="l" rotWithShape="0">
              <a:prstClr val="black">
                <a:alpha val="40000"/>
              </a:prstClr>
            </a:outerShdw>
          </a:effectLst>
        </p:spPr>
      </p:pic>
      <p:grpSp>
        <p:nvGrpSpPr>
          <p:cNvPr id="11" name="Grup 10"/>
          <p:cNvGrpSpPr/>
          <p:nvPr/>
        </p:nvGrpSpPr>
        <p:grpSpPr>
          <a:xfrm>
            <a:off x="1120653" y="2919491"/>
            <a:ext cx="861045" cy="646331"/>
            <a:chOff x="1120653" y="2919491"/>
            <a:chExt cx="861045" cy="646331"/>
          </a:xfrm>
        </p:grpSpPr>
        <p:pic>
          <p:nvPicPr>
            <p:cNvPr id="12" name="Resim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3" name="Dikdörtgen 1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up 13"/>
          <p:cNvGrpSpPr/>
          <p:nvPr/>
        </p:nvGrpSpPr>
        <p:grpSpPr>
          <a:xfrm>
            <a:off x="1120653" y="3577199"/>
            <a:ext cx="861045" cy="646331"/>
            <a:chOff x="1120653" y="2919491"/>
            <a:chExt cx="861045" cy="646331"/>
          </a:xfrm>
        </p:grpSpPr>
        <p:pic>
          <p:nvPicPr>
            <p:cNvPr id="15" name="Resim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6" name="Dikdörtgen 1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7" name="Grup 16"/>
          <p:cNvGrpSpPr/>
          <p:nvPr/>
        </p:nvGrpSpPr>
        <p:grpSpPr>
          <a:xfrm>
            <a:off x="1120653" y="4268843"/>
            <a:ext cx="861045" cy="646331"/>
            <a:chOff x="1120653" y="2919491"/>
            <a:chExt cx="861045" cy="646331"/>
          </a:xfrm>
        </p:grpSpPr>
        <p:pic>
          <p:nvPicPr>
            <p:cNvPr id="18" name="Resim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0" name="Dikdörtgen 1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1" name="Grup 20"/>
          <p:cNvGrpSpPr/>
          <p:nvPr/>
        </p:nvGrpSpPr>
        <p:grpSpPr>
          <a:xfrm>
            <a:off x="1120653" y="4949494"/>
            <a:ext cx="861045" cy="646331"/>
            <a:chOff x="1120653" y="2919491"/>
            <a:chExt cx="861045" cy="646331"/>
          </a:xfrm>
        </p:grpSpPr>
        <p:pic>
          <p:nvPicPr>
            <p:cNvPr id="22" name="Resim 2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3" name="Dikdörtgen 2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4" name="Grup 23"/>
          <p:cNvGrpSpPr/>
          <p:nvPr/>
        </p:nvGrpSpPr>
        <p:grpSpPr>
          <a:xfrm>
            <a:off x="2146225" y="2919491"/>
            <a:ext cx="861045" cy="646331"/>
            <a:chOff x="1120653" y="2919491"/>
            <a:chExt cx="861045" cy="646331"/>
          </a:xfrm>
        </p:grpSpPr>
        <p:pic>
          <p:nvPicPr>
            <p:cNvPr id="25" name="Resim 2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6" name="Dikdörtgen 2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7" name="Grup 26"/>
          <p:cNvGrpSpPr/>
          <p:nvPr/>
        </p:nvGrpSpPr>
        <p:grpSpPr>
          <a:xfrm>
            <a:off x="2146225" y="3577199"/>
            <a:ext cx="861045" cy="646331"/>
            <a:chOff x="1120653" y="2919491"/>
            <a:chExt cx="861045" cy="646331"/>
          </a:xfrm>
        </p:grpSpPr>
        <p:pic>
          <p:nvPicPr>
            <p:cNvPr id="28" name="Resim 2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9" name="Dikdörtgen 2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0" name="Grup 29"/>
          <p:cNvGrpSpPr/>
          <p:nvPr/>
        </p:nvGrpSpPr>
        <p:grpSpPr>
          <a:xfrm>
            <a:off x="2146225" y="4268843"/>
            <a:ext cx="861045" cy="646331"/>
            <a:chOff x="1120653" y="2919491"/>
            <a:chExt cx="861045" cy="646331"/>
          </a:xfrm>
        </p:grpSpPr>
        <p:pic>
          <p:nvPicPr>
            <p:cNvPr id="31" name="Resim 3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2" name="Dikdörtgen 3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3" name="Grup 32"/>
          <p:cNvGrpSpPr/>
          <p:nvPr/>
        </p:nvGrpSpPr>
        <p:grpSpPr>
          <a:xfrm>
            <a:off x="2146225" y="4949494"/>
            <a:ext cx="861045" cy="646331"/>
            <a:chOff x="1120653" y="2919491"/>
            <a:chExt cx="861045" cy="646331"/>
          </a:xfrm>
        </p:grpSpPr>
        <p:pic>
          <p:nvPicPr>
            <p:cNvPr id="34" name="Resim 3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5" name="Dikdörtgen 3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6" name="Grup 35"/>
          <p:cNvGrpSpPr/>
          <p:nvPr/>
        </p:nvGrpSpPr>
        <p:grpSpPr>
          <a:xfrm>
            <a:off x="3170652" y="2919491"/>
            <a:ext cx="861045" cy="646331"/>
            <a:chOff x="1120653" y="2919491"/>
            <a:chExt cx="861045" cy="646331"/>
          </a:xfrm>
        </p:grpSpPr>
        <p:pic>
          <p:nvPicPr>
            <p:cNvPr id="37" name="Resim 3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8" name="Dikdörtgen 3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up 38"/>
          <p:cNvGrpSpPr/>
          <p:nvPr/>
        </p:nvGrpSpPr>
        <p:grpSpPr>
          <a:xfrm>
            <a:off x="3170652" y="3577199"/>
            <a:ext cx="861045" cy="646331"/>
            <a:chOff x="1120653" y="2919491"/>
            <a:chExt cx="861045" cy="646331"/>
          </a:xfrm>
        </p:grpSpPr>
        <p:pic>
          <p:nvPicPr>
            <p:cNvPr id="40" name="Resim 3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1" name="Dikdörtgen 40"/>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2" name="Grup 41"/>
          <p:cNvGrpSpPr/>
          <p:nvPr/>
        </p:nvGrpSpPr>
        <p:grpSpPr>
          <a:xfrm>
            <a:off x="3170652" y="4268843"/>
            <a:ext cx="861045" cy="646331"/>
            <a:chOff x="1120653" y="2919491"/>
            <a:chExt cx="861045" cy="646331"/>
          </a:xfrm>
        </p:grpSpPr>
        <p:pic>
          <p:nvPicPr>
            <p:cNvPr id="43" name="Resim 4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4" name="Dikdörtgen 43"/>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5" name="Grup 44"/>
          <p:cNvGrpSpPr/>
          <p:nvPr/>
        </p:nvGrpSpPr>
        <p:grpSpPr>
          <a:xfrm>
            <a:off x="3170652" y="4949494"/>
            <a:ext cx="861045" cy="646331"/>
            <a:chOff x="1120653" y="2919491"/>
            <a:chExt cx="861045" cy="646331"/>
          </a:xfrm>
        </p:grpSpPr>
        <p:pic>
          <p:nvPicPr>
            <p:cNvPr id="46" name="Resim 4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7" name="Dikdörtgen 46"/>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8" name="Resim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321930" y="3009204"/>
            <a:ext cx="2450269" cy="2500011"/>
          </a:xfrm>
          <a:prstGeom prst="rect">
            <a:avLst/>
          </a:prstGeom>
        </p:spPr>
      </p:pic>
      <p:sp>
        <p:nvSpPr>
          <p:cNvPr id="50"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650197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7" presetClass="entr" presetSubtype="0"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50" fill="hold"/>
                                        <p:tgtEl>
                                          <p:spTgt spid="14"/>
                                        </p:tgtEl>
                                        <p:attrNameLst>
                                          <p:attrName>ppt_w</p:attrName>
                                        </p:attrNameLst>
                                      </p:cBhvr>
                                      <p:tavLst>
                                        <p:tav tm="0">
                                          <p:val>
                                            <p:fltVal val="0"/>
                                          </p:val>
                                        </p:tav>
                                        <p:tav tm="100000">
                                          <p:val>
                                            <p:strVal val="#ppt_w"/>
                                          </p:val>
                                        </p:tav>
                                      </p:tavLst>
                                    </p:anim>
                                    <p:anim calcmode="lin" valueType="num">
                                      <p:cBhvr>
                                        <p:cTn id="24" dur="250" fill="hold"/>
                                        <p:tgtEl>
                                          <p:spTgt spid="14"/>
                                        </p:tgtEl>
                                        <p:attrNameLst>
                                          <p:attrName>ppt_h</p:attrName>
                                        </p:attrNameLst>
                                      </p:cBhvr>
                                      <p:tavLst>
                                        <p:tav tm="0">
                                          <p:val>
                                            <p:fltVal val="0"/>
                                          </p:val>
                                        </p:tav>
                                        <p:tav tm="100000">
                                          <p:val>
                                            <p:strVal val="#ppt_h"/>
                                          </p:val>
                                        </p:tav>
                                      </p:tavLst>
                                    </p:anim>
                                    <p:animEffect transition="in" filter="fade">
                                      <p:cBhvr>
                                        <p:cTn id="25" dur="250"/>
                                        <p:tgtEl>
                                          <p:spTgt spid="14"/>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fltVal val="0"/>
                                          </p:val>
                                        </p:tav>
                                        <p:tav tm="100000">
                                          <p:val>
                                            <p:strVal val="#ppt_h"/>
                                          </p:val>
                                        </p:tav>
                                      </p:tavLst>
                                    </p:anim>
                                    <p:animEffect transition="in" filter="fade">
                                      <p:cBhvr>
                                        <p:cTn id="31" dur="250"/>
                                        <p:tgtEl>
                                          <p:spTgt spid="17"/>
                                        </p:tgtEl>
                                      </p:cBhvr>
                                    </p:animEffect>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fltVal val="0"/>
                                          </p:val>
                                        </p:tav>
                                        <p:tav tm="100000">
                                          <p:val>
                                            <p:strVal val="#ppt_h"/>
                                          </p:val>
                                        </p:tav>
                                      </p:tavLst>
                                    </p:anim>
                                    <p:animEffect transition="in" filter="fade">
                                      <p:cBhvr>
                                        <p:cTn id="43" dur="250"/>
                                        <p:tgtEl>
                                          <p:spTgt spid="33"/>
                                        </p:tgtEl>
                                      </p:cBhvr>
                                    </p:animEffect>
                                  </p:childTnLst>
                                </p:cTn>
                              </p:par>
                            </p:childTnLst>
                          </p:cTn>
                        </p:par>
                        <p:par>
                          <p:cTn id="44" fill="hold">
                            <p:stCondLst>
                              <p:cond delay="425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250" fill="hold"/>
                                        <p:tgtEl>
                                          <p:spTgt spid="27"/>
                                        </p:tgtEl>
                                        <p:attrNameLst>
                                          <p:attrName>ppt_w</p:attrName>
                                        </p:attrNameLst>
                                      </p:cBhvr>
                                      <p:tavLst>
                                        <p:tav tm="0">
                                          <p:val>
                                            <p:fltVal val="0"/>
                                          </p:val>
                                        </p:tav>
                                        <p:tav tm="100000">
                                          <p:val>
                                            <p:strVal val="#ppt_w"/>
                                          </p:val>
                                        </p:tav>
                                      </p:tavLst>
                                    </p:anim>
                                    <p:anim calcmode="lin" valueType="num">
                                      <p:cBhvr>
                                        <p:cTn id="54" dur="250" fill="hold"/>
                                        <p:tgtEl>
                                          <p:spTgt spid="27"/>
                                        </p:tgtEl>
                                        <p:attrNameLst>
                                          <p:attrName>ppt_h</p:attrName>
                                        </p:attrNameLst>
                                      </p:cBhvr>
                                      <p:tavLst>
                                        <p:tav tm="0">
                                          <p:val>
                                            <p:fltVal val="0"/>
                                          </p:val>
                                        </p:tav>
                                        <p:tav tm="100000">
                                          <p:val>
                                            <p:strVal val="#ppt_h"/>
                                          </p:val>
                                        </p:tav>
                                      </p:tavLst>
                                    </p:anim>
                                    <p:animEffect transition="in" filter="fade">
                                      <p:cBhvr>
                                        <p:cTn id="55" dur="250"/>
                                        <p:tgtEl>
                                          <p:spTgt spid="27"/>
                                        </p:tgtEl>
                                      </p:cBhvr>
                                    </p:animEffect>
                                  </p:childTnLst>
                                </p:cTn>
                              </p:par>
                            </p:childTnLst>
                          </p:cTn>
                        </p:par>
                        <p:par>
                          <p:cTn id="56" fill="hold">
                            <p:stCondLst>
                              <p:cond delay="475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animEffect transition="in" filter="fade">
                                      <p:cBhvr>
                                        <p:cTn id="61" dur="250"/>
                                        <p:tgtEl>
                                          <p:spTgt spid="24"/>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250" fill="hold"/>
                                        <p:tgtEl>
                                          <p:spTgt spid="36"/>
                                        </p:tgtEl>
                                        <p:attrNameLst>
                                          <p:attrName>ppt_w</p:attrName>
                                        </p:attrNameLst>
                                      </p:cBhvr>
                                      <p:tavLst>
                                        <p:tav tm="0">
                                          <p:val>
                                            <p:fltVal val="0"/>
                                          </p:val>
                                        </p:tav>
                                        <p:tav tm="100000">
                                          <p:val>
                                            <p:strVal val="#ppt_w"/>
                                          </p:val>
                                        </p:tav>
                                      </p:tavLst>
                                    </p:anim>
                                    <p:anim calcmode="lin" valueType="num">
                                      <p:cBhvr>
                                        <p:cTn id="66" dur="250" fill="hold"/>
                                        <p:tgtEl>
                                          <p:spTgt spid="36"/>
                                        </p:tgtEl>
                                        <p:attrNameLst>
                                          <p:attrName>ppt_h</p:attrName>
                                        </p:attrNameLst>
                                      </p:cBhvr>
                                      <p:tavLst>
                                        <p:tav tm="0">
                                          <p:val>
                                            <p:fltVal val="0"/>
                                          </p:val>
                                        </p:tav>
                                        <p:tav tm="100000">
                                          <p:val>
                                            <p:strVal val="#ppt_h"/>
                                          </p:val>
                                        </p:tav>
                                      </p:tavLst>
                                    </p:anim>
                                    <p:animEffect transition="in" filter="fade">
                                      <p:cBhvr>
                                        <p:cTn id="67" dur="250"/>
                                        <p:tgtEl>
                                          <p:spTgt spid="36"/>
                                        </p:tgtEl>
                                      </p:cBhvr>
                                    </p:animEffect>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fltVal val="0"/>
                                          </p:val>
                                        </p:tav>
                                        <p:tav tm="100000">
                                          <p:val>
                                            <p:strVal val="#ppt_w"/>
                                          </p:val>
                                        </p:tav>
                                      </p:tavLst>
                                    </p:anim>
                                    <p:anim calcmode="lin" valueType="num">
                                      <p:cBhvr>
                                        <p:cTn id="72" dur="250" fill="hold"/>
                                        <p:tgtEl>
                                          <p:spTgt spid="39"/>
                                        </p:tgtEl>
                                        <p:attrNameLst>
                                          <p:attrName>ppt_h</p:attrName>
                                        </p:attrNameLst>
                                      </p:cBhvr>
                                      <p:tavLst>
                                        <p:tav tm="0">
                                          <p:val>
                                            <p:fltVal val="0"/>
                                          </p:val>
                                        </p:tav>
                                        <p:tav tm="100000">
                                          <p:val>
                                            <p:strVal val="#ppt_h"/>
                                          </p:val>
                                        </p:tav>
                                      </p:tavLst>
                                    </p:anim>
                                    <p:animEffect transition="in" filter="fade">
                                      <p:cBhvr>
                                        <p:cTn id="73" dur="250"/>
                                        <p:tgtEl>
                                          <p:spTgt spid="39"/>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250" fill="hold"/>
                                        <p:tgtEl>
                                          <p:spTgt spid="42"/>
                                        </p:tgtEl>
                                        <p:attrNameLst>
                                          <p:attrName>ppt_w</p:attrName>
                                        </p:attrNameLst>
                                      </p:cBhvr>
                                      <p:tavLst>
                                        <p:tav tm="0">
                                          <p:val>
                                            <p:fltVal val="0"/>
                                          </p:val>
                                        </p:tav>
                                        <p:tav tm="100000">
                                          <p:val>
                                            <p:strVal val="#ppt_w"/>
                                          </p:val>
                                        </p:tav>
                                      </p:tavLst>
                                    </p:anim>
                                    <p:anim calcmode="lin" valueType="num">
                                      <p:cBhvr>
                                        <p:cTn id="78" dur="250" fill="hold"/>
                                        <p:tgtEl>
                                          <p:spTgt spid="42"/>
                                        </p:tgtEl>
                                        <p:attrNameLst>
                                          <p:attrName>ppt_h</p:attrName>
                                        </p:attrNameLst>
                                      </p:cBhvr>
                                      <p:tavLst>
                                        <p:tav tm="0">
                                          <p:val>
                                            <p:fltVal val="0"/>
                                          </p:val>
                                        </p:tav>
                                        <p:tav tm="100000">
                                          <p:val>
                                            <p:strVal val="#ppt_h"/>
                                          </p:val>
                                        </p:tav>
                                      </p:tavLst>
                                    </p:anim>
                                    <p:animEffect transition="in" filter="fade">
                                      <p:cBhvr>
                                        <p:cTn id="79" dur="250"/>
                                        <p:tgtEl>
                                          <p:spTgt spid="42"/>
                                        </p:tgtEl>
                                      </p:cBhvr>
                                    </p:animEffect>
                                  </p:childTnLst>
                                </p:cTn>
                              </p:par>
                            </p:childTnLst>
                          </p:cTn>
                        </p:par>
                        <p:par>
                          <p:cTn id="80" fill="hold">
                            <p:stCondLst>
                              <p:cond delay="5750"/>
                            </p:stCondLst>
                            <p:childTnLst>
                              <p:par>
                                <p:cTn id="81" presetID="53" presetClass="entr" presetSubtype="16"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250" fill="hold"/>
                                        <p:tgtEl>
                                          <p:spTgt spid="45"/>
                                        </p:tgtEl>
                                        <p:attrNameLst>
                                          <p:attrName>ppt_w</p:attrName>
                                        </p:attrNameLst>
                                      </p:cBhvr>
                                      <p:tavLst>
                                        <p:tav tm="0">
                                          <p:val>
                                            <p:fltVal val="0"/>
                                          </p:val>
                                        </p:tav>
                                        <p:tav tm="100000">
                                          <p:val>
                                            <p:strVal val="#ppt_w"/>
                                          </p:val>
                                        </p:tav>
                                      </p:tavLst>
                                    </p:anim>
                                    <p:anim calcmode="lin" valueType="num">
                                      <p:cBhvr>
                                        <p:cTn id="84" dur="250" fill="hold"/>
                                        <p:tgtEl>
                                          <p:spTgt spid="45"/>
                                        </p:tgtEl>
                                        <p:attrNameLst>
                                          <p:attrName>ppt_h</p:attrName>
                                        </p:attrNameLst>
                                      </p:cBhvr>
                                      <p:tavLst>
                                        <p:tav tm="0">
                                          <p:val>
                                            <p:fltVal val="0"/>
                                          </p:val>
                                        </p:tav>
                                        <p:tav tm="100000">
                                          <p:val>
                                            <p:strVal val="#ppt_h"/>
                                          </p:val>
                                        </p:tav>
                                      </p:tavLst>
                                    </p:anim>
                                    <p:animEffect transition="in" filter="fade">
                                      <p:cBhvr>
                                        <p:cTn id="85" dur="250"/>
                                        <p:tgtEl>
                                          <p:spTgt spid="45"/>
                                        </p:tgtEl>
                                      </p:cBhvr>
                                    </p:animEffect>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19"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20" name="Dikdörtgen 19"/>
          <p:cNvSpPr/>
          <p:nvPr/>
        </p:nvSpPr>
        <p:spPr>
          <a:xfrm>
            <a:off x="1335502" y="5311787"/>
            <a:ext cx="9483738" cy="523220"/>
          </a:xfrm>
          <a:prstGeom prst="rect">
            <a:avLst/>
          </a:prstGeom>
        </p:spPr>
        <p:txBody>
          <a:bodyPr wrap="square">
            <a:spAutoFit/>
          </a:bodyPr>
          <a:lstStyle/>
          <a:p>
            <a:pPr algn="ct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1. Bölümden sonra 45 </a:t>
            </a:r>
            <a:r>
              <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rPr>
              <a:t>dakika ara </a:t>
            </a: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verilecektir. </a:t>
            </a:r>
            <a:endPar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endParaRPr>
          </a:p>
        </p:txBody>
      </p:sp>
      <p:grpSp>
        <p:nvGrpSpPr>
          <p:cNvPr id="2" name="Grup 1"/>
          <p:cNvGrpSpPr/>
          <p:nvPr/>
        </p:nvGrpSpPr>
        <p:grpSpPr>
          <a:xfrm>
            <a:off x="437326" y="1492834"/>
            <a:ext cx="11280087" cy="2804092"/>
            <a:chOff x="990213" y="1790380"/>
            <a:chExt cx="11012647" cy="2804092"/>
          </a:xfrm>
        </p:grpSpPr>
        <p:grpSp>
          <p:nvGrpSpPr>
            <p:cNvPr id="14" name="Grup 13"/>
            <p:cNvGrpSpPr/>
            <p:nvPr/>
          </p:nvGrpSpPr>
          <p:grpSpPr>
            <a:xfrm>
              <a:off x="990213" y="1847672"/>
              <a:ext cx="4363200" cy="2746800"/>
              <a:chOff x="5000369" y="1915174"/>
              <a:chExt cx="4363200" cy="2746800"/>
            </a:xfrm>
          </p:grpSpPr>
          <p:pic>
            <p:nvPicPr>
              <p:cNvPr id="15" name="Resim 1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000369" y="1915174"/>
                <a:ext cx="4363200" cy="2746800"/>
              </a:xfrm>
              <a:prstGeom prst="rect">
                <a:avLst/>
              </a:prstGeom>
              <a:solidFill>
                <a:srgbClr val="FFFF00"/>
              </a:solidFill>
              <a:ln>
                <a:noFill/>
              </a:ln>
              <a:effectLst>
                <a:outerShdw blurRad="190500" algn="tl" rotWithShape="0">
                  <a:srgbClr val="000000">
                    <a:alpha val="70000"/>
                  </a:srgbClr>
                </a:outerShdw>
              </a:effectLst>
            </p:spPr>
          </p:pic>
          <p:sp>
            <p:nvSpPr>
              <p:cNvPr id="16" name="Dikdörtgen 15"/>
              <p:cNvSpPr/>
              <p:nvPr/>
            </p:nvSpPr>
            <p:spPr>
              <a:xfrm>
                <a:off x="5213728" y="2215465"/>
                <a:ext cx="1877595"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1</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Bölüm</a:t>
                </a:r>
              </a:p>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(Sözel Alan</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8" name="Dikdörtgen 17"/>
              <p:cNvSpPr/>
              <p:nvPr/>
            </p:nvSpPr>
            <p:spPr>
              <a:xfrm>
                <a:off x="5213728" y="2781216"/>
                <a:ext cx="3936483" cy="369332"/>
              </a:xfrm>
              <a:prstGeom prst="rect">
                <a:avLst/>
              </a:prstGeom>
              <a:solidFill>
                <a:srgbClr val="FFFF00">
                  <a:alpha val="32941"/>
                </a:srgbClr>
              </a:solidFill>
            </p:spPr>
            <p:txBody>
              <a:bodyPr wrap="square">
                <a:spAutoFit/>
              </a:bodyPr>
              <a:lstStyle/>
              <a:p>
                <a:pPr algn="ctr"/>
                <a:r>
                  <a:rPr lang="tr-TR" dirty="0" smtClean="0">
                    <a:latin typeface="Arial Rounded MT Bold" panose="020F0704030504030204" pitchFamily="34" charset="0"/>
                  </a:rPr>
                  <a:t>02 </a:t>
                </a:r>
                <a:r>
                  <a:rPr lang="tr-TR" dirty="0">
                    <a:latin typeface="Arial Rounded MT Bold" panose="020F0704030504030204" pitchFamily="34" charset="0"/>
                  </a:rPr>
                  <a:t>Haziran </a:t>
                </a:r>
                <a:r>
                  <a:rPr lang="tr-TR" dirty="0" smtClean="0">
                    <a:latin typeface="Arial Rounded MT Bold" panose="020F0704030504030204" pitchFamily="34" charset="0"/>
                  </a:rPr>
                  <a:t>2024 </a:t>
                </a:r>
                <a:r>
                  <a:rPr lang="tr-TR" dirty="0">
                    <a:latin typeface="Arial Rounded MT Bold" panose="020F0704030504030204" pitchFamily="34" charset="0"/>
                  </a:rPr>
                  <a:t>(Pazar)</a:t>
                </a:r>
              </a:p>
            </p:txBody>
          </p:sp>
        </p:grpSp>
        <p:grpSp>
          <p:nvGrpSpPr>
            <p:cNvPr id="21" name="Grup 20"/>
            <p:cNvGrpSpPr/>
            <p:nvPr/>
          </p:nvGrpSpPr>
          <p:grpSpPr>
            <a:xfrm>
              <a:off x="1466492" y="1790380"/>
              <a:ext cx="10536368" cy="2804092"/>
              <a:chOff x="-4232187" y="2038180"/>
              <a:chExt cx="9581509" cy="2537295"/>
            </a:xfrm>
          </p:grpSpPr>
          <p:pic>
            <p:nvPicPr>
              <p:cNvPr id="22" name="Resim 21"/>
              <p:cNvPicPr>
                <a:picLocks/>
              </p:cNvPicPr>
              <p:nvPr/>
            </p:nvPicPr>
            <p:blipFill>
              <a:blip r:embed="rId3">
                <a:extLst>
                  <a:ext uri="{28A0092B-C50C-407E-A947-70E740481C1C}">
                    <a14:useLocalDpi xmlns:a14="http://schemas.microsoft.com/office/drawing/2010/main" val="0"/>
                  </a:ext>
                </a:extLst>
              </a:blip>
              <a:stretch>
                <a:fillRect/>
              </a:stretch>
            </p:blipFill>
            <p:spPr>
              <a:xfrm>
                <a:off x="1248458" y="2038180"/>
                <a:ext cx="4100864" cy="2537295"/>
              </a:xfrm>
              <a:prstGeom prst="rect">
                <a:avLst/>
              </a:prstGeom>
              <a:solidFill>
                <a:schemeClr val="bg1">
                  <a:lumMod val="50000"/>
                </a:schemeClr>
              </a:solidFill>
              <a:ln>
                <a:solidFill>
                  <a:schemeClr val="bg2">
                    <a:lumMod val="90000"/>
                  </a:schemeClr>
                </a:solidFill>
              </a:ln>
            </p:spPr>
          </p:pic>
          <p:sp>
            <p:nvSpPr>
              <p:cNvPr id="23" name="Dikdörtgen 22"/>
              <p:cNvSpPr/>
              <p:nvPr/>
            </p:nvSpPr>
            <p:spPr>
              <a:xfrm>
                <a:off x="1248458" y="2284055"/>
                <a:ext cx="1960045" cy="541505"/>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2</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Bölüm</a:t>
                </a:r>
              </a:p>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(Sayısal </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24" name="Metin kutusu 23"/>
              <p:cNvSpPr txBox="1"/>
              <p:nvPr/>
            </p:nvSpPr>
            <p:spPr>
              <a:xfrm>
                <a:off x="-4232187" y="3209864"/>
                <a:ext cx="3456010" cy="120009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09.30</a:t>
                </a:r>
              </a:p>
              <a:p>
                <a:r>
                  <a:rPr lang="tr-TR" sz="2400" dirty="0" smtClean="0">
                    <a:solidFill>
                      <a:schemeClr val="tx1"/>
                    </a:solidFill>
                    <a:latin typeface="Arial Rounded MT Bold" panose="020F0704030504030204" pitchFamily="34" charset="0"/>
                  </a:rPr>
                  <a:t>Süre : 75 Dakika</a:t>
                </a:r>
              </a:p>
              <a:p>
                <a:r>
                  <a:rPr lang="tr-TR" sz="2400" dirty="0" smtClean="0">
                    <a:solidFill>
                      <a:schemeClr val="tx1"/>
                    </a:solidFill>
                    <a:latin typeface="Arial Rounded MT Bold" panose="020F0704030504030204" pitchFamily="34" charset="0"/>
                  </a:rPr>
                  <a:t>Soru Sayısı : 50</a:t>
                </a:r>
              </a:p>
            </p:txBody>
          </p:sp>
          <p:sp>
            <p:nvSpPr>
              <p:cNvPr id="25" name="Dikdörtgen 24"/>
              <p:cNvSpPr/>
              <p:nvPr/>
            </p:nvSpPr>
            <p:spPr>
              <a:xfrm>
                <a:off x="1248458" y="2825560"/>
                <a:ext cx="3794272" cy="334192"/>
              </a:xfrm>
              <a:prstGeom prst="rect">
                <a:avLst/>
              </a:prstGeom>
              <a:solidFill>
                <a:schemeClr val="bg1">
                  <a:lumMod val="85000"/>
                  <a:alpha val="18039"/>
                </a:schemeClr>
              </a:solidFill>
            </p:spPr>
            <p:txBody>
              <a:bodyPr wrap="square">
                <a:spAutoFit/>
              </a:bodyPr>
              <a:lstStyle/>
              <a:p>
                <a:pPr algn="ctr"/>
                <a:r>
                  <a:rPr lang="tr-TR" dirty="0" smtClean="0">
                    <a:latin typeface="Arial Rounded MT Bold" panose="020F0704030504030204" pitchFamily="34" charset="0"/>
                  </a:rPr>
                  <a:t>02 Haziran 2024 (Pazar)</a:t>
                </a:r>
                <a:endParaRPr lang="tr-TR" dirty="0">
                  <a:latin typeface="Arial Rounded MT Bold" panose="020F0704030504030204" pitchFamily="34" charset="0"/>
                </a:endParaRPr>
              </a:p>
            </p:txBody>
          </p:sp>
        </p:grpSp>
        <p:sp>
          <p:nvSpPr>
            <p:cNvPr id="26" name="Metin kutusu 25"/>
            <p:cNvSpPr txBox="1"/>
            <p:nvPr/>
          </p:nvSpPr>
          <p:spPr>
            <a:xfrm>
              <a:off x="7883187" y="3062881"/>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11.30</a:t>
              </a:r>
            </a:p>
            <a:p>
              <a:r>
                <a:rPr lang="tr-TR" sz="2400" dirty="0" smtClean="0">
                  <a:solidFill>
                    <a:schemeClr val="tx1"/>
                  </a:solidFill>
                  <a:latin typeface="Arial Rounded MT Bold" panose="020F0704030504030204" pitchFamily="34" charset="0"/>
                </a:rPr>
                <a:t>Süre : 80 Dakika</a:t>
              </a:r>
            </a:p>
            <a:p>
              <a:r>
                <a:rPr lang="tr-TR" sz="2400" dirty="0" smtClean="0">
                  <a:solidFill>
                    <a:schemeClr val="tx1"/>
                  </a:solidFill>
                  <a:latin typeface="Arial Rounded MT Bold" panose="020F0704030504030204" pitchFamily="34" charset="0"/>
                </a:rPr>
                <a:t>Soru Sayısı :40</a:t>
              </a:r>
            </a:p>
          </p:txBody>
        </p:sp>
      </p:grpSp>
      <p:sp>
        <p:nvSpPr>
          <p:cNvPr id="17" name="Dikdörtgen 16"/>
          <p:cNvSpPr/>
          <p:nvPr/>
        </p:nvSpPr>
        <p:spPr>
          <a:xfrm>
            <a:off x="5056382" y="2617710"/>
            <a:ext cx="2041976" cy="523220"/>
          </a:xfrm>
          <a:prstGeom prst="rect">
            <a:avLst/>
          </a:prstGeom>
        </p:spPr>
        <p:txBody>
          <a:bodyPr wrap="square">
            <a:spAutoFit/>
          </a:bodyPr>
          <a:lstStyle/>
          <a:p>
            <a:pPr algn="ct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45’</a:t>
            </a:r>
            <a:endPar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16073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Toplantıya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katılmayan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örevine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 gelen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telefonu ile sınav salonuna girmekte ısrar eden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görevlisine (yedek gözetmen dâhil) görev vermez. Bu salon görevlisini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belirleyerek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bölge sınav yürütme komisyonuna bildirir.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87767044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görevlilerine ait ad,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soyad</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görevlerini gösterir yaka kartının sınav süresince görevlilerin üzerinde bulunmasını sağlar.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kitapçığı, cevap kâğıdı ve salon yoklama listelerinin bulunduğu sınav güvenlik poşetlerini salon başkanlarına imza karşılığında teslim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67932924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294560"/>
            <a:ext cx="10937174" cy="259782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sınav salonlarına alınırken üzerlerinde kullanımı doktor raporu ile belirlenen hasta veya engellilere ait cihazlar (işitme cihazı, insülin pompası, şeker ölçüm cihazı ve benzeri) hariç…</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23585644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120676"/>
            <a:ext cx="10937174" cy="5262979"/>
          </a:xfrm>
          <a:prstGeom prst="rect">
            <a:avLst/>
          </a:prstGeom>
        </p:spPr>
        <p:txBody>
          <a:bodyPr wrap="square">
            <a:spAutoFit/>
          </a:bodyPr>
          <a:lstStyle/>
          <a:p>
            <a:pPr algn="just">
              <a:lnSpc>
                <a:spcPct val="150000"/>
              </a:lnSpc>
            </a:pPr>
            <a:r>
              <a:rPr lang="tr-TR" sz="2800" b="1" dirty="0" smtClean="0">
                <a:latin typeface="Arial" panose="020B0604020202020204" pitchFamily="34" charset="0"/>
                <a:cs typeface="Arial" panose="020B0604020202020204" pitchFamily="34" charset="0"/>
              </a:rPr>
              <a:t>         … çanta</a:t>
            </a:r>
            <a:r>
              <a:rPr lang="tr-TR" sz="2800" b="1" dirty="0">
                <a:latin typeface="Arial" panose="020B0604020202020204" pitchFamily="34" charset="0"/>
                <a:cs typeface="Arial" panose="020B0604020202020204" pitchFamily="34" charset="0"/>
              </a:rPr>
              <a:t>, cüzdan,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800" b="1" dirty="0" err="1">
                <a:latin typeface="Arial" panose="020B0604020202020204" pitchFamily="34" charset="0"/>
                <a:cs typeface="Arial" panose="020B0604020202020204" pitchFamily="34" charset="0"/>
              </a:rPr>
              <a:t>databank</a:t>
            </a:r>
            <a:r>
              <a:rPr lang="tr-TR" sz="2800" b="1" dirty="0">
                <a:latin typeface="Arial" panose="020B0604020202020204" pitchFamily="34" charset="0"/>
                <a:cs typeface="Arial" panose="020B0604020202020204" pitchFamily="34" charset="0"/>
              </a:rPr>
              <a:t> sözlük, hesap makinesi, kâğıt, kitap, defter, not vb. doküman, pergel, açıölçer, cetvel vb. araçlar, delici ve kesici aletlerle sınav binasına alınmayacaktır.</a:t>
            </a:r>
            <a:endParaRPr lang="tr-TR" sz="2800" b="1" dirty="0" smtClean="0">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71799348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bu araçlarla sınava alınmayacağı gibi sınav anında yanında bulunduğu tespit edilirse sınav kurallarını ihlal ettiği gerekçesiyle sınavı tutanakla geçersiz sayılacaktır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Clr>
                <a:srgbClr val="FF0000"/>
              </a:buClr>
              <a:buSzPct val="115000"/>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sınav salonlarına bandajı çıkarılmış şeffaf pet şişe içerisinde su getirebileceklerdir.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43444618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başlamasından itibaren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15 dakika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içerisinde sınav binasına gelen öğrencilerin sınava katılmalarını sağlar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öğrencilere ek süre verilmez.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dakikadan sonra gelen öğrencileri sınav binasına almaz.</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26204577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30 dakikası tamamlanmadan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bitimine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dakika kala</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öğrencilerin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salonundan çıkamayacaklarını duyurur.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görevliler dışındaki kişilerin binaya girmemesini sağlar.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46464054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sırasında gerekmedikçe yedek sınav poşetini kesinlikle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açmaz.</a:t>
            </a:r>
          </a:p>
          <a:p>
            <a:pPr algn="just">
              <a:lnSpc>
                <a:spcPct val="150000"/>
              </a:lnSpc>
              <a:buClr>
                <a:srgbClr val="FF0000"/>
              </a:buClr>
              <a:buSzPct val="115000"/>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poşetini bina sınav Komisyonunun bulunduğu yerde muhafaza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01959727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296986"/>
            <a:ext cx="10937174" cy="5262979"/>
          </a:xfrm>
          <a:prstGeom prst="rect">
            <a:avLst/>
          </a:prstGeom>
        </p:spPr>
        <p:txBody>
          <a:bodyPr wrap="square">
            <a:spAutoFit/>
          </a:bodyPr>
          <a:lstStyle/>
          <a:p>
            <a:pPr algn="ctr">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Sınavın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bitiminden sonra salon başkanları tarafından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getirilen ve   içinde; </a:t>
            </a: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kâğıtları,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listeleri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varsa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diğer evrakın (tutanak vb.)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bulunduğu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 kapatılmış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zarfları</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kitapçıklarını imza karşılığı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60418616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204536"/>
            <a:ext cx="12192000" cy="6858000"/>
          </a:xfrm>
          <a:prstGeom prst="rect">
            <a:avLst/>
          </a:prstGeom>
        </p:spPr>
      </p:pic>
      <p:sp>
        <p:nvSpPr>
          <p:cNvPr id="9" name="Dikdörtgen 8"/>
          <p:cNvSpPr/>
          <p:nvPr/>
        </p:nvSpPr>
        <p:spPr>
          <a:xfrm>
            <a:off x="627411" y="1803458"/>
            <a:ext cx="10937174" cy="4616648"/>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a:t>
            </a:r>
          </a:p>
          <a:p>
            <a:pPr algn="just">
              <a:lnSpc>
                <a:spcPct val="150000"/>
              </a:lnSpc>
            </a:pP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kutusuna </a:t>
            </a:r>
            <a:r>
              <a:rPr lang="tr-TR" sz="28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konulmayacaktır.</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mutlaka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DÖNÜŞ</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kutusuna konulacak ve diğer kutular da tamamen boş olarak gelecektir.</a:t>
            </a:r>
          </a:p>
          <a:p>
            <a:pPr algn="just">
              <a:lnSpc>
                <a:spcPct val="150000"/>
              </a:lnSpc>
            </a:pPr>
            <a:endPar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Sandıklardan kesilen kilitler KESİNLİKLE boş kutulara konulmayacaktır.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10" name="Dikdörtgen 9"/>
          <p:cNvSpPr/>
          <p:nvPr/>
        </p:nvSpPr>
        <p:spPr>
          <a:xfrm>
            <a:off x="4383603" y="1064794"/>
            <a:ext cx="3424791" cy="738664"/>
          </a:xfrm>
          <a:prstGeom prst="rect">
            <a:avLst/>
          </a:prstGeom>
        </p:spPr>
        <p:txBody>
          <a:bodyPr wrap="square">
            <a:spAutoFit/>
          </a:bodyPr>
          <a:lstStyle/>
          <a:p>
            <a:pPr algn="just">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p:txBody>
      </p:sp>
    </p:spTree>
    <p:extLst>
      <p:ext uri="{BB962C8B-B14F-4D97-AF65-F5344CB8AC3E}">
        <p14:creationId xmlns:p14="http://schemas.microsoft.com/office/powerpoint/2010/main" val="305642947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graphicFrame>
        <p:nvGraphicFramePr>
          <p:cNvPr id="21" name="İçerik Yer Tutucusu 5"/>
          <p:cNvGraphicFramePr>
            <a:graphicFrameLocks/>
          </p:cNvGraphicFramePr>
          <p:nvPr>
            <p:extLst>
              <p:ext uri="{D42A27DB-BD31-4B8C-83A1-F6EECF244321}">
                <p14:modId xmlns:p14="http://schemas.microsoft.com/office/powerpoint/2010/main" val="1980753275"/>
              </p:ext>
            </p:extLst>
          </p:nvPr>
        </p:nvGraphicFramePr>
        <p:xfrm>
          <a:off x="446742" y="1760018"/>
          <a:ext cx="5603071" cy="3456384"/>
        </p:xfrm>
        <a:graphic>
          <a:graphicData uri="http://schemas.openxmlformats.org/drawingml/2006/table">
            <a:tbl>
              <a:tblPr firstRow="1" bandRow="1">
                <a:tableStyleId>{0E3FDE45-AF77-4B5C-9715-49D594BDF05E}</a:tableStyleId>
              </a:tblPr>
              <a:tblGrid>
                <a:gridCol w="4469524">
                  <a:extLst>
                    <a:ext uri="{9D8B030D-6E8A-4147-A177-3AD203B41FA5}">
                      <a16:colId xmlns:a16="http://schemas.microsoft.com/office/drawing/2014/main" xmlns="" val="20000"/>
                    </a:ext>
                  </a:extLst>
                </a:gridCol>
                <a:gridCol w="1133547">
                  <a:extLst>
                    <a:ext uri="{9D8B030D-6E8A-4147-A177-3AD203B41FA5}">
                      <a16:colId xmlns:a16="http://schemas.microsoft.com/office/drawing/2014/main" xmlns=""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Soru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Türkçe</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20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T.C. İnkılap Tarihi ve Atatürkçülük</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Din Kültürü ve Ahlak Bilgisi</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Yabancı Dil</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b="1" kern="1200" dirty="0">
                          <a:solidFill>
                            <a:schemeClr val="tx1"/>
                          </a:solidFill>
                          <a:effectLst/>
                          <a:latin typeface="Arial" panose="020B0604020202020204" pitchFamily="34" charset="0"/>
                          <a:cs typeface="Arial" panose="020B0604020202020204" pitchFamily="34" charset="0"/>
                        </a:rPr>
                        <a:t>50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22" name="Rectangle 2"/>
          <p:cNvSpPr>
            <a:spLocks noChangeArrowheads="1"/>
          </p:cNvSpPr>
          <p:nvPr/>
        </p:nvSpPr>
        <p:spPr bwMode="auto">
          <a:xfrm>
            <a:off x="444881" y="1112796"/>
            <a:ext cx="5604931" cy="430887"/>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en-US" altLang="tr-TR" sz="2200" b="1" dirty="0">
                <a:latin typeface="Calibri" pitchFamily="34" charset="0"/>
                <a:ea typeface="Calibri" pitchFamily="34" charset="0"/>
                <a:cs typeface="Times New Roman" pitchFamily="18" charset="0"/>
              </a:rPr>
              <a:t>BİRİNCİ BÖLÜM</a:t>
            </a:r>
            <a:r>
              <a:rPr lang="tr-TR" altLang="tr-TR" sz="2200" b="1" dirty="0">
                <a:latin typeface="Calibri" pitchFamily="34" charset="0"/>
                <a:ea typeface="Calibri" pitchFamily="34" charset="0"/>
                <a:cs typeface="Times New Roman" pitchFamily="18" charset="0"/>
              </a:rPr>
              <a:t> </a:t>
            </a:r>
            <a:r>
              <a:rPr lang="tr-TR" altLang="tr-TR" sz="2200" b="1" u="sng" dirty="0">
                <a:latin typeface="Calibri" pitchFamily="34" charset="0"/>
                <a:ea typeface="Calibri" pitchFamily="34" charset="0"/>
                <a:cs typeface="Times New Roman" pitchFamily="18" charset="0"/>
              </a:rPr>
              <a:t>SÖZEL </a:t>
            </a:r>
            <a:r>
              <a:rPr lang="tr-TR" altLang="tr-TR" sz="2200" b="1" u="sng" dirty="0" smtClean="0">
                <a:latin typeface="Calibri" pitchFamily="34" charset="0"/>
                <a:ea typeface="Calibri" pitchFamily="34" charset="0"/>
                <a:cs typeface="Times New Roman" pitchFamily="18" charset="0"/>
              </a:rPr>
              <a:t>ALAN</a:t>
            </a:r>
            <a:endParaRPr lang="tr-TR" altLang="tr-TR" sz="2200" b="1" u="sng" dirty="0">
              <a:latin typeface="Calibri" pitchFamily="34" charset="0"/>
              <a:ea typeface="Calibri" pitchFamily="34" charset="0"/>
              <a:cs typeface="Times New Roman" pitchFamily="18" charset="0"/>
            </a:endParaRPr>
          </a:p>
        </p:txBody>
      </p:sp>
      <p:sp>
        <p:nvSpPr>
          <p:cNvPr id="23" name="Rectangle 5"/>
          <p:cNvSpPr>
            <a:spLocks noChangeArrowheads="1"/>
          </p:cNvSpPr>
          <p:nvPr/>
        </p:nvSpPr>
        <p:spPr bwMode="auto">
          <a:xfrm>
            <a:off x="6083734" y="1112797"/>
            <a:ext cx="5668795" cy="430887"/>
          </a:xfrm>
          <a:prstGeom prst="rect">
            <a:avLst/>
          </a:prstGeom>
          <a:solidFill>
            <a:schemeClr val="bg1">
              <a:lumMod val="75000"/>
            </a:schemeClr>
          </a:solidFill>
          <a:ln>
            <a:noFill/>
          </a:ln>
          <a:effectLs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tr-TR" altLang="tr-TR" sz="2200" b="1" dirty="0">
                <a:latin typeface="Calibri" pitchFamily="34" charset="0"/>
                <a:ea typeface="Calibri" pitchFamily="34" charset="0"/>
                <a:cs typeface="Times New Roman" pitchFamily="18" charset="0"/>
              </a:rPr>
              <a:t>İKİNCİ BÖLÜM </a:t>
            </a:r>
            <a:r>
              <a:rPr lang="tr-TR" altLang="tr-TR" sz="2200" b="1" u="sng" dirty="0">
                <a:latin typeface="Calibri" pitchFamily="34" charset="0"/>
                <a:ea typeface="Calibri" pitchFamily="34" charset="0"/>
                <a:cs typeface="Times New Roman" pitchFamily="18" charset="0"/>
              </a:rPr>
              <a:t>SAYISAL ALAN</a:t>
            </a:r>
            <a:endParaRPr lang="tr-TR" altLang="tr-TR" sz="2200" u="sng" dirty="0">
              <a:latin typeface="Arial" pitchFamily="34" charset="0"/>
              <a:cs typeface="Arial" pitchFamily="34" charset="0"/>
            </a:endParaRPr>
          </a:p>
        </p:txBody>
      </p:sp>
      <p:graphicFrame>
        <p:nvGraphicFramePr>
          <p:cNvPr id="24" name="İçerik Yer Tutucusu 5"/>
          <p:cNvGraphicFramePr>
            <a:graphicFrameLocks/>
          </p:cNvGraphicFramePr>
          <p:nvPr>
            <p:extLst>
              <p:ext uri="{D42A27DB-BD31-4B8C-83A1-F6EECF244321}">
                <p14:modId xmlns:p14="http://schemas.microsoft.com/office/powerpoint/2010/main" val="2151112260"/>
              </p:ext>
            </p:extLst>
          </p:nvPr>
        </p:nvGraphicFramePr>
        <p:xfrm>
          <a:off x="6149459" y="1760018"/>
          <a:ext cx="5603071" cy="2347596"/>
        </p:xfrm>
        <a:graphic>
          <a:graphicData uri="http://schemas.openxmlformats.org/drawingml/2006/table">
            <a:tbl>
              <a:tblPr firstRow="1" bandRow="1">
                <a:tableStyleId>{0E3FDE45-AF77-4B5C-9715-49D594BDF05E}</a:tableStyleId>
              </a:tblPr>
              <a:tblGrid>
                <a:gridCol w="4469524">
                  <a:extLst>
                    <a:ext uri="{9D8B030D-6E8A-4147-A177-3AD203B41FA5}">
                      <a16:colId xmlns:a16="http://schemas.microsoft.com/office/drawing/2014/main" xmlns="" val="20000"/>
                    </a:ext>
                  </a:extLst>
                </a:gridCol>
                <a:gridCol w="1133547">
                  <a:extLst>
                    <a:ext uri="{9D8B030D-6E8A-4147-A177-3AD203B41FA5}">
                      <a16:colId xmlns:a16="http://schemas.microsoft.com/office/drawing/2014/main" xmlns=""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Soru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Matematik</a:t>
                      </a:r>
                      <a:endParaRPr kumimoji="0" lang="tr-TR" sz="22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Fen Bilimleri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smtClean="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1" kern="1200" dirty="0" smtClean="0">
                          <a:solidFill>
                            <a:schemeClr val="tx1"/>
                          </a:solidFill>
                          <a:effectLst/>
                          <a:latin typeface="Arial" panose="020B0604020202020204" pitchFamily="34" charset="0"/>
                          <a:ea typeface="Calibri"/>
                          <a:cs typeface="Arial" panose="020B0604020202020204" pitchFamily="34" charset="0"/>
                        </a:rPr>
                        <a:t>40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9"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44534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0391"/>
            <a:ext cx="12192000" cy="6858000"/>
          </a:xfrm>
          <a:prstGeom prst="rect">
            <a:avLst/>
          </a:prstGeom>
        </p:spPr>
      </p:pic>
      <p:sp>
        <p:nvSpPr>
          <p:cNvPr id="9" name="Dikdörtgen 8"/>
          <p:cNvSpPr/>
          <p:nvPr/>
        </p:nvSpPr>
        <p:spPr>
          <a:xfrm>
            <a:off x="617518" y="1594811"/>
            <a:ext cx="10937174" cy="3416320"/>
          </a:xfrm>
          <a:prstGeom prst="rect">
            <a:avLst/>
          </a:prstGeom>
        </p:spPr>
        <p:txBody>
          <a:bodyPr wrap="square">
            <a:spAutoFit/>
          </a:bodyPr>
          <a:lstStyle/>
          <a:p>
            <a:pPr marL="571500" indent="-571500" algn="just">
              <a:buFont typeface="Arial" panose="020B0604020202020204" pitchFamily="34" charset="0"/>
              <a:buChar char="•"/>
              <a:tabLst>
                <a:tab pos="719138" algn="l"/>
              </a:tabLst>
            </a:pPr>
            <a:r>
              <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kitapçıklarının, </a:t>
            </a:r>
            <a:r>
              <a:rPr lang="tr-T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Talep edilmesi durumunda, </a:t>
            </a:r>
            <a:r>
              <a:rPr lang="es-ES" sz="3600" dirty="0" smtClean="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r>
              <a:rPr lang="tr-TR" sz="3600" dirty="0" smtClean="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s-ES" sz="3600" dirty="0" smtClean="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60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Haziran </a:t>
            </a:r>
            <a:r>
              <a:rPr lang="es-ES" sz="3600" dirty="0" smtClean="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a:t>
            </a:r>
            <a:r>
              <a:rPr lang="tr-TR" sz="3600" dirty="0" smtClean="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s-ES" sz="3600" dirty="0" smtClean="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Pazartesi gününden itibaren isteyen öğrenciye verilecektir. </a:t>
            </a:r>
            <a:endParaRPr lang="tr-T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tabLst>
                <a:tab pos="719138" algn="l"/>
              </a:tabLst>
            </a:pPr>
            <a:r>
              <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Talep </a:t>
            </a:r>
            <a:r>
              <a:rPr lang="tr-T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edilmeyen soru kitapçıkları millî eğitim müdürlükleri tarafından okullarda kullanılmak üzere </a:t>
            </a:r>
            <a:r>
              <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98936491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27413" y="1905506"/>
            <a:ext cx="10937174" cy="3046988"/>
          </a:xfrm>
          <a:prstGeom prst="rect">
            <a:avLst/>
          </a:prstGeom>
        </p:spPr>
        <p:txBody>
          <a:bodyPr wrap="square">
            <a:spAutoFit/>
          </a:bodyPr>
          <a:lstStyle/>
          <a:p>
            <a:pPr algn="just">
              <a:lnSpc>
                <a:spcPct val="150000"/>
              </a:lnSpc>
              <a:buClr>
                <a:srgbClr val="FF0000"/>
              </a:buClr>
              <a:buSzPct val="115000"/>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Salonlardan gelen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zarflarını</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tabLst>
                <a:tab pos="447675" algn="l"/>
              </a:tabLst>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sırasına göre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dönüş kutularına/çantalarına</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koyarak </a:t>
            </a:r>
            <a:r>
              <a:rPr lang="tr-TR"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seri numaralı güvenlik kilidi ile kilitleyip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il/ilçe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nakil koruma görevlilerine </a:t>
            </a:r>
            <a:r>
              <a:rPr lang="tr-TR"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teslim eder</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66471432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461493" y="966787"/>
            <a:ext cx="11269014" cy="5201424"/>
          </a:xfrm>
          <a:prstGeom prst="rect">
            <a:avLst/>
          </a:prstGeom>
        </p:spPr>
        <p:txBody>
          <a:bodyPr wrap="square">
            <a:spAutoFit/>
          </a:bodyPr>
          <a:lstStyle/>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yapan bina komisyonu ve salon görevlileri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ücretleri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KBS’den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ödenecektir.</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gün içinde yapılacak iki oturum için 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aynı isimlerden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oluşturulmalı ve görev almaları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halinde de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 sınav ücret ödenecektir</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gözetmenle ilgili bilgiler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sonunda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Arial" panose="020B0604020202020204" pitchFamily="34" charset="0"/>
                <a:cs typeface="Arial" panose="020B0604020202020204" pitchFamily="34" charset="0"/>
              </a:rPr>
              <a:t>MEBBİS Sınav İşlemleri Modülü/ Sınav Binası Görevli Bilgi Girişi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ekranından girilecek ve onaylanacaktır.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47216658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461493" y="1674954"/>
            <a:ext cx="11269014" cy="4216539"/>
          </a:xfrm>
          <a:prstGeom prst="rect">
            <a:avLst/>
          </a:prstGeom>
        </p:spPr>
        <p:txBody>
          <a:bodyPr wrap="square">
            <a:spAutoFit/>
          </a:bodyPr>
          <a:lstStyle/>
          <a:p>
            <a:pPr marL="457200" indent="-457200" algn="just">
              <a:lnSpc>
                <a:spcPct val="150000"/>
              </a:lnSpc>
              <a:spcBef>
                <a:spcPts val="1200"/>
              </a:spcBef>
              <a:buClr>
                <a:srgbClr val="FF0000"/>
              </a:buClr>
              <a:buSzPct val="115000"/>
              <a:buFont typeface="Wingdings" panose="05000000000000000000" pitchFamily="2" charset="2"/>
              <a:buChar char=""/>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kişilik salonda sınava girecek adayın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girmemesi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durumunda,</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spcBef>
                <a:spcPts val="1200"/>
              </a:spcBef>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gözetmenliği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işi </a:t>
            </a:r>
            <a:r>
              <a:rPr lang="tr-TR" sz="28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fiilen yapılmamış olduğundan </a:t>
            </a:r>
            <a:endParaRPr lang="tr-TR" sz="2800"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spcBef>
                <a:spcPts val="1200"/>
              </a:spcBef>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görevlilere ait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ödemeler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üzerinden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yapılacaktır.</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37844024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259175"/>
            <a:ext cx="10937174" cy="4339650"/>
          </a:xfrm>
          <a:prstGeom prst="rect">
            <a:avLst/>
          </a:prstGeom>
        </p:spPr>
        <p:txBody>
          <a:bodyPr wrap="square">
            <a:spAutoFit/>
          </a:bodyPr>
          <a:lstStyle/>
          <a:p>
            <a:pPr marL="457200" indent="-457200" algn="just">
              <a:spcBef>
                <a:spcPts val="600"/>
              </a:spcBef>
              <a:spcAft>
                <a:spcPts val="600"/>
              </a:spcAft>
              <a:buClr>
                <a:srgbClr val="FF0000"/>
              </a:buClr>
              <a:buSzPct val="115000"/>
              <a:buFont typeface="Wingdings" panose="05000000000000000000" pitchFamily="2" charset="2"/>
              <a:buChar char=""/>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sayısı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 (on) dan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fazla olan okul veya binalarda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10 (on)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için bir hizmetli görevlendirilir. Hizmetliler gün içinde yapılacak iki oturum için aynı okul/kurumda görevlendirilir ve kendilerine görev aldıkları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ödenir. </a:t>
            </a: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600"/>
              </a:spcBef>
              <a:spcAft>
                <a:spcPts val="600"/>
              </a:spcAft>
              <a:buClr>
                <a:srgbClr val="FF0000"/>
              </a:buClr>
              <a:buSzPct val="115000"/>
              <a:buFont typeface="Wingdings" panose="05000000000000000000" pitchFamily="2" charset="2"/>
              <a:buChar char=""/>
            </a:pP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600"/>
              </a:spcBef>
              <a:spcAft>
                <a:spcPts val="600"/>
              </a:spcAft>
              <a:buClr>
                <a:srgbClr val="FF0000"/>
              </a:buClr>
              <a:buSzPct val="115000"/>
              <a:buFont typeface="Wingdings" panose="05000000000000000000" pitchFamily="2" charset="2"/>
              <a:buChar char=""/>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Okullarda görevli olan güvenlik görevlilerine de görev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aldıkları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ödenir. </a:t>
            </a:r>
            <a:endParaRPr lang="tr-T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03795742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p:cNvSpPr txBox="1"/>
          <p:nvPr/>
        </p:nvSpPr>
        <p:spPr>
          <a:xfrm>
            <a:off x="261582" y="848047"/>
            <a:ext cx="11668836" cy="5078313"/>
          </a:xfrm>
          <a:prstGeom prst="rect">
            <a:avLst/>
          </a:prstGeom>
          <a:noFill/>
        </p:spPr>
        <p:txBody>
          <a:bodyPr wrap="square" rtlCol="0">
            <a:spAutoFit/>
          </a:bodyPr>
          <a:lstStyle/>
          <a:p>
            <a:pPr algn="just"/>
            <a:r>
              <a:rPr lang="tr-TR" sz="3400" dirty="0">
                <a:ln w="0"/>
                <a:effectLst>
                  <a:glow rad="101600">
                    <a:schemeClr val="bg1">
                      <a:alpha val="60000"/>
                    </a:schemeClr>
                  </a:glow>
                </a:effectLst>
                <a:cs typeface="Times New Roman" panose="02020603050405020304" pitchFamily="18" charset="0"/>
              </a:rPr>
              <a:t>	Bina sınav sorumluları (il temsilcisi), emniyet personeli ve hizmetlilerin ücretleri </a:t>
            </a:r>
            <a:r>
              <a:rPr lang="tr-TR" sz="3400" dirty="0" smtClean="0">
                <a:ln w="0"/>
                <a:solidFill>
                  <a:srgbClr val="FF0000"/>
                </a:solidFill>
                <a:effectLst>
                  <a:glow rad="101600">
                    <a:schemeClr val="bg1">
                      <a:alpha val="60000"/>
                    </a:schemeClr>
                  </a:glow>
                </a:effectLst>
                <a:cs typeface="Times New Roman" panose="02020603050405020304" pitchFamily="18" charset="0"/>
              </a:rPr>
              <a:t>MEBBİS, Merkezi Sınav Ücret</a:t>
            </a:r>
            <a:r>
              <a:rPr lang="tr-TR" sz="3400" dirty="0" smtClean="0">
                <a:ln w="0"/>
                <a:effectLst>
                  <a:glow rad="101600">
                    <a:schemeClr val="bg1">
                      <a:alpha val="60000"/>
                    </a:schemeClr>
                  </a:glow>
                </a:effectLst>
                <a:cs typeface="Times New Roman" panose="02020603050405020304" pitchFamily="18" charset="0"/>
              </a:rPr>
              <a:t> </a:t>
            </a:r>
            <a:r>
              <a:rPr lang="tr-TR" sz="3400" dirty="0" err="1" smtClean="0">
                <a:ln w="0"/>
                <a:solidFill>
                  <a:srgbClr val="FF0000"/>
                </a:solidFill>
                <a:effectLst>
                  <a:glow rad="101600">
                    <a:schemeClr val="bg1">
                      <a:alpha val="60000"/>
                    </a:schemeClr>
                  </a:glow>
                </a:effectLst>
                <a:cs typeface="Times New Roman" panose="02020603050405020304" pitchFamily="18" charset="0"/>
              </a:rPr>
              <a:t>Modül’ü</a:t>
            </a:r>
            <a:r>
              <a:rPr lang="tr-TR" sz="3400" dirty="0" smtClean="0">
                <a:ln w="0"/>
                <a:solidFill>
                  <a:srgbClr val="FF0000"/>
                </a:solidFill>
                <a:effectLst>
                  <a:glow rad="101600">
                    <a:schemeClr val="bg1">
                      <a:alpha val="60000"/>
                    </a:schemeClr>
                  </a:glow>
                </a:effectLst>
                <a:cs typeface="Times New Roman" panose="02020603050405020304" pitchFamily="18" charset="0"/>
              </a:rPr>
              <a:t> </a:t>
            </a:r>
            <a:r>
              <a:rPr lang="tr-TR" sz="3400" dirty="0" smtClean="0">
                <a:ln w="0"/>
                <a:effectLst>
                  <a:glow rad="101600">
                    <a:schemeClr val="bg1">
                      <a:alpha val="60000"/>
                    </a:schemeClr>
                  </a:glow>
                </a:effectLst>
                <a:cs typeface="Times New Roman" panose="02020603050405020304" pitchFamily="18" charset="0"/>
              </a:rPr>
              <a:t>üzerinden işlenecektir</a:t>
            </a:r>
            <a:r>
              <a:rPr lang="tr-TR" sz="3400" dirty="0">
                <a:ln w="0"/>
                <a:effectLst>
                  <a:glow rad="101600">
                    <a:schemeClr val="bg1">
                      <a:alpha val="60000"/>
                    </a:schemeClr>
                  </a:glow>
                </a:effectLst>
                <a:cs typeface="Times New Roman" panose="02020603050405020304" pitchFamily="18" charset="0"/>
              </a:rPr>
              <a:t>.</a:t>
            </a:r>
          </a:p>
          <a:p>
            <a:pPr algn="just"/>
            <a:endParaRPr lang="tr-TR" dirty="0" smtClean="0">
              <a:ln w="0"/>
              <a:effectLst>
                <a:glow rad="101600">
                  <a:schemeClr val="bg1">
                    <a:alpha val="60000"/>
                  </a:schemeClr>
                </a:glow>
              </a:effectLst>
              <a:cs typeface="Times New Roman" panose="02020603050405020304" pitchFamily="18" charset="0"/>
            </a:endParaRPr>
          </a:p>
          <a:p>
            <a:pPr algn="just"/>
            <a:r>
              <a:rPr lang="tr-TR" sz="3400" dirty="0">
                <a:ln w="0"/>
                <a:effectLst>
                  <a:glow rad="101600">
                    <a:schemeClr val="bg1">
                      <a:alpha val="60000"/>
                    </a:schemeClr>
                  </a:glow>
                </a:effectLst>
                <a:cs typeface="Times New Roman" panose="02020603050405020304" pitchFamily="18" charset="0"/>
              </a:rPr>
              <a:t>	</a:t>
            </a:r>
            <a:r>
              <a:rPr lang="tr-TR" sz="3400" dirty="0" smtClean="0">
                <a:ln w="0"/>
                <a:effectLst>
                  <a:glow rad="101600">
                    <a:schemeClr val="bg1">
                      <a:alpha val="60000"/>
                    </a:schemeClr>
                  </a:glow>
                </a:effectLst>
                <a:cs typeface="Times New Roman" panose="02020603050405020304" pitchFamily="18" charset="0"/>
              </a:rPr>
              <a:t>Ancak</a:t>
            </a:r>
            <a:r>
              <a:rPr lang="tr-TR" sz="3400" dirty="0">
                <a:ln w="0"/>
                <a:effectLst>
                  <a:glow rad="101600">
                    <a:schemeClr val="bg1">
                      <a:alpha val="60000"/>
                    </a:schemeClr>
                  </a:glow>
                </a:effectLst>
                <a:cs typeface="Times New Roman" panose="02020603050405020304" pitchFamily="18" charset="0"/>
              </a:rPr>
              <a:t>, birden fazla okula görevlendirilen bina sınav </a:t>
            </a:r>
            <a:r>
              <a:rPr lang="tr-TR" sz="3400" dirty="0" smtClean="0">
                <a:ln w="0"/>
                <a:effectLst>
                  <a:glow rad="101600">
                    <a:schemeClr val="bg1">
                      <a:alpha val="60000"/>
                    </a:schemeClr>
                  </a:glow>
                </a:effectLst>
                <a:cs typeface="Times New Roman" panose="02020603050405020304" pitchFamily="18" charset="0"/>
              </a:rPr>
              <a:t>sorumlularının;</a:t>
            </a:r>
          </a:p>
          <a:p>
            <a:pPr algn="just"/>
            <a:r>
              <a:rPr lang="tr-TR" sz="3400" dirty="0" smtClean="0">
                <a:ln w="0"/>
                <a:solidFill>
                  <a:srgbClr val="FF0000"/>
                </a:solidFill>
                <a:effectLst>
                  <a:glow rad="101600">
                    <a:schemeClr val="bg1">
                      <a:alpha val="60000"/>
                    </a:schemeClr>
                  </a:glow>
                </a:effectLst>
                <a:cs typeface="Times New Roman" panose="02020603050405020304" pitchFamily="18" charset="0"/>
              </a:rPr>
              <a:t>1’nci oturum ücreti </a:t>
            </a:r>
            <a:r>
              <a:rPr lang="tr-TR" sz="3400" u="sng" dirty="0" smtClean="0">
                <a:ln w="0"/>
                <a:solidFill>
                  <a:srgbClr val="0000FF"/>
                </a:solidFill>
                <a:effectLst>
                  <a:glow rad="101600">
                    <a:schemeClr val="bg1">
                      <a:alpha val="60000"/>
                    </a:schemeClr>
                  </a:glow>
                </a:effectLst>
                <a:cs typeface="Times New Roman" panose="02020603050405020304" pitchFamily="18" charset="0"/>
              </a:rPr>
              <a:t>toplantıya katıldığı </a:t>
            </a:r>
            <a:r>
              <a:rPr lang="tr-TR" sz="3400" u="sng" dirty="0" smtClean="0">
                <a:ln w="0"/>
                <a:solidFill>
                  <a:srgbClr val="FF0000"/>
                </a:solidFill>
                <a:effectLst>
                  <a:glow rad="101600">
                    <a:schemeClr val="bg1">
                      <a:alpha val="60000"/>
                    </a:schemeClr>
                  </a:glow>
                </a:effectLst>
                <a:cs typeface="Times New Roman" panose="02020603050405020304" pitchFamily="18" charset="0"/>
              </a:rPr>
              <a:t>birinci okul </a:t>
            </a:r>
            <a:r>
              <a:rPr lang="tr-TR" sz="3400" u="sng" dirty="0" smtClean="0">
                <a:ln w="0"/>
                <a:effectLst>
                  <a:glow rad="101600">
                    <a:schemeClr val="bg1">
                      <a:alpha val="60000"/>
                    </a:schemeClr>
                  </a:glow>
                </a:effectLst>
                <a:cs typeface="Times New Roman" panose="02020603050405020304" pitchFamily="18" charset="0"/>
              </a:rPr>
              <a:t>müdürlüğünce</a:t>
            </a:r>
            <a:r>
              <a:rPr lang="tr-TR" sz="3400" dirty="0" smtClean="0">
                <a:ln w="0"/>
                <a:effectLst>
                  <a:glow rad="101600">
                    <a:schemeClr val="bg1">
                      <a:alpha val="60000"/>
                    </a:schemeClr>
                  </a:glow>
                </a:effectLst>
                <a:cs typeface="Times New Roman" panose="02020603050405020304" pitchFamily="18" charset="0"/>
              </a:rPr>
              <a:t> </a:t>
            </a:r>
          </a:p>
          <a:p>
            <a:pPr algn="just"/>
            <a:r>
              <a:rPr lang="tr-TR" sz="3400" dirty="0" smtClean="0">
                <a:ln w="0"/>
                <a:solidFill>
                  <a:srgbClr val="FF0000"/>
                </a:solidFill>
                <a:effectLst>
                  <a:glow rad="101600">
                    <a:schemeClr val="bg1">
                      <a:alpha val="60000"/>
                    </a:schemeClr>
                  </a:glow>
                </a:effectLst>
                <a:cs typeface="Times New Roman" panose="02020603050405020304" pitchFamily="18" charset="0"/>
              </a:rPr>
              <a:t>2’nci oturum ücreti</a:t>
            </a:r>
            <a:r>
              <a:rPr lang="tr-TR" sz="3400" dirty="0" smtClean="0">
                <a:ln w="0"/>
                <a:effectLst>
                  <a:glow rad="101600">
                    <a:schemeClr val="bg1">
                      <a:alpha val="60000"/>
                    </a:schemeClr>
                  </a:glow>
                </a:effectLst>
                <a:cs typeface="Times New Roman" panose="02020603050405020304" pitchFamily="18" charset="0"/>
              </a:rPr>
              <a:t> de </a:t>
            </a:r>
            <a:r>
              <a:rPr lang="tr-TR" sz="3400" u="sng" dirty="0" smtClean="0">
                <a:ln w="0"/>
                <a:solidFill>
                  <a:srgbClr val="FF0000"/>
                </a:solidFill>
                <a:effectLst>
                  <a:glow rad="101600">
                    <a:schemeClr val="bg1">
                      <a:alpha val="60000"/>
                    </a:schemeClr>
                  </a:glow>
                </a:effectLst>
                <a:cs typeface="Times New Roman" panose="02020603050405020304" pitchFamily="18" charset="0"/>
              </a:rPr>
              <a:t>ikinci </a:t>
            </a:r>
            <a:r>
              <a:rPr lang="tr-TR" sz="3400" u="sng" dirty="0">
                <a:ln w="0"/>
                <a:solidFill>
                  <a:srgbClr val="FF0000"/>
                </a:solidFill>
                <a:effectLst>
                  <a:glow rad="101600">
                    <a:schemeClr val="bg1">
                      <a:alpha val="60000"/>
                    </a:schemeClr>
                  </a:glow>
                </a:effectLst>
                <a:cs typeface="Times New Roman" panose="02020603050405020304" pitchFamily="18" charset="0"/>
              </a:rPr>
              <a:t>okul</a:t>
            </a:r>
            <a:r>
              <a:rPr lang="tr-TR" sz="3400" u="sng" dirty="0">
                <a:ln w="0"/>
                <a:effectLst>
                  <a:glow rad="101600">
                    <a:schemeClr val="bg1">
                      <a:alpha val="60000"/>
                    </a:schemeClr>
                  </a:glow>
                </a:effectLst>
                <a:cs typeface="Times New Roman" panose="02020603050405020304" pitchFamily="18" charset="0"/>
              </a:rPr>
              <a:t> </a:t>
            </a:r>
            <a:r>
              <a:rPr lang="tr-TR" sz="3400" u="sng" dirty="0" smtClean="0">
                <a:ln w="0"/>
                <a:effectLst>
                  <a:glow rad="101600">
                    <a:schemeClr val="bg1">
                      <a:alpha val="60000"/>
                    </a:schemeClr>
                  </a:glow>
                </a:effectLst>
                <a:cs typeface="Times New Roman" panose="02020603050405020304" pitchFamily="18" charset="0"/>
              </a:rPr>
              <a:t>müdürlüğünce</a:t>
            </a:r>
          </a:p>
          <a:p>
            <a:pPr algn="just"/>
            <a:r>
              <a:rPr lang="tr-TR" sz="3400" dirty="0">
                <a:ln w="0"/>
                <a:effectLst>
                  <a:glow rad="101600">
                    <a:schemeClr val="bg1">
                      <a:alpha val="60000"/>
                    </a:schemeClr>
                  </a:glow>
                </a:effectLst>
                <a:cs typeface="Times New Roman" panose="02020603050405020304" pitchFamily="18" charset="0"/>
              </a:rPr>
              <a:t>	</a:t>
            </a:r>
            <a:r>
              <a:rPr lang="tr-TR" sz="3400" dirty="0" smtClean="0">
                <a:ln w="0"/>
                <a:effectLst>
                  <a:glow rad="101600">
                    <a:schemeClr val="bg1">
                      <a:alpha val="60000"/>
                    </a:schemeClr>
                  </a:glow>
                </a:effectLst>
                <a:cs typeface="Times New Roman" panose="02020603050405020304" pitchFamily="18" charset="0"/>
              </a:rPr>
              <a:t>sisteme işlenecek, üçüncü okul </a:t>
            </a:r>
            <a:r>
              <a:rPr lang="tr-TR" sz="3400" dirty="0">
                <a:ln w="0"/>
                <a:effectLst>
                  <a:glow rad="101600">
                    <a:schemeClr val="bg1">
                      <a:alpha val="60000"/>
                    </a:schemeClr>
                  </a:glow>
                </a:effectLst>
                <a:cs typeface="Times New Roman" panose="02020603050405020304" pitchFamily="18" charset="0"/>
              </a:rPr>
              <a:t>tarafından bu konuda işlem yapılmayacaktır</a:t>
            </a:r>
            <a:r>
              <a:rPr lang="tr-TR" sz="3400" dirty="0" smtClean="0">
                <a:ln w="0"/>
                <a:effectLst>
                  <a:glow rad="101600">
                    <a:schemeClr val="bg1">
                      <a:alpha val="60000"/>
                    </a:schemeClr>
                  </a:glow>
                </a:effectLst>
                <a:cs typeface="Times New Roman" panose="02020603050405020304" pitchFamily="18" charset="0"/>
              </a:rPr>
              <a:t>.</a:t>
            </a:r>
            <a:endParaRPr lang="tr-TR" sz="3400" dirty="0">
              <a:ln w="0"/>
              <a:effectLst>
                <a:glow rad="101600">
                  <a:schemeClr val="bg1">
                    <a:alpha val="60000"/>
                  </a:schemeClr>
                </a:glow>
              </a:effectLst>
              <a:cs typeface="Times New Roman" panose="02020603050405020304" pitchFamily="18" charset="0"/>
            </a:endParaRPr>
          </a:p>
        </p:txBody>
      </p:sp>
      <p:sp>
        <p:nvSpPr>
          <p:cNvPr id="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9867944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306" y="0"/>
            <a:ext cx="12192000" cy="6858000"/>
          </a:xfrm>
          <a:prstGeom prst="rect">
            <a:avLst/>
          </a:prstGeom>
        </p:spPr>
      </p:pic>
      <p:sp>
        <p:nvSpPr>
          <p:cNvPr id="11"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13" name="Dikdörtgen 12"/>
          <p:cNvSpPr/>
          <p:nvPr/>
        </p:nvSpPr>
        <p:spPr>
          <a:xfrm>
            <a:off x="5137484" y="1003792"/>
            <a:ext cx="6640859" cy="1815882"/>
          </a:xfrm>
          <a:prstGeom prst="rect">
            <a:avLst/>
          </a:prstGeom>
        </p:spPr>
        <p:txBody>
          <a:bodyPr wrap="square">
            <a:spAutoFit/>
          </a:bodyPr>
          <a:lstStyle/>
          <a:p>
            <a:pPr algn="just"/>
            <a:r>
              <a:rPr lang="tr-TR" sz="2800" dirty="0"/>
              <a:t>Sınav görevlilerinin bilgi girişinin yapıldığı  Sınav İşlemleri Modülü/ Sınav İşlemleri/ Sınav Binası Görevli Bilgi Girişi </a:t>
            </a:r>
            <a:r>
              <a:rPr lang="tr-TR" sz="2800" dirty="0" smtClean="0"/>
              <a:t>Ekranı </a:t>
            </a:r>
            <a:r>
              <a:rPr lang="tr-TR" sz="2800" dirty="0"/>
              <a:t>kurum kullanıcısı ile kullanılmaktadır</a:t>
            </a:r>
            <a:r>
              <a:rPr lang="tr-TR" sz="2800" dirty="0" smtClean="0"/>
              <a:t>.</a:t>
            </a:r>
            <a:endParaRPr lang="tr-TR" sz="2800" dirty="0"/>
          </a:p>
        </p:txBody>
      </p:sp>
      <p:pic>
        <p:nvPicPr>
          <p:cNvPr id="3" name="Resim 2"/>
          <p:cNvPicPr>
            <a:picLocks noChangeAspect="1"/>
          </p:cNvPicPr>
          <p:nvPr/>
        </p:nvPicPr>
        <p:blipFill>
          <a:blip r:embed="rId4"/>
          <a:stretch>
            <a:fillRect/>
          </a:stretch>
        </p:blipFill>
        <p:spPr>
          <a:xfrm>
            <a:off x="538071" y="1003792"/>
            <a:ext cx="2152650" cy="4743450"/>
          </a:xfrm>
          <a:prstGeom prst="rect">
            <a:avLst/>
          </a:prstGeom>
        </p:spPr>
      </p:pic>
      <p:sp>
        <p:nvSpPr>
          <p:cNvPr id="8" name="Oval 7"/>
          <p:cNvSpPr/>
          <p:nvPr/>
        </p:nvSpPr>
        <p:spPr>
          <a:xfrm>
            <a:off x="606989" y="2638570"/>
            <a:ext cx="2264907" cy="79043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220603"/>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978794" y="124976"/>
            <a:ext cx="10406130"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BÖLGE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KOMİSYONU (İL/İLÇE)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YAPACAĞI İŞLER VE DİKKAT EDECEĞİ HUSUSLAR</a:t>
            </a:r>
          </a:p>
        </p:txBody>
      </p:sp>
      <p:sp>
        <p:nvSpPr>
          <p:cNvPr id="9" name="Dikdörtgen 8"/>
          <p:cNvSpPr/>
          <p:nvPr/>
        </p:nvSpPr>
        <p:spPr>
          <a:xfrm>
            <a:off x="617518" y="1085124"/>
            <a:ext cx="10937174" cy="5124480"/>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Bölge sınav yürütme komisyonu bünyesinde görevlendirilen hizmetlilere de görev aldıkları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ödenecektir.</a:t>
            </a:r>
            <a:endPar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içinde yapılacak iki oturuma ait sınav evrakları, sınav yapılacak okul/kurumlara tek seferde götürülüp geri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getirileceğinden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süreçte görev alan </a:t>
            </a:r>
            <a:r>
              <a:rPr lang="tr-TR" sz="26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taşıyıcı</a:t>
            </a:r>
            <a:r>
              <a:rPr lang="tr-TR" sz="2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şoför</a:t>
            </a:r>
            <a:r>
              <a:rPr lang="tr-TR" sz="2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şehir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 sınav evrakı nakil görevlileri </a:t>
            </a:r>
            <a:endPar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iki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için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aynı isimlerden oluşturulacak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için sınav ücreti ödenecektir. </a:t>
            </a:r>
          </a:p>
        </p:txBody>
      </p:sp>
    </p:spTree>
    <p:extLst>
      <p:ext uri="{BB962C8B-B14F-4D97-AF65-F5344CB8AC3E}">
        <p14:creationId xmlns:p14="http://schemas.microsoft.com/office/powerpoint/2010/main" val="117596563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p:cNvSpPr txBox="1"/>
          <p:nvPr/>
        </p:nvSpPr>
        <p:spPr>
          <a:xfrm>
            <a:off x="787731" y="952391"/>
            <a:ext cx="10616538" cy="5632311"/>
          </a:xfrm>
          <a:prstGeom prst="rect">
            <a:avLst/>
          </a:prstGeom>
          <a:noFill/>
        </p:spPr>
        <p:txBody>
          <a:bodyPr wrap="square" rtlCol="0">
            <a:spAutoFit/>
          </a:bodyPr>
          <a:lstStyle/>
          <a:p>
            <a:pPr algn="just">
              <a:lnSpc>
                <a:spcPct val="150000"/>
              </a:lnSpc>
            </a:pPr>
            <a:r>
              <a:rPr lang="tr-TR" sz="3600" dirty="0">
                <a:ln w="0"/>
                <a:effectLst>
                  <a:glow rad="101600">
                    <a:schemeClr val="bg1">
                      <a:alpha val="60000"/>
                    </a:schemeClr>
                  </a:glow>
                </a:effectLst>
                <a:latin typeface="Times New Roman" panose="02020603050405020304" pitchFamily="18" charset="0"/>
                <a:cs typeface="Times New Roman" panose="02020603050405020304" pitchFamily="18" charset="0"/>
              </a:rPr>
              <a:t>	</a:t>
            </a:r>
            <a:r>
              <a:rPr lang="tr-TR" sz="4000" dirty="0" smtClean="0">
                <a:ln w="0"/>
                <a:effectLst>
                  <a:glow rad="101600">
                    <a:schemeClr val="bg1">
                      <a:alpha val="60000"/>
                    </a:schemeClr>
                  </a:glow>
                </a:effectLst>
                <a:latin typeface="Times New Roman" panose="02020603050405020304" pitchFamily="18" charset="0"/>
                <a:cs typeface="Times New Roman" panose="02020603050405020304" pitchFamily="18" charset="0"/>
              </a:rPr>
              <a:t>Bu </a:t>
            </a:r>
            <a:r>
              <a:rPr lang="tr-TR" sz="4000" dirty="0">
                <a:ln w="0"/>
                <a:effectLst>
                  <a:glow rad="101600">
                    <a:schemeClr val="bg1">
                      <a:alpha val="60000"/>
                    </a:schemeClr>
                  </a:glow>
                </a:effectLst>
                <a:latin typeface="Times New Roman" panose="02020603050405020304" pitchFamily="18" charset="0"/>
                <a:cs typeface="Times New Roman" panose="02020603050405020304" pitchFamily="18" charset="0"/>
              </a:rPr>
              <a:t>sınavda görev alacak personele ödenecek sınav ücretlerinin Haziran ayı aylık katsayısı üzerinden ödenebilmesi için ücret tahakkuk işlemlerinin </a:t>
            </a:r>
            <a:endParaRPr lang="tr-TR" sz="4000" dirty="0" smtClean="0">
              <a:ln w="0"/>
              <a:effectLst>
                <a:glow rad="101600">
                  <a:schemeClr val="bg1">
                    <a:alpha val="60000"/>
                  </a:schemeClr>
                </a:glow>
              </a:effectLst>
              <a:latin typeface="Times New Roman" panose="02020603050405020304" pitchFamily="18" charset="0"/>
              <a:cs typeface="Times New Roman" panose="02020603050405020304" pitchFamily="18" charset="0"/>
            </a:endParaRPr>
          </a:p>
          <a:p>
            <a:pPr algn="ctr">
              <a:lnSpc>
                <a:spcPct val="150000"/>
              </a:lnSpc>
            </a:pPr>
            <a:r>
              <a:rPr lang="tr-TR" sz="4000" dirty="0" smtClean="0">
                <a:ln w="0"/>
                <a:solidFill>
                  <a:srgbClr val="FF0000"/>
                </a:solidFill>
                <a:effectLst>
                  <a:glow rad="101600">
                    <a:schemeClr val="bg1">
                      <a:alpha val="60000"/>
                    </a:schemeClr>
                  </a:glow>
                </a:effectLst>
                <a:latin typeface="Times New Roman" panose="02020603050405020304" pitchFamily="18" charset="0"/>
                <a:cs typeface="Times New Roman" panose="02020603050405020304" pitchFamily="18" charset="0"/>
              </a:rPr>
              <a:t>en geç </a:t>
            </a:r>
            <a:r>
              <a:rPr lang="tr-TR" sz="4000" b="1" u="sng" dirty="0" smtClean="0">
                <a:ln w="0"/>
                <a:solidFill>
                  <a:srgbClr val="00FF00"/>
                </a:solidFill>
                <a:effectLst>
                  <a:glow rad="101600">
                    <a:schemeClr val="bg1">
                      <a:alpha val="60000"/>
                    </a:schemeClr>
                  </a:glow>
                </a:effectLst>
                <a:latin typeface="Times New Roman" panose="02020603050405020304" pitchFamily="18" charset="0"/>
                <a:cs typeface="Times New Roman" panose="02020603050405020304" pitchFamily="18" charset="0"/>
              </a:rPr>
              <a:t>12 Haziran 2024 </a:t>
            </a:r>
            <a:r>
              <a:rPr lang="tr-TR" sz="4000" dirty="0" smtClean="0">
                <a:ln w="0"/>
                <a:solidFill>
                  <a:srgbClr val="FF0000"/>
                </a:solidFill>
                <a:effectLst>
                  <a:glow rad="101600">
                    <a:schemeClr val="bg1">
                      <a:alpha val="60000"/>
                    </a:schemeClr>
                  </a:glow>
                </a:effectLst>
                <a:latin typeface="Times New Roman" panose="02020603050405020304" pitchFamily="18" charset="0"/>
                <a:cs typeface="Times New Roman" panose="02020603050405020304" pitchFamily="18" charset="0"/>
              </a:rPr>
              <a:t>tarihine kadar tamamlanması gerekmektedir.</a:t>
            </a:r>
            <a:endParaRPr lang="tr-TR" sz="3600" i="1" dirty="0">
              <a:ln w="0"/>
              <a:effectLst>
                <a:glow rad="101600">
                  <a:schemeClr val="bg1">
                    <a:alpha val="60000"/>
                  </a:schemeClr>
                </a:glow>
              </a:effectLst>
              <a:latin typeface="Times New Roman" panose="02020603050405020304" pitchFamily="18" charset="0"/>
              <a:cs typeface="Times New Roman" panose="02020603050405020304" pitchFamily="18" charset="0"/>
            </a:endParaRPr>
          </a:p>
        </p:txBody>
      </p:sp>
      <p:sp>
        <p:nvSpPr>
          <p:cNvPr id="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87873337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1452748" y="160759"/>
            <a:ext cx="9286504" cy="511442"/>
          </a:xfrm>
          <a:prstGeom prst="roundRect">
            <a:avLst>
              <a:gd name="adj" fmla="val 35242"/>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YEDEK GÖZETMENİN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02160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salonundaki görevliler ile bina sınav komisyonu arasındaki irtibatı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nedeni ile tuvalet ihtiyacı olan öğrencilere refakat eder. (Sağlık kurulu raporu ibraz edilecektir.)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görevi bulunmayan personel ile kişilerin bina ve katlarda bulunmamasını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komisyonunun verdiği diğer görevleri yapar</a:t>
            </a:r>
          </a:p>
        </p:txBody>
      </p:sp>
    </p:spTree>
    <p:extLst>
      <p:ext uri="{BB962C8B-B14F-4D97-AF65-F5344CB8AC3E}">
        <p14:creationId xmlns:p14="http://schemas.microsoft.com/office/powerpoint/2010/main" val="31782799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97510"/>
            <a:ext cx="10937174" cy="5262979"/>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geçerli kimlik belgesi;</a:t>
            </a:r>
          </a:p>
          <a:p>
            <a:pPr algn="just">
              <a:lnSpc>
                <a:spcPct val="150000"/>
              </a:lnSpc>
            </a:pP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kimlik numaralı nüfus cüzdanı</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T.C. kimlik kartı</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Geçerlik süresi devam eden pasaport</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Yabancı uyruklu öğrenciler için İçişleri Bakanlığı Göç İdaresi </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Genel Müdürlüğü tarafından verilen </a:t>
            </a:r>
            <a:r>
              <a:rPr lang="tr-TR" sz="2800" i="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geçerlik süresi devam </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eden resimli, mühürlü ve fotoğraflı-onaylı kimlik belgesi</a:t>
            </a: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edilerek sınava alınır. </a:t>
            </a: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0563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2812200"/>
            <a:ext cx="10937174" cy="1569660"/>
          </a:xfrm>
          <a:prstGeom prst="rect">
            <a:avLst/>
          </a:prstGeom>
        </p:spPr>
        <p:txBody>
          <a:bodyPr wrap="square">
            <a:spAutoFit/>
          </a:bodyPr>
          <a:lstStyle/>
          <a:p>
            <a:pPr algn="just">
              <a:lnSpc>
                <a:spcPct val="150000"/>
              </a:lnSpc>
              <a:buClr>
                <a:srgbClr val="FF0000"/>
              </a:buClr>
              <a:buSzPct val="115000"/>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görevlilerinin </a:t>
            </a:r>
            <a:r>
              <a:rPr lang="tr-TR" sz="3200" dirty="0" smtClean="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binasına </a:t>
            </a:r>
            <a:r>
              <a:rPr lang="tr-TR" sz="3200" b="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cep telefonu</a:t>
            </a:r>
            <a:r>
              <a:rPr lang="tr-TR" sz="32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3200" b="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a:t>
            </a:r>
            <a:r>
              <a:rPr lang="tr-TR"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girmeleri kesinlikle yasaktır.</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Dikdörtgen 5"/>
          <p:cNvSpPr/>
          <p:nvPr/>
        </p:nvSpPr>
        <p:spPr>
          <a:xfrm>
            <a:off x="617518" y="1081288"/>
            <a:ext cx="10937174" cy="1305165"/>
          </a:xfrm>
          <a:prstGeom prst="rect">
            <a:avLst/>
          </a:prstGeom>
        </p:spPr>
        <p:txBody>
          <a:bodyPr wrap="square">
            <a:spAutoFit/>
          </a:bodyPr>
          <a:lstStyle/>
          <a:p>
            <a:pPr algn="ctr">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a:t>
            </a:r>
          </a:p>
          <a:p>
            <a:pPr algn="ctr">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ÇOK ÖNEMLİ !</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9188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remove"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par>
                                <p:cTn id="7" presetID="16" presetClass="entr" presetSubtype="2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barn(inVertical)">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9"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958487"/>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görevli olduğu salona ait sınav güvenlik poşetini ve öğrencilerin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listesini tutanakla teslim alır.</a:t>
            </a:r>
          </a:p>
          <a:p>
            <a:pPr algn="just">
              <a:lnSpc>
                <a:spcPct val="150000"/>
              </a:lnSpc>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olduğu salona giderek öğrencileri karşılar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0466068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3000"/>
                            </p:stCondLst>
                            <p:childTnLst>
                              <p:par>
                                <p:cTn id="22" presetID="16" presetClass="entr" presetSubtype="21"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27413" y="1661222"/>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kimlik belgesi </a:t>
            </a:r>
            <a:r>
              <a:rPr lang="tr-TR" sz="28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a:t>
            </a:r>
            <a:r>
              <a:rPr lang="tr-TR" sz="2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a:t>
            </a:r>
            <a:r>
              <a:rPr lang="tr-TR" sz="2800"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numaralı nüfus cüzdanı / T.C</a:t>
            </a:r>
            <a:r>
              <a:rPr lang="tr-TR" sz="2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kartı veya geçerlik süresi devam eden pasaport</a:t>
            </a:r>
            <a:r>
              <a:rPr lang="tr-TR" sz="28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edilerek alınır.</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4"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566758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belgeleri toplanmayacak olup, öğrencilerde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kalacaktır.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gerekmektedir.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Farklı fotoğrafların kimlik kontrolü ayrıntılı bir şekilde yapılmalıdır</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978393349"/>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belirtilen salonda kendi sıra numarasında oturur, gerektiğinde öğrencinin yerini değiştirme yetkisi salon başkanına aittir.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43525181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kimlik kontrolleri ve yerleştirme işlemlerinden sonra salon başkanı sınav güvenlik poşetini </a:t>
            </a:r>
            <a:r>
              <a:rPr lang="tr-TR" sz="28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gözü önünde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sınavın başlamasına yaklaşık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açar.</a:t>
            </a:r>
          </a:p>
          <a:p>
            <a:pPr marL="457200" indent="-457200" algn="just">
              <a:lnSpc>
                <a:spcPct val="150000"/>
              </a:lnSpc>
              <a:buClr>
                <a:srgbClr val="FF0000"/>
              </a:buClr>
              <a:buSzPct val="115000"/>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güvenlik poşetinden çıkan soru kitapçıklarının ve cevap kâğıtlarının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sayarak kontrolünü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yapar, eksik veya fazla olması halinde bunu tutanakla belgeler.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245182370"/>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listesinde yazılı sıraya göre yerleştirilen öğrencilere, kendi isimlerine göre basılmış olan cevap kâğıtlarını dağıtır.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kendine ait cevap kâğıdında yer alan bilgilerini kontrol ettirir ve cevap kâğıdında yer alan imza bölümünü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kalem ile imzalatır.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5749156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cevap kâğıdında yazılı olan bilgilerinde hata varsa</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 kullanılamayacak durumdaysa,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kâğıdında baskı hatası varsa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adına düzenlenmiş cevap kâğıdı bulunmuyorsa,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başlamadan önce salon görevlileri tarafından tutanak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hazırlanır…</a:t>
            </a:r>
            <a:endPar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10021630"/>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durumda olan öğrenciye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cevap kâğıdı verilir.</a:t>
            </a:r>
          </a:p>
          <a:p>
            <a:pPr algn="just">
              <a:lnSpc>
                <a:spcPct val="150000"/>
              </a:lnSpc>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Kullanılan yedek cevap kâğıdının doğru ve eksiksiz olarak kodlandığı salon görevlilerince kontrol edilir.</a:t>
            </a: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Kodlamadan öğrenci ile birlikte salon görevlileri de sorumlu olacaklardır.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939139493"/>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ctr">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kâğıdında bulunan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Bölüme Dokunmayınız</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kısmının hiçbir şekilde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işaretlenmeyeceği konusunda,</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Üç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yanlış cevabın</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bir doğru cevabı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götüreceği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hususlarında uyarılırlar.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1297341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6" name="Dikdörtgen 5"/>
          <p:cNvSpPr/>
          <p:nvPr/>
        </p:nvSpPr>
        <p:spPr>
          <a:xfrm>
            <a:off x="617518" y="1721010"/>
            <a:ext cx="10937174" cy="3323987"/>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cüzdanlarını değiştirmek için başvuru yapan ve nüfus cüzdanları nüfus müdürlüklerince alınan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a:t>
            </a:r>
          </a:p>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müdürlükleri tarafından verilen fotoğraflı, imzalı-mühürlü/</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barkodlu</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veya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karekodlu</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geçici kimlik belgesi / T.C. kimlik kartı talep belgesi ile sınava alınabileceklerdir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378332"/>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onaylı sınav giriş belgesi ile cevap kâğıdındaki basılı öğrenci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bilgileri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2638568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anında yanında (</a:t>
            </a: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kullanımı doktor raporu ile belirlenen hasta veya engellilere ait cihazlar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araçlardan herhangi birini bulunduranların sınavı, sınav kurallarını ihlal ettiği için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geçersiz sayılacaktır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Hazırlanan tutanakta sınavın iptal edileceğine dair ibare mutlaka bulunacaktır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Yapılacak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4153589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girmeyen öğrencilerin, salon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listesinde isimlerinin karşısına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silinmeyen kalemle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“GİRMEDİ”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yazar ve cevap kâğıdındaki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“SINAVA GİRMEDİ”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kutucuğunu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kalemle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kodlanır.</a:t>
            </a:r>
            <a:endPar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86076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öğrencinin imzasının olup olmadığını ve cevaplarını kodladığını 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edilir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soru kitapçığı ve cevap kâğıdını beraberinde götürmesine izin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verilmez</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99440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cevap kâğıdındaki salon başkanı ve gözetmenin kontrol ettiğine dair bölümü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silinmeyen kalemle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imzalanır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951517"/>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1452746" y="1740123"/>
            <a:ext cx="10101945" cy="3323987"/>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salon görevlileri;</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soru kitapçığı, gazete, kitap vb. dokümanı okumaz.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Yüksek sesle konuşmaz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Gürültü çıkaran ayakkabılarla sınav salonuna gelmez.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salonu terk etmez.</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906316"/>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Çay, kahve vb. içmez.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başında uzun süre beklemez.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Öğrencilerle sınav başladıktan sonra ve sınav süresince konuşmaz. Sorular hakkında yorum yapmaz.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sınav evrakını dikkat çekici bir şekilde incelemez.</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688262"/>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27412" y="1388267"/>
            <a:ext cx="10937174" cy="4985980"/>
          </a:xfrm>
          <a:prstGeom prst="rect">
            <a:avLst/>
          </a:prstGeom>
        </p:spPr>
        <p:txBody>
          <a:bodyPr wrap="square">
            <a:spAutoFit/>
          </a:bodyPr>
          <a:lstStyle/>
          <a:p>
            <a:pPr algn="ctr">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 ile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evraklarını karşılaştırarak eksik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olup olmadığını 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eder.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evrakını teslim eden öğrenciye,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listesini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silinmez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kalem ile imzalatır</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lnSpc>
                <a:spcPct val="150000"/>
              </a:lnSpc>
              <a:buClr>
                <a:srgbClr val="FF0000"/>
              </a:buClr>
              <a:buSzPct val="115000"/>
            </a:pPr>
            <a:r>
              <a:rPr lang="tr-TR" sz="3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3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işlemi sınav </a:t>
            </a:r>
            <a:r>
              <a:rPr lang="tr-TR" sz="36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başlamadan </a:t>
            </a:r>
            <a:r>
              <a:rPr lang="tr-TR" sz="3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önce </a:t>
            </a:r>
            <a:endParaRPr lang="tr-TR" sz="36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buClr>
                <a:srgbClr val="FF0000"/>
              </a:buClr>
              <a:buSzPct val="115000"/>
            </a:pPr>
            <a:r>
              <a:rPr lang="tr-TR" sz="36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 </a:t>
            </a:r>
            <a:r>
              <a:rPr lang="tr-TR" sz="3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 sınav sırasında yapmaz</a:t>
            </a:r>
            <a:r>
              <a:rPr lang="tr-TR" sz="3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2"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3"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522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salon öğrenci yoklama listesini ve varsa diğer evrakını (tutanak vb.)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yerleştirir.</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endPar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Salondan çıkmadan diğer salon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 beraber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ağzını kapatır.</a:t>
            </a:r>
          </a:p>
        </p:txBody>
      </p:sp>
      <p:sp>
        <p:nvSpPr>
          <p:cNvPr id="12"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3"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707597"/>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138499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kitapçıklarıyla birlikte bina sınav komisyonuna imza karşılığında teslim eder.</a:t>
            </a:r>
          </a:p>
        </p:txBody>
      </p:sp>
      <p:sp>
        <p:nvSpPr>
          <p:cNvPr id="10" name="Dikdörtgen 9"/>
          <p:cNvSpPr/>
          <p:nvPr/>
        </p:nvSpPr>
        <p:spPr>
          <a:xfrm>
            <a:off x="617518" y="3417878"/>
            <a:ext cx="10937174" cy="2678747"/>
          </a:xfrm>
          <a:prstGeom prst="rect">
            <a:avLst/>
          </a:prstGeom>
          <a:effectLst/>
        </p:spPr>
        <p:txBody>
          <a:bodyPr wrap="square">
            <a:spAutoFit/>
          </a:bodyPr>
          <a:lstStyle/>
          <a:p>
            <a:pPr algn="ctr">
              <a:lnSpc>
                <a:spcPct val="150000"/>
              </a:lnSpc>
            </a:pPr>
            <a:r>
              <a:rPr lang="tr-TR" sz="2800"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	</a:t>
            </a:r>
            <a:r>
              <a:rPr lang="tr-TR" sz="2800" b="1" dirty="0" smtClean="0">
                <a:solidFill>
                  <a:srgbClr val="C00000"/>
                </a:solidFill>
                <a:effectLst>
                  <a:glow rad="101600">
                    <a:schemeClr val="bg1">
                      <a:alpha val="60000"/>
                    </a:schemeClr>
                  </a:glow>
                </a:effectLst>
                <a:latin typeface="Arial" panose="020B0604020202020204" pitchFamily="34" charset="0"/>
                <a:cs typeface="Arial" panose="020B0604020202020204" pitchFamily="34" charset="0"/>
              </a:rPr>
              <a:t>Salon görevlileri, sınav salonunda unutulan, sınav evrak kutusuna konulmayan cevap kâğıtlarının Bakanlık tarafından işleme alınmayacağını ve </a:t>
            </a:r>
          </a:p>
          <a:p>
            <a:pPr algn="ctr">
              <a:lnSpc>
                <a:spcPct val="150000"/>
              </a:lnSpc>
            </a:pPr>
            <a:r>
              <a:rPr lang="tr-TR" sz="3200" b="1" u="sng" dirty="0" smtClean="0">
                <a:solidFill>
                  <a:srgbClr val="C00000"/>
                </a:solidFill>
                <a:effectLst>
                  <a:glow rad="101600">
                    <a:schemeClr val="bg1">
                      <a:alpha val="60000"/>
                    </a:schemeClr>
                  </a:glow>
                </a:effectLst>
                <a:latin typeface="Arial" panose="020B0604020202020204" pitchFamily="34" charset="0"/>
                <a:cs typeface="Arial" panose="020B0604020202020204" pitchFamily="34" charset="0"/>
              </a:rPr>
              <a:t>yasal sorumluluğun kendilerine ait </a:t>
            </a:r>
            <a:r>
              <a:rPr lang="tr-TR" sz="2800" b="1" dirty="0" smtClean="0">
                <a:solidFill>
                  <a:srgbClr val="C00000"/>
                </a:solidFill>
                <a:effectLst>
                  <a:glow rad="101600">
                    <a:schemeClr val="bg1">
                      <a:alpha val="60000"/>
                    </a:schemeClr>
                  </a:glow>
                </a:effectLst>
                <a:latin typeface="Arial" panose="020B0604020202020204" pitchFamily="34" charset="0"/>
                <a:cs typeface="Arial" panose="020B0604020202020204" pitchFamily="34" charset="0"/>
              </a:rPr>
              <a:t>olacağını bilirler.</a:t>
            </a:r>
          </a:p>
        </p:txBody>
      </p:sp>
      <p:sp>
        <p:nvSpPr>
          <p:cNvPr id="11"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2"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82267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1144435"/>
            <a:ext cx="10937174" cy="147841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u="sng" dirty="0">
                <a:latin typeface="Arial" panose="020B0604020202020204" pitchFamily="34" charset="0"/>
                <a:cs typeface="Arial" panose="020B0604020202020204" pitchFamily="34" charset="0"/>
              </a:rPr>
              <a:t>Geçerli kimlik belgesi </a:t>
            </a:r>
            <a:r>
              <a:rPr lang="tr-TR" sz="3200" dirty="0">
                <a:latin typeface="Arial" panose="020B0604020202020204" pitchFamily="34" charset="0"/>
                <a:cs typeface="Arial" panose="020B0604020202020204" pitchFamily="34" charset="0"/>
              </a:rPr>
              <a:t>ve </a:t>
            </a:r>
            <a:r>
              <a:rPr lang="tr-TR" sz="3200" u="sng" dirty="0">
                <a:latin typeface="Arial" panose="020B0604020202020204" pitchFamily="34" charset="0"/>
                <a:cs typeface="Arial" panose="020B0604020202020204" pitchFamily="34" charset="0"/>
              </a:rPr>
              <a:t>fotoğraflı, onaylı sınav giriş belgesi</a:t>
            </a:r>
            <a:r>
              <a:rPr lang="tr-TR" sz="3200" dirty="0">
                <a:latin typeface="Arial" panose="020B0604020202020204" pitchFamily="34" charset="0"/>
                <a:cs typeface="Arial" panose="020B0604020202020204" pitchFamily="34" charset="0"/>
              </a:rPr>
              <a:t> </a:t>
            </a:r>
            <a:r>
              <a:rPr lang="tr-TR" sz="3200" dirty="0">
                <a:solidFill>
                  <a:srgbClr val="FF0000"/>
                </a:solidFill>
                <a:latin typeface="Arial" panose="020B0604020202020204" pitchFamily="34" charset="0"/>
                <a:cs typeface="Arial" panose="020B0604020202020204" pitchFamily="34" charset="0"/>
              </a:rPr>
              <a:t>yanında olmayan öğrenciler sınava alınmayacaktır.</a:t>
            </a: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10" name="Dikdörtgen 9"/>
          <p:cNvSpPr/>
          <p:nvPr/>
        </p:nvSpPr>
        <p:spPr>
          <a:xfrm>
            <a:off x="4257078" y="2982294"/>
            <a:ext cx="3640583" cy="738664"/>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p:txBody>
      </p:sp>
      <p:sp>
        <p:nvSpPr>
          <p:cNvPr id="11" name="Dikdörtgen 10"/>
          <p:cNvSpPr/>
          <p:nvPr/>
        </p:nvSpPr>
        <p:spPr>
          <a:xfrm>
            <a:off x="617518" y="3720958"/>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cüzdanı ya da T.C. kimlik kartında fotoğraf bulunması şartı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aranmayacaktır.</a:t>
            </a:r>
            <a:endPar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993451"/>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930210"/>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Sınavda özel hizmete ihtiyacı olan öğrencilerimizin sınav tedbirlerine yönelik okuyucu/kodlayıcı olarak görevlendirilen öğretmenler bilgilendirilecektir.</a:t>
            </a:r>
          </a:p>
        </p:txBody>
      </p:sp>
      <p:sp>
        <p:nvSpPr>
          <p:cNvPr id="6" name="Dikdörtgen 5"/>
          <p:cNvSpPr/>
          <p:nvPr/>
        </p:nvSpPr>
        <p:spPr>
          <a:xfrm>
            <a:off x="617518" y="2961535"/>
            <a:ext cx="10937174" cy="3416320"/>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Okuyucu/kodlayıcı olarak görev yapan öğretmenler sınav sonrasında MEBBİS-Sınav İşlemleri-Görevli Bilgi Girişi menüsünden mutlaka «</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girilecektir.</a:t>
            </a:r>
          </a:p>
          <a:p>
            <a:pPr algn="just">
              <a:lnSpc>
                <a:spcPct val="150000"/>
              </a:lnSpc>
            </a:pP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Okuyucu/kodlayıcı </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 görev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yapmayan ise kesinlikle </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a:t>
            </a:r>
            <a:r>
              <a:rPr lang="tr-TR" sz="3200" b="1" i="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girilmeyecektir.</a:t>
            </a:r>
            <a:endParaRPr lang="tr-TR" sz="3200" b="1" i="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289142"/>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468084" y="646986"/>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solidFill>
                <a:prstClr val="black"/>
              </a:solidFill>
            </a:endParaRPr>
          </a:p>
        </p:txBody>
      </p:sp>
      <p:sp>
        <p:nvSpPr>
          <p:cNvPr id="2" name="Metin kutusu 1"/>
          <p:cNvSpPr txBox="1"/>
          <p:nvPr/>
        </p:nvSpPr>
        <p:spPr>
          <a:xfrm>
            <a:off x="468084" y="1077118"/>
            <a:ext cx="10699667" cy="5262979"/>
          </a:xfrm>
          <a:prstGeom prst="rect">
            <a:avLst/>
          </a:prstGeom>
          <a:noFill/>
        </p:spPr>
        <p:txBody>
          <a:bodyPr wrap="square" rtlCol="0">
            <a:spAutoFit/>
          </a:bodyPr>
          <a:lstStyle/>
          <a:p>
            <a:pPr algn="just"/>
            <a:r>
              <a:rPr lang="tr-TR" sz="2800" b="1" dirty="0">
                <a:solidFill>
                  <a:srgbClr val="FF0000"/>
                </a:solidFill>
                <a:latin typeface="Times New Roman" panose="02020603050405020304" pitchFamily="18" charset="0"/>
                <a:cs typeface="Times New Roman" panose="02020603050405020304" pitchFamily="18" charset="0"/>
              </a:rPr>
              <a:t>Engelli </a:t>
            </a:r>
            <a:r>
              <a:rPr lang="tr-TR" sz="2800" b="1" dirty="0" smtClean="0">
                <a:solidFill>
                  <a:srgbClr val="FF0000"/>
                </a:solidFill>
                <a:latin typeface="Times New Roman" panose="02020603050405020304" pitchFamily="18" charset="0"/>
                <a:cs typeface="Times New Roman" panose="02020603050405020304" pitchFamily="18" charset="0"/>
              </a:rPr>
              <a:t>Adaylara</a:t>
            </a:r>
            <a:r>
              <a:rPr lang="tr-TR" sz="2800" b="1" dirty="0">
                <a:solidFill>
                  <a:srgbClr val="FF0000"/>
                </a:solidFill>
                <a:latin typeface="Times New Roman" panose="02020603050405020304" pitchFamily="18" charset="0"/>
                <a:cs typeface="Times New Roman" panose="02020603050405020304" pitchFamily="18" charset="0"/>
              </a:rPr>
              <a:t>;</a:t>
            </a:r>
            <a:r>
              <a:rPr lang="tr-TR" sz="2800" b="1" dirty="0" smtClean="0">
                <a:solidFill>
                  <a:srgbClr val="FF0000"/>
                </a:solidFill>
                <a:latin typeface="Times New Roman" panose="02020603050405020304" pitchFamily="18" charset="0"/>
                <a:cs typeface="Times New Roman" panose="02020603050405020304" pitchFamily="18" charset="0"/>
              </a:rPr>
              <a:t> </a:t>
            </a:r>
          </a:p>
          <a:p>
            <a:pPr defTabSz="631825">
              <a:tabLst>
                <a:tab pos="719138" algn="l"/>
              </a:tabLst>
            </a:pPr>
            <a:r>
              <a:rPr lang="tr-TR" sz="2000" dirty="0" smtClean="0">
                <a:solidFill>
                  <a:prstClr val="black"/>
                </a:solidFill>
              </a:rPr>
              <a:t>	</a:t>
            </a:r>
            <a:r>
              <a:rPr lang="tr-TR" sz="2200" dirty="0" err="1" smtClean="0">
                <a:solidFill>
                  <a:prstClr val="black"/>
                </a:solidFill>
              </a:rPr>
              <a:t>Açıköğretim</a:t>
            </a:r>
            <a:r>
              <a:rPr lang="tr-TR" sz="2200" dirty="0" smtClean="0">
                <a:solidFill>
                  <a:prstClr val="black"/>
                </a:solidFill>
              </a:rPr>
              <a:t> </a:t>
            </a:r>
            <a:r>
              <a:rPr lang="tr-TR" sz="2200" dirty="0">
                <a:solidFill>
                  <a:prstClr val="black"/>
                </a:solidFill>
              </a:rPr>
              <a:t>Kurumları, İlköğretim ve Ortaöğretim Kurumları Bursluluk Sınavı (İOKBS), Sınavla Öğrenci Alacak Ortaöğretim Kurumlarına İlişkin Merkezi Sınavı (LGS</a:t>
            </a:r>
            <a:r>
              <a:rPr lang="tr-TR" sz="2200" dirty="0" smtClean="0">
                <a:solidFill>
                  <a:prstClr val="black"/>
                </a:solidFill>
              </a:rPr>
              <a:t>), MEB </a:t>
            </a:r>
            <a:r>
              <a:rPr lang="tr-TR" sz="2200" dirty="0">
                <a:solidFill>
                  <a:prstClr val="black"/>
                </a:solidFill>
              </a:rPr>
              <a:t>Adaylık Kaldırma </a:t>
            </a:r>
            <a:r>
              <a:rPr lang="tr-TR" sz="2200" dirty="0" smtClean="0">
                <a:solidFill>
                  <a:prstClr val="black"/>
                </a:solidFill>
              </a:rPr>
              <a:t>Sınavı ile MEB Görevde Yükselme ve Unvan değişikliği sınavlarında</a:t>
            </a:r>
            <a:r>
              <a:rPr lang="tr-TR" sz="2200" dirty="0">
                <a:solidFill>
                  <a:prstClr val="black"/>
                </a:solidFill>
              </a:rPr>
              <a:t>; </a:t>
            </a:r>
            <a:r>
              <a:rPr lang="tr-TR" sz="2200" dirty="0">
                <a:solidFill>
                  <a:srgbClr val="FF0000"/>
                </a:solidFill>
              </a:rPr>
              <a:t>Yardımcı Engelli Gözetmenlere ücret ödemesi </a:t>
            </a:r>
            <a:r>
              <a:rPr lang="tr-TR" sz="2200" dirty="0">
                <a:solidFill>
                  <a:prstClr val="black"/>
                </a:solidFill>
              </a:rPr>
              <a:t>ile ilgili </a:t>
            </a:r>
            <a:r>
              <a:rPr lang="tr-TR" sz="2200" dirty="0" smtClean="0">
                <a:solidFill>
                  <a:prstClr val="black"/>
                </a:solidFill>
              </a:rPr>
              <a:t>Bakanlığımıza </a:t>
            </a:r>
            <a:r>
              <a:rPr lang="tr-TR" sz="2200" dirty="0">
                <a:solidFill>
                  <a:prstClr val="black"/>
                </a:solidFill>
              </a:rPr>
              <a:t>gelen sorular ile ilgili olarak;</a:t>
            </a:r>
          </a:p>
          <a:p>
            <a:pPr marL="342900" indent="-342900" algn="just">
              <a:buFont typeface="Wingdings" panose="05000000000000000000" pitchFamily="2" charset="2"/>
              <a:buChar char="Ø"/>
            </a:pPr>
            <a:r>
              <a:rPr lang="tr-TR" sz="2200" dirty="0" smtClean="0">
                <a:solidFill>
                  <a:prstClr val="black"/>
                </a:solidFill>
              </a:rPr>
              <a:t>YARDIMCI </a:t>
            </a:r>
            <a:r>
              <a:rPr lang="tr-TR" sz="2200" dirty="0">
                <a:solidFill>
                  <a:prstClr val="black"/>
                </a:solidFill>
              </a:rPr>
              <a:t>ENGELLİ GÖZETMEN ücret ödemesi “Soruların okunması ve/veya adayların kodlama </a:t>
            </a:r>
            <a:r>
              <a:rPr lang="tr-TR" sz="2200" dirty="0" smtClean="0">
                <a:solidFill>
                  <a:prstClr val="black"/>
                </a:solidFill>
              </a:rPr>
              <a:t>  işlemleri </a:t>
            </a:r>
            <a:r>
              <a:rPr lang="tr-TR" sz="2200" dirty="0">
                <a:solidFill>
                  <a:prstClr val="black"/>
                </a:solidFill>
              </a:rPr>
              <a:t>için” </a:t>
            </a:r>
            <a:r>
              <a:rPr lang="tr-TR" sz="2200" b="1" u="sng" dirty="0">
                <a:solidFill>
                  <a:srgbClr val="FF0000"/>
                </a:solidFill>
              </a:rPr>
              <a:t>birebir </a:t>
            </a:r>
            <a:r>
              <a:rPr lang="tr-TR" sz="2200" dirty="0">
                <a:solidFill>
                  <a:prstClr val="black"/>
                </a:solidFill>
              </a:rPr>
              <a:t>görevlendirilen öğretmenlere yapılacaktır.</a:t>
            </a:r>
          </a:p>
          <a:p>
            <a:pPr marL="342900" indent="-342900" algn="just">
              <a:buFont typeface="Wingdings" panose="05000000000000000000" pitchFamily="2" charset="2"/>
              <a:buChar char="Ø"/>
            </a:pPr>
            <a:r>
              <a:rPr lang="tr-TR" sz="2200" dirty="0" smtClean="0">
                <a:solidFill>
                  <a:prstClr val="black"/>
                </a:solidFill>
              </a:rPr>
              <a:t>Bazı </a:t>
            </a:r>
            <a:r>
              <a:rPr lang="tr-TR" sz="2200" dirty="0">
                <a:solidFill>
                  <a:prstClr val="black"/>
                </a:solidFill>
              </a:rPr>
              <a:t>okullarda Engelli Sınav </a:t>
            </a:r>
            <a:r>
              <a:rPr lang="tr-TR" sz="2200" dirty="0" smtClean="0">
                <a:solidFill>
                  <a:prstClr val="black"/>
                </a:solidFill>
              </a:rPr>
              <a:t>Salonları </a:t>
            </a:r>
            <a:r>
              <a:rPr lang="tr-TR" sz="2200" dirty="0">
                <a:solidFill>
                  <a:prstClr val="black"/>
                </a:solidFill>
              </a:rPr>
              <a:t>olup, öğrenciler kendi kodlama işlemlerini kendileri gerçekleştiriyor ise bu öğretmenlere normal Salon Başkanı ve Gözetmen ücreti ödenecektir.</a:t>
            </a:r>
          </a:p>
          <a:p>
            <a:pPr marL="342900" indent="-342900">
              <a:buFont typeface="Wingdings" panose="05000000000000000000" pitchFamily="2" charset="2"/>
              <a:buChar char="Ø"/>
            </a:pPr>
            <a:r>
              <a:rPr lang="tr-TR" sz="2200" dirty="0" smtClean="0">
                <a:solidFill>
                  <a:prstClr val="black"/>
                </a:solidFill>
              </a:rPr>
              <a:t>Öğrencilerin </a:t>
            </a:r>
            <a:r>
              <a:rPr lang="tr-TR" sz="2200" dirty="0">
                <a:solidFill>
                  <a:prstClr val="black"/>
                </a:solidFill>
              </a:rPr>
              <a:t>evde sınava alınması durumunda ise aynı şekilde “Soruların okunması ve/veya adayların kodlama işlemi</a:t>
            </a:r>
            <a:r>
              <a:rPr lang="tr-TR" sz="2200" b="1" dirty="0">
                <a:solidFill>
                  <a:srgbClr val="FF0000"/>
                </a:solidFill>
              </a:rPr>
              <a:t>” </a:t>
            </a:r>
            <a:r>
              <a:rPr lang="tr-TR" sz="2200" b="1" u="sng" dirty="0">
                <a:solidFill>
                  <a:srgbClr val="FF0000"/>
                </a:solidFill>
              </a:rPr>
              <a:t>birebir</a:t>
            </a:r>
            <a:r>
              <a:rPr lang="tr-TR" sz="2200" b="1" dirty="0">
                <a:solidFill>
                  <a:srgbClr val="FF0000"/>
                </a:solidFill>
              </a:rPr>
              <a:t> </a:t>
            </a:r>
            <a:r>
              <a:rPr lang="tr-TR" sz="2200" dirty="0">
                <a:solidFill>
                  <a:prstClr val="black"/>
                </a:solidFill>
              </a:rPr>
              <a:t>yapılıyorsa </a:t>
            </a:r>
            <a:r>
              <a:rPr lang="tr-TR" sz="2200" dirty="0" smtClean="0">
                <a:solidFill>
                  <a:srgbClr val="FF0000"/>
                </a:solidFill>
              </a:rPr>
              <a:t>Yardımcı </a:t>
            </a:r>
            <a:r>
              <a:rPr lang="tr-TR" sz="2200" dirty="0">
                <a:solidFill>
                  <a:srgbClr val="FF0000"/>
                </a:solidFill>
              </a:rPr>
              <a:t>Engelli Gözetmen ücreti ödenebilir.</a:t>
            </a:r>
          </a:p>
          <a:p>
            <a:r>
              <a:rPr lang="tr-TR" sz="2200" dirty="0">
                <a:solidFill>
                  <a:prstClr val="black"/>
                </a:solidFill>
              </a:rPr>
              <a:t> </a:t>
            </a:r>
          </a:p>
          <a:p>
            <a:r>
              <a:rPr lang="tr-TR" sz="2200" dirty="0" smtClean="0">
                <a:solidFill>
                  <a:prstClr val="black"/>
                </a:solidFill>
              </a:rPr>
              <a:t>MEB-DÖSE</a:t>
            </a:r>
            <a:endParaRPr lang="tr-TR" sz="2200" dirty="0">
              <a:solidFill>
                <a:prstClr val="black"/>
              </a:solidFill>
            </a:endParaRPr>
          </a:p>
        </p:txBody>
      </p:sp>
      <p:sp>
        <p:nvSpPr>
          <p:cNvPr id="5" name="Yuvarlatılmış Dikdörtgen 4"/>
          <p:cNvSpPr/>
          <p:nvPr/>
        </p:nvSpPr>
        <p:spPr>
          <a:xfrm>
            <a:off x="478976" y="327438"/>
            <a:ext cx="5127167"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 Çok Önemli !</a:t>
            </a:r>
            <a:endParaRPr lang="tr-TR" sz="2800" dirty="0">
              <a:ln w="0"/>
              <a:solidFill>
                <a:prstClr val="white"/>
              </a:solidFill>
              <a:effectLst>
                <a:glow rad="101600">
                  <a:prstClr val="black">
                    <a:alpha val="60000"/>
                  </a:prstClr>
                </a:glow>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586636443"/>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179406"/>
            <a:ext cx="10937174" cy="195149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engelleri ile ilgili sürekli kullandıkları araç–gereç ve cihazları kendilerinin getirmesi kaydıyla sınavda kullanabilecektir.</a:t>
            </a:r>
          </a:p>
        </p:txBody>
      </p:sp>
      <p:sp>
        <p:nvSpPr>
          <p:cNvPr id="6" name="Dikdörtgen 5"/>
          <p:cNvSpPr/>
          <p:nvPr/>
        </p:nvSpPr>
        <p:spPr>
          <a:xfrm>
            <a:off x="617518" y="3429000"/>
            <a:ext cx="10937174" cy="138499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a:t>
            </a:r>
            <a:r>
              <a:rPr lang="tr-TR" sz="2800"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katlarda bulunan</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salonlara yerleştirilecektir.</a:t>
            </a:r>
          </a:p>
        </p:txBody>
      </p:sp>
      <p:sp>
        <p:nvSpPr>
          <p:cNvPr id="11"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3055851890"/>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graphicFrame>
        <p:nvGraphicFramePr>
          <p:cNvPr id="2" name="Tablo 1"/>
          <p:cNvGraphicFramePr>
            <a:graphicFrameLocks noGrp="1"/>
          </p:cNvGraphicFramePr>
          <p:nvPr>
            <p:extLst>
              <p:ext uri="{D42A27DB-BD31-4B8C-83A1-F6EECF244321}">
                <p14:modId xmlns:p14="http://schemas.microsoft.com/office/powerpoint/2010/main" val="2745872476"/>
              </p:ext>
            </p:extLst>
          </p:nvPr>
        </p:nvGraphicFramePr>
        <p:xfrm>
          <a:off x="398362" y="1095558"/>
          <a:ext cx="11349942" cy="5568724"/>
        </p:xfrm>
        <a:graphic>
          <a:graphicData uri="http://schemas.openxmlformats.org/drawingml/2006/table">
            <a:tbl>
              <a:tblPr>
                <a:tableStyleId>{5940675A-B579-460E-94D1-54222C63F5DA}</a:tableStyleId>
              </a:tblPr>
              <a:tblGrid>
                <a:gridCol w="2481998">
                  <a:extLst>
                    <a:ext uri="{9D8B030D-6E8A-4147-A177-3AD203B41FA5}">
                      <a16:colId xmlns:a16="http://schemas.microsoft.com/office/drawing/2014/main" xmlns="" val="20000"/>
                    </a:ext>
                  </a:extLst>
                </a:gridCol>
                <a:gridCol w="3855720">
                  <a:extLst>
                    <a:ext uri="{9D8B030D-6E8A-4147-A177-3AD203B41FA5}">
                      <a16:colId xmlns:a16="http://schemas.microsoft.com/office/drawing/2014/main" xmlns="" val="2602124050"/>
                    </a:ext>
                  </a:extLst>
                </a:gridCol>
                <a:gridCol w="5012224">
                  <a:extLst>
                    <a:ext uri="{9D8B030D-6E8A-4147-A177-3AD203B41FA5}">
                      <a16:colId xmlns:a16="http://schemas.microsoft.com/office/drawing/2014/main" xmlns="" val="20002"/>
                    </a:ext>
                  </a:extLst>
                </a:gridCol>
              </a:tblGrid>
              <a:tr h="318636">
                <a:tc gridSpan="2">
                  <a:txBody>
                    <a:bodyPr/>
                    <a:lstStyle/>
                    <a:p>
                      <a:pPr indent="-266700" algn="ctr">
                        <a:lnSpc>
                          <a:spcPct val="100000"/>
                        </a:lnSpc>
                        <a:spcAft>
                          <a:spcPts val="0"/>
                        </a:spcAft>
                      </a:pPr>
                      <a:r>
                        <a:rPr lang="tr-TR" sz="1600" b="1" spc="0" dirty="0" smtClean="0">
                          <a:effectLst/>
                        </a:rPr>
                        <a:t>Öğrencinin Eğitsel Tanısı (Yetersizlik Alanı)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00FFFF"/>
                    </a:solidFill>
                  </a:tcPr>
                </a:tc>
                <a:tc hMerge="1">
                  <a:txBody>
                    <a:bodyPr/>
                    <a:lstStyle/>
                    <a:p>
                      <a:endParaRPr lang="tr-TR"/>
                    </a:p>
                  </a:txBody>
                  <a:tcPr/>
                </a:tc>
                <a:tc>
                  <a:txBody>
                    <a:bodyPr/>
                    <a:lstStyle/>
                    <a:p>
                      <a:pPr indent="-266700" algn="ctr">
                        <a:lnSpc>
                          <a:spcPct val="100000"/>
                        </a:lnSpc>
                        <a:spcAft>
                          <a:spcPts val="0"/>
                        </a:spcAft>
                      </a:pPr>
                      <a:r>
                        <a:rPr lang="tr-TR" sz="1600" b="1" spc="0" dirty="0">
                          <a:effectLst/>
                        </a:rPr>
                        <a:t>Sınav Tedbir Hizmetleri *</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00FFFF"/>
                    </a:solidFill>
                  </a:tcPr>
                </a:tc>
                <a:extLst>
                  <a:ext uri="{0D108BD9-81ED-4DB2-BD59-A6C34878D82A}">
                    <a16:rowId xmlns:a16="http://schemas.microsoft.com/office/drawing/2014/main" xmlns="" val="10000"/>
                  </a:ext>
                </a:extLst>
              </a:tr>
              <a:tr h="331104">
                <a:tc rowSpan="3">
                  <a:txBody>
                    <a:bodyPr/>
                    <a:lstStyle/>
                    <a:p>
                      <a:pPr indent="-266700">
                        <a:lnSpc>
                          <a:spcPct val="100000"/>
                        </a:lnSpc>
                        <a:spcAft>
                          <a:spcPts val="0"/>
                        </a:spcAft>
                      </a:pPr>
                      <a:r>
                        <a:rPr lang="tr-TR" sz="1600" b="1" spc="0" dirty="0" smtClean="0">
                          <a:effectLst/>
                        </a:rPr>
                        <a:t> 1</a:t>
                      </a:r>
                      <a:r>
                        <a:rPr lang="tr-TR" sz="1600" b="1" spc="0" dirty="0">
                          <a:effectLst/>
                        </a:rPr>
                        <a:t>. Görme Yetersizliği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rowSpan="2">
                  <a:txBody>
                    <a:bodyPr/>
                    <a:lstStyle/>
                    <a:p>
                      <a:pPr indent="-266700">
                        <a:lnSpc>
                          <a:spcPct val="100000"/>
                        </a:lnSpc>
                        <a:spcAft>
                          <a:spcPts val="0"/>
                        </a:spcAft>
                      </a:pPr>
                      <a:r>
                        <a:rPr lang="tr-TR" sz="1600" b="1" spc="0" dirty="0">
                          <a:effectLst/>
                        </a:rPr>
                        <a:t>1.1 Az Gören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 Okuyucu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1"/>
                  </a:ext>
                </a:extLst>
              </a:tr>
              <a:tr h="563878">
                <a:tc vMerge="1">
                  <a:txBody>
                    <a:bodyPr/>
                    <a:lstStyle/>
                    <a:p>
                      <a:endParaRPr lang="tr-TR"/>
                    </a:p>
                  </a:txBody>
                  <a:tcPr/>
                </a:tc>
                <a:tc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18 Punto Büyüklüğünde Soru Kitapçığı ve Normal Puntolu Cevap Kâğıdı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2"/>
                  </a:ext>
                </a:extLst>
              </a:tr>
              <a:tr h="421323">
                <a:tc vMerge="1">
                  <a:txBody>
                    <a:bodyPr/>
                    <a:lstStyle/>
                    <a:p>
                      <a:endParaRPr lang="tr-TR"/>
                    </a:p>
                  </a:txBody>
                  <a:tcPr/>
                </a:tc>
                <a:tc>
                  <a:txBody>
                    <a:bodyPr/>
                    <a:lstStyle/>
                    <a:p>
                      <a:pPr indent="-266700">
                        <a:lnSpc>
                          <a:spcPct val="100000"/>
                        </a:lnSpc>
                        <a:spcAft>
                          <a:spcPts val="0"/>
                        </a:spcAft>
                      </a:pPr>
                      <a:r>
                        <a:rPr lang="tr-TR" sz="1600" b="1" spc="0" dirty="0">
                          <a:effectLst/>
                        </a:rPr>
                        <a:t>1.2 </a:t>
                      </a:r>
                      <a:r>
                        <a:rPr lang="en-US" sz="1600" b="1" spc="0" dirty="0">
                          <a:effectLst/>
                        </a:rPr>
                        <a:t>Total </a:t>
                      </a:r>
                      <a:r>
                        <a:rPr lang="tr-TR" sz="1600" b="1" spc="0" dirty="0">
                          <a:effectLst/>
                        </a:rPr>
                        <a:t>Düzeyde </a:t>
                      </a:r>
                      <a:r>
                        <a:rPr lang="tr-TR" sz="1600" b="1" spc="0">
                          <a:effectLst/>
                        </a:rPr>
                        <a:t>Görme </a:t>
                      </a:r>
                      <a:r>
                        <a:rPr lang="tr-TR" sz="1600" b="1" spc="0" smtClean="0">
                          <a:effectLst/>
                        </a:rPr>
                        <a:t>Yetersizliği </a:t>
                      </a:r>
                      <a:r>
                        <a:rPr lang="tr-TR" sz="1600" b="1" spc="0" dirty="0">
                          <a:effectLst/>
                        </a:rPr>
                        <a:t>Olan </a:t>
                      </a:r>
                      <a:r>
                        <a:rPr lang="tr-TR" sz="1600" b="1" spc="0" dirty="0" smtClean="0">
                          <a:effectLst/>
                        </a:rPr>
                        <a:t> </a:t>
                      </a:r>
                    </a:p>
                    <a:p>
                      <a:pPr indent="-266700">
                        <a:lnSpc>
                          <a:spcPct val="100000"/>
                        </a:lnSpc>
                        <a:spcAft>
                          <a:spcPts val="0"/>
                        </a:spcAft>
                      </a:pPr>
                      <a:r>
                        <a:rPr lang="tr-TR" sz="1600" b="1" spc="0" dirty="0" smtClean="0">
                          <a:effectLst/>
                        </a:rPr>
                        <a:t>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 ve Okuyucu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3"/>
                  </a:ext>
                </a:extLst>
              </a:tr>
              <a:tr h="318636">
                <a:tc rowSpan="2" gridSpan="2">
                  <a:txBody>
                    <a:bodyPr/>
                    <a:lstStyle/>
                    <a:p>
                      <a:pPr indent="-266700">
                        <a:lnSpc>
                          <a:spcPct val="100000"/>
                        </a:lnSpc>
                        <a:spcAft>
                          <a:spcPts val="0"/>
                        </a:spcAft>
                      </a:pPr>
                      <a:r>
                        <a:rPr lang="tr-TR" sz="1600" b="1" spc="0" dirty="0" smtClean="0">
                          <a:effectLst/>
                        </a:rPr>
                        <a:t> 2</a:t>
                      </a:r>
                      <a:r>
                        <a:rPr lang="tr-TR" sz="1600" b="1" spc="0" dirty="0">
                          <a:effectLst/>
                        </a:rPr>
                        <a:t>. İşitme Yetersizliği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tc rowSpan="2" h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04"/>
                  </a:ext>
                </a:extLst>
              </a:tr>
              <a:tr h="475927">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Yabancı Dil Dersinin Testinde Muaf Olması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05"/>
                  </a:ext>
                </a:extLst>
              </a:tr>
              <a:tr h="525522">
                <a:tc rowSpan="3">
                  <a:txBody>
                    <a:bodyPr/>
                    <a:lstStyle/>
                    <a:p>
                      <a:pPr indent="-266700">
                        <a:lnSpc>
                          <a:spcPct val="100000"/>
                        </a:lnSpc>
                        <a:spcAft>
                          <a:spcPts val="0"/>
                        </a:spcAft>
                      </a:pPr>
                      <a:r>
                        <a:rPr lang="tr-TR" sz="1600" b="1" spc="0" dirty="0" smtClean="0">
                          <a:effectLst/>
                        </a:rPr>
                        <a:t> 3</a:t>
                      </a:r>
                      <a:r>
                        <a:rPr lang="tr-TR" sz="1600" b="1" spc="0" dirty="0">
                          <a:effectLst/>
                        </a:rPr>
                        <a:t>. Ruhsal ve </a:t>
                      </a:r>
                      <a:r>
                        <a:rPr lang="tr-TR" sz="1600" b="1" spc="0" dirty="0" smtClean="0">
                          <a:effectLst/>
                        </a:rPr>
                        <a:t>Duygusal Bozukluğu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3.1 Dikkat Eksikliği ve </a:t>
                      </a:r>
                      <a:r>
                        <a:rPr lang="tr-TR" sz="1600" b="1" spc="0" dirty="0" err="1">
                          <a:effectLst/>
                        </a:rPr>
                        <a:t>Hiperaktivite</a:t>
                      </a:r>
                      <a:r>
                        <a:rPr lang="tr-TR" sz="1600" b="1" spc="0" dirty="0">
                          <a:effectLst/>
                        </a:rPr>
                        <a:t> </a:t>
                      </a:r>
                      <a:endParaRPr lang="tr-TR" sz="1600" b="1" spc="0" dirty="0" smtClean="0">
                        <a:effectLst/>
                      </a:endParaRPr>
                    </a:p>
                    <a:p>
                      <a:pPr indent="-266700">
                        <a:lnSpc>
                          <a:spcPct val="100000"/>
                        </a:lnSpc>
                        <a:spcAft>
                          <a:spcPts val="0"/>
                        </a:spcAft>
                      </a:pPr>
                      <a:r>
                        <a:rPr lang="tr-TR" sz="1600" b="1" spc="0" dirty="0" smtClean="0">
                          <a:effectLst/>
                        </a:rPr>
                        <a:t>       Bozukluğu </a:t>
                      </a:r>
                      <a:r>
                        <a:rPr lang="tr-TR" sz="1600" b="1" spc="0" dirty="0">
                          <a:effectLst/>
                        </a:rPr>
                        <a:t>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6"/>
                  </a:ext>
                </a:extLst>
              </a:tr>
              <a:tr h="314859">
                <a:tc vMerge="1">
                  <a:txBody>
                    <a:bodyPr/>
                    <a:lstStyle/>
                    <a:p>
                      <a:endParaRPr lang="tr-TR"/>
                    </a:p>
                  </a:txBody>
                  <a:tcPr/>
                </a:tc>
                <a:tc rowSpan="2">
                  <a:txBody>
                    <a:bodyPr/>
                    <a:lstStyle/>
                    <a:p>
                      <a:pPr indent="-266700">
                        <a:lnSpc>
                          <a:spcPct val="100000"/>
                        </a:lnSpc>
                        <a:spcAft>
                          <a:spcPts val="0"/>
                        </a:spcAft>
                      </a:pPr>
                      <a:r>
                        <a:rPr lang="tr-TR" sz="1600" b="1" spc="0" dirty="0">
                          <a:effectLst/>
                        </a:rPr>
                        <a:t>3.2 Özel </a:t>
                      </a:r>
                      <a:r>
                        <a:rPr lang="tr-TR" sz="1600" b="1" spc="0" dirty="0" smtClean="0">
                          <a:effectLst/>
                        </a:rPr>
                        <a:t>Öğrenme Güçlüğü Olan </a:t>
                      </a:r>
                    </a:p>
                    <a:p>
                      <a:pPr indent="-266700">
                        <a:lnSpc>
                          <a:spcPct val="100000"/>
                        </a:lnSpc>
                        <a:spcAft>
                          <a:spcPts val="0"/>
                        </a:spcAft>
                      </a:pPr>
                      <a:r>
                        <a:rPr lang="tr-TR" sz="1600" b="1" spc="0" dirty="0" smtClean="0">
                          <a:effectLst/>
                        </a:rPr>
                        <a:t>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7"/>
                  </a:ext>
                </a:extLst>
              </a:tr>
              <a:tr h="406571">
                <a:tc vMerge="1">
                  <a:txBody>
                    <a:bodyPr/>
                    <a:lstStyle/>
                    <a:p>
                      <a:endParaRPr lang="tr-TR"/>
                    </a:p>
                  </a:txBody>
                  <a:tcPr/>
                </a:tc>
                <a:tc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Okuyucu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a16="http://schemas.microsoft.com/office/drawing/2014/main" xmlns="" val="10008"/>
                  </a:ext>
                </a:extLst>
              </a:tr>
              <a:tr h="318636">
                <a:tc rowSpan="4" gridSpan="2">
                  <a:txBody>
                    <a:bodyPr/>
                    <a:lstStyle/>
                    <a:p>
                      <a:pPr indent="-266700">
                        <a:lnSpc>
                          <a:spcPct val="100000"/>
                        </a:lnSpc>
                        <a:spcAft>
                          <a:spcPts val="0"/>
                        </a:spcAft>
                      </a:pPr>
                      <a:r>
                        <a:rPr lang="tr-TR" sz="1600" b="1" spc="0" dirty="0" smtClean="0">
                          <a:effectLst/>
                        </a:rPr>
                        <a:t> 4</a:t>
                      </a:r>
                      <a:r>
                        <a:rPr lang="tr-TR" sz="1600" b="1" spc="0" dirty="0">
                          <a:effectLst/>
                        </a:rPr>
                        <a:t>. Otizm Spektrum Bozukluğu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tc rowSpan="4" h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09"/>
                  </a:ext>
                </a:extLst>
              </a:tr>
              <a:tr h="475927">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Yabancı Dil Dersinin Testinde Muaf Olması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10"/>
                  </a:ext>
                </a:extLst>
              </a:tr>
              <a:tr h="405168">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Okuyucu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11"/>
                  </a:ext>
                </a:extLst>
              </a:tr>
              <a:tr h="602674">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Okuyucu ve Kodlayıcı Yabancı Dil Dersinin Testinde Muaf Olması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980013053"/>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graphicFrame>
        <p:nvGraphicFramePr>
          <p:cNvPr id="3" name="Tablo 2"/>
          <p:cNvGraphicFramePr>
            <a:graphicFrameLocks noGrp="1"/>
          </p:cNvGraphicFramePr>
          <p:nvPr>
            <p:extLst>
              <p:ext uri="{D42A27DB-BD31-4B8C-83A1-F6EECF244321}">
                <p14:modId xmlns:p14="http://schemas.microsoft.com/office/powerpoint/2010/main" val="1950998109"/>
              </p:ext>
            </p:extLst>
          </p:nvPr>
        </p:nvGraphicFramePr>
        <p:xfrm>
          <a:off x="482279" y="1368708"/>
          <a:ext cx="11227442" cy="4481190"/>
        </p:xfrm>
        <a:graphic>
          <a:graphicData uri="http://schemas.openxmlformats.org/drawingml/2006/table">
            <a:tbl>
              <a:tblPr/>
              <a:tblGrid>
                <a:gridCol w="2316403">
                  <a:extLst>
                    <a:ext uri="{9D8B030D-6E8A-4147-A177-3AD203B41FA5}">
                      <a16:colId xmlns:a16="http://schemas.microsoft.com/office/drawing/2014/main" xmlns="" val="20000"/>
                    </a:ext>
                  </a:extLst>
                </a:gridCol>
                <a:gridCol w="3781614">
                  <a:extLst>
                    <a:ext uri="{9D8B030D-6E8A-4147-A177-3AD203B41FA5}">
                      <a16:colId xmlns:a16="http://schemas.microsoft.com/office/drawing/2014/main" xmlns="" val="20001"/>
                    </a:ext>
                  </a:extLst>
                </a:gridCol>
                <a:gridCol w="5129425">
                  <a:extLst>
                    <a:ext uri="{9D8B030D-6E8A-4147-A177-3AD203B41FA5}">
                      <a16:colId xmlns:a16="http://schemas.microsoft.com/office/drawing/2014/main" xmlns="" val="20002"/>
                    </a:ext>
                  </a:extLst>
                </a:gridCol>
              </a:tblGrid>
              <a:tr h="337457">
                <a:tc gridSpan="2">
                  <a:txBody>
                    <a:bodyPr/>
                    <a:lstStyle/>
                    <a:p>
                      <a:pPr marL="0" indent="-266700" algn="ctr" defTabSz="914400" rtl="0" eaLnBrk="1" latinLnBrk="0" hangingPunct="1">
                        <a:lnSpc>
                          <a:spcPct val="100000"/>
                        </a:lnSpc>
                        <a:spcAft>
                          <a:spcPts val="0"/>
                        </a:spcAft>
                      </a:pPr>
                      <a:r>
                        <a:rPr lang="tr-TR" sz="1600" b="1" kern="1200" spc="0" dirty="0" smtClean="0">
                          <a:solidFill>
                            <a:schemeClr val="tx1"/>
                          </a:solidFill>
                          <a:effectLst/>
                          <a:latin typeface="+mn-lt"/>
                          <a:ea typeface="+mn-ea"/>
                          <a:cs typeface="+mn-cs"/>
                        </a:rPr>
                        <a:t>Öğrencinin Eğitsel Tanısı (Yetersizlik Alanı)</a:t>
                      </a: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pPr indent="-266700">
                        <a:lnSpc>
                          <a:spcPts val="1370"/>
                        </a:lnSpc>
                        <a:spcAft>
                          <a:spcPts val="0"/>
                        </a:spcAft>
                      </a:pPr>
                      <a:endParaRPr lang="tr-TR" sz="1600" dirty="0">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00000"/>
                        </a:lnSpc>
                        <a:spcAft>
                          <a:spcPts val="0"/>
                        </a:spcAft>
                      </a:pPr>
                      <a:r>
                        <a:rPr lang="tr-TR" sz="1600" b="1" kern="1200" spc="0" dirty="0" smtClean="0">
                          <a:solidFill>
                            <a:schemeClr val="tx1"/>
                          </a:solidFill>
                          <a:effectLst/>
                          <a:latin typeface="+mn-lt"/>
                          <a:ea typeface="+mn-ea"/>
                          <a:cs typeface="+mn-cs"/>
                        </a:rPr>
                        <a:t>Sınav Tedbir Hizmetleri *</a:t>
                      </a:r>
                      <a:endParaRPr lang="tr-TR" sz="1600" b="1" kern="1200" spc="0" dirty="0">
                        <a:solidFill>
                          <a:schemeClr val="tx1"/>
                        </a:solidFill>
                        <a:effectLst/>
                        <a:latin typeface="+mn-lt"/>
                        <a:ea typeface="+mn-ea"/>
                        <a:cs typeface="+mn-cs"/>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xmlns="" val="10000"/>
                  </a:ext>
                </a:extLst>
              </a:tr>
              <a:tr h="337457">
                <a:tc rowSpan="3">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5. Bedensel Yetersizliği Olan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5.1 Bedensel Yetersizliği Olan Öğrenciler (İnce Motor Beceriler)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7457">
                <a:tc vMerge="1">
                  <a:txBody>
                    <a:bodyPr/>
                    <a:lstStyle/>
                    <a:p>
                      <a:endParaRPr lang="tr-TR"/>
                    </a:p>
                  </a:txBody>
                  <a:tcPr/>
                </a:tc>
                <a:tc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Kodlayıcı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56564">
                <a:tc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5.2 Bedensel Yetersizliği Olan Öğrenciler (Kaba Motor Beceriler)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Giriş Katta Sınava Alınması.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7457">
                <a:tc rowSpan="4" grid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6. Zihinsel Yetersizliği Olan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h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ve Okuyucu ve Kodlayıcı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20010">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ve Okuyucu ve Kodlayıcı Yabancı Dil Dersinin Testinde Muaf Olması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337457">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520010">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Yabancı Dil Dersinin Testinde Muaf Olması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7"/>
                  </a:ext>
                </a:extLst>
              </a:tr>
              <a:tr h="520010">
                <a:tc grid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7. Süreğen Hastalığı Olan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Bu Kılavuzun 7.7. Maddesinin a. Bendinde Belirtilen Öğrenciler İçin-Tek Kişilik Salon</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33458">
                <a:tc rowSpan="2" grid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8. Evde veya Hastanede Eğitim Hizmeti Alan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Evde Sınav Hizmeti</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9"/>
                  </a:ext>
                </a:extLst>
              </a:tr>
              <a:tr h="343853">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Sağlık Merkezinde Sınav Hizmeti</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410032648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17518" y="929240"/>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Süreğen Hastalığı Olan Öğrenciler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Sağlık problemlerinin zorunlu kıldığı durumlarda </a:t>
            </a:r>
            <a:r>
              <a:rPr lang="tr-TR" sz="28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kişilik salonlarda sınava alınacaktır</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durumda olan öğrencilere ek süre verilmeyecektir.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(şeker hastası), astım, hipertansiyon ve epilepsi hastalıklarından dolayı sürekli ilaç kullanan öğrenciler diğer öğrencilerle aynı salona yerleştirilecektir.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2802778122"/>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27413" y="1165096"/>
            <a:ext cx="10937174" cy="3323987"/>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hastalığı olan öğrencilerin yanlarında kutu meyve suyu veya paket içindeki karbonhidrat içeren gıdaları bulundurmalarına, hipoglisemi (ani kan şekeri düşmesi) durumunda</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bunları tüketmelerine ve kan şekeri ölçüm cihazı ile kan şekerini ölçmelerine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izin verilecektir.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1231163432"/>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Ayrıca bu öğrencilerin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hiperglisemi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(ani kan şekeri yükselmesi) durumunda oluşabilecek yoğun tuvalet ihtiyacının yedek gözetmen eşliğinde giderilebilmesi için izin verilecektir. Bu durumda olan öğrencilerle ilgili olarak bölge sınav yürütme komisyonları bilgilendirilecektir.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2245945882"/>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3473966" y="1554814"/>
            <a:ext cx="4531516"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sınav paketini Resim-1’deki gibi kapalı olarak teslim alınız.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Dikdörtgen 6"/>
          <p:cNvSpPr/>
          <p:nvPr/>
        </p:nvSpPr>
        <p:spPr>
          <a:xfrm>
            <a:off x="2011762" y="625028"/>
            <a:ext cx="7800108" cy="461665"/>
          </a:xfrm>
          <a:prstGeom prst="rect">
            <a:avLst/>
          </a:prstGeom>
        </p:spPr>
        <p:txBody>
          <a:bodyPr wrap="square">
            <a:spAutoFit/>
          </a:bodyPr>
          <a:lstStyle/>
          <a:p>
            <a:pPr algn="just"/>
            <a:r>
              <a:rPr lang="tr-TR" sz="2400" b="1" dirty="0">
                <a:solidFill>
                  <a:srgbClr val="FF0000"/>
                </a:solidFill>
              </a:rPr>
              <a:t>Sınav paketi Bina Sınav Komisyonundan teslim alınacaktır.</a:t>
            </a:r>
            <a:r>
              <a:rPr lang="tr-TR" sz="2400" dirty="0">
                <a:solidFill>
                  <a:srgbClr val="FF0000"/>
                </a:solidFill>
              </a:rPr>
              <a:t> </a:t>
            </a:r>
            <a:endParaRPr lang="tr-TR" sz="23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581891" y="1178296"/>
            <a:ext cx="2892075" cy="2332509"/>
          </a:xfrm>
          <a:prstGeom prst="rect">
            <a:avLst/>
          </a:prstGeom>
        </p:spPr>
      </p:pic>
      <p:pic>
        <p:nvPicPr>
          <p:cNvPr id="15" name="Resim 14"/>
          <p:cNvPicPr>
            <a:picLocks noChangeAspect="1"/>
          </p:cNvPicPr>
          <p:nvPr/>
        </p:nvPicPr>
        <p:blipFill rotWithShape="1">
          <a:blip r:embed="rId3"/>
          <a:srcRect r="60712"/>
          <a:stretch/>
        </p:blipFill>
        <p:spPr>
          <a:xfrm>
            <a:off x="612637" y="3824073"/>
            <a:ext cx="2861329" cy="2699333"/>
          </a:xfrm>
          <a:prstGeom prst="rect">
            <a:avLst/>
          </a:prstGeom>
        </p:spPr>
      </p:pic>
      <p:pic>
        <p:nvPicPr>
          <p:cNvPr id="5" name="Resim 4"/>
          <p:cNvPicPr>
            <a:picLocks noChangeAspect="1"/>
          </p:cNvPicPr>
          <p:nvPr/>
        </p:nvPicPr>
        <p:blipFill rotWithShape="1">
          <a:blip r:embed="rId3"/>
          <a:srcRect l="59176"/>
          <a:stretch/>
        </p:blipFill>
        <p:spPr>
          <a:xfrm>
            <a:off x="3473966" y="3779247"/>
            <a:ext cx="2973213" cy="2699333"/>
          </a:xfrm>
          <a:prstGeom prst="rect">
            <a:avLst/>
          </a:prstGeom>
        </p:spPr>
      </p:pic>
      <p:sp>
        <p:nvSpPr>
          <p:cNvPr id="16" name="Dikdörtgen 15"/>
          <p:cNvSpPr/>
          <p:nvPr/>
        </p:nvSpPr>
        <p:spPr>
          <a:xfrm>
            <a:off x="6335296" y="3779247"/>
            <a:ext cx="4727152" cy="2569934"/>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paketleri üzerindeki poşetler tek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kullanımlıktır.</a:t>
            </a:r>
          </a:p>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paketi poşetlerini Resim-2 ve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Resim-3’teki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gibi herhangi bir bölgesinden içerisindeki sınav evrakına zarar vermeden yırtarak açınız.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368608"/>
      </p:ext>
    </p:extLst>
  </p:cSld>
  <p:clrMapOvr>
    <a:masterClrMapping/>
  </p:clrMapOvr>
  <p:transition spd="slow">
    <p:cov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663388" y="5146312"/>
            <a:ext cx="10668000"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Açılan sınav paketlerinde Resim-4 ve Resim-5’teki gibi sırasıyla, sınav evrakı dönüş zarfı,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 sıralı aday cevap kâğıtları ve soru kitapçıkları yer almaktadır.</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663388" y="819154"/>
            <a:ext cx="10668000" cy="4229100"/>
          </a:xfrm>
          <a:prstGeom prst="rect">
            <a:avLst/>
          </a:prstGeom>
        </p:spPr>
      </p:pic>
    </p:spTree>
    <p:extLst>
      <p:ext uri="{BB962C8B-B14F-4D97-AF65-F5344CB8AC3E}">
        <p14:creationId xmlns:p14="http://schemas.microsoft.com/office/powerpoint/2010/main" val="334540033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235974" y="735002"/>
            <a:ext cx="11665974" cy="4478149"/>
          </a:xfrm>
          <a:prstGeom prst="rect">
            <a:avLst/>
          </a:prstGeom>
        </p:spPr>
        <p:txBody>
          <a:bodyPr wrap="square">
            <a:spAutoFit/>
          </a:bodyPr>
          <a:lstStyle/>
          <a:p>
            <a:pPr algn="just">
              <a:lnSpc>
                <a:spcPct val="150000"/>
              </a:lnSpc>
            </a:pP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lnSpc>
                <a:spcPct val="150000"/>
              </a:lnSpc>
            </a:pPr>
            <a:r>
              <a:rPr lang="tr-TR"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alacak emniyet </a:t>
            </a:r>
            <a:r>
              <a:rPr lang="tr-TR"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a:t>
            </a:r>
          </a:p>
          <a:p>
            <a:pPr algn="ctr">
              <a:lnSpc>
                <a:spcPct val="150000"/>
              </a:lnSpc>
            </a:pPr>
            <a:endParaRPr lang="tr-TR"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MEB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Ölçme, Değerlendirme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Hizmetleri Genel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Müdürlüğünün 25.03.2022 tarihli ve E-54315259-480.99-46482362 sayılı yazısı ekindeki</a:t>
            </a:r>
          </a:p>
          <a:p>
            <a:pPr algn="just"/>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Milli Eğitim Bakanlığı ile İçişleri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Bakanlığı Sınav Güvenliği İş Birliği Protokolü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hükümlerine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uygun şekilde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belirlenecektir. </a:t>
            </a: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674848"/>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843675" y="5200100"/>
            <a:ext cx="10668000" cy="12926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a:t>
            </a:r>
            <a:r>
              <a:rPr lang="tr-TR" sz="23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yoklama listesi üstte olacak şekilde </a:t>
            </a:r>
            <a:r>
              <a:rPr lang="tr-TR" sz="2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a:t>
            </a:r>
            <a:r>
              <a:rPr lang="tr-TR" sz="23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a:t>
            </a:r>
            <a:r>
              <a:rPr lang="tr-T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tam ve sıralı </a:t>
            </a:r>
            <a:r>
              <a:rPr lang="tr-TR" sz="2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a:t>
            </a:r>
            <a:r>
              <a:rPr lang="tr-TR" sz="23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Resim-6 ve Resim-7’deki gibi sınav evrakı dönüş zarfına koyunuz.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581890" y="774884"/>
            <a:ext cx="11020425" cy="4448175"/>
          </a:xfrm>
          <a:prstGeom prst="rect">
            <a:avLst/>
          </a:prstGeom>
        </p:spPr>
      </p:pic>
    </p:spTree>
    <p:extLst>
      <p:ext uri="{BB962C8B-B14F-4D97-AF65-F5344CB8AC3E}">
        <p14:creationId xmlns:p14="http://schemas.microsoft.com/office/powerpoint/2010/main" val="1375500130"/>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490537" y="1109662"/>
            <a:ext cx="11210925" cy="4638675"/>
          </a:xfrm>
          <a:prstGeom prst="rect">
            <a:avLst/>
          </a:prstGeom>
        </p:spPr>
      </p:pic>
      <p:sp>
        <p:nvSpPr>
          <p:cNvPr id="11" name="Dikdörtgen 10"/>
          <p:cNvSpPr/>
          <p:nvPr/>
        </p:nvSpPr>
        <p:spPr>
          <a:xfrm>
            <a:off x="663388" y="5741258"/>
            <a:ext cx="10668000" cy="800219"/>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zarfını Resim-8 ve Resim-9’daki gibi, zarf kapağının üzerinde bulunan </a:t>
            </a:r>
            <a:r>
              <a:rPr lang="tr-TR" sz="23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beyaz koruyucu </a:t>
            </a:r>
            <a:r>
              <a:rPr lang="tr-TR" sz="23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bandı kapağın sağ tarafından kaldırarak kapatınız.</a:t>
            </a:r>
          </a:p>
        </p:txBody>
      </p:sp>
    </p:spTree>
    <p:extLst>
      <p:ext uri="{BB962C8B-B14F-4D97-AF65-F5344CB8AC3E}">
        <p14:creationId xmlns:p14="http://schemas.microsoft.com/office/powerpoint/2010/main" val="1542364294"/>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6" name="Başlık 1"/>
          <p:cNvSpPr txBox="1">
            <a:spLocks/>
          </p:cNvSpPr>
          <p:nvPr/>
        </p:nvSpPr>
        <p:spPr>
          <a:xfrm>
            <a:off x="812038" y="1263366"/>
            <a:ext cx="9840035" cy="4564228"/>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72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ÖNEMLİ </a:t>
            </a:r>
          </a:p>
          <a:p>
            <a:pPr algn="ctr"/>
            <a:r>
              <a:rPr lang="tr-TR" sz="72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HATIRLATMALAR</a:t>
            </a:r>
          </a:p>
        </p:txBody>
      </p:sp>
    </p:spTree>
    <p:extLst>
      <p:ext uri="{BB962C8B-B14F-4D97-AF65-F5344CB8AC3E}">
        <p14:creationId xmlns:p14="http://schemas.microsoft.com/office/powerpoint/2010/main" val="1860639032"/>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593966" y="166372"/>
            <a:ext cx="3175655" cy="3457150"/>
          </a:xfrm>
          <a:prstGeom prst="rect">
            <a:avLst/>
          </a:prstGeom>
        </p:spPr>
      </p:pic>
      <p:sp>
        <p:nvSpPr>
          <p:cNvPr id="2" name="Dikdörtgen 1"/>
          <p:cNvSpPr/>
          <p:nvPr/>
        </p:nvSpPr>
        <p:spPr>
          <a:xfrm>
            <a:off x="436087" y="3811012"/>
            <a:ext cx="11491415" cy="3046988"/>
          </a:xfrm>
          <a:prstGeom prst="rect">
            <a:avLst/>
          </a:prstGeom>
        </p:spPr>
        <p:txBody>
          <a:bodyPr wrap="square">
            <a:spAutoFit/>
          </a:bodyPr>
          <a:lstStyle/>
          <a:p>
            <a:pPr algn="ctr"/>
            <a:r>
              <a:rPr lang="tr-TR" sz="4800" b="1" dirty="0" smtClean="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SINAV GÖREVLİSİ OLANLAR </a:t>
            </a:r>
          </a:p>
          <a:p>
            <a:pPr algn="ctr"/>
            <a:r>
              <a:rPr lang="tr-TR" sz="4800" b="1" u="sng" dirty="0" smtClean="0">
                <a:ln w="0"/>
                <a:solidFill>
                  <a:srgbClr val="0000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CEP TELEFONU VE ÇANTA </a:t>
            </a:r>
          </a:p>
          <a:p>
            <a:pPr algn="ctr"/>
            <a:r>
              <a:rPr lang="tr-TR" sz="4800" b="1" dirty="0" smtClean="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İLE </a:t>
            </a:r>
            <a:r>
              <a:rPr lang="tr-TR" sz="48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SINAV BİNASINA KESİNLİKLE ALINMAYACAKTIR.</a:t>
            </a:r>
          </a:p>
        </p:txBody>
      </p:sp>
    </p:spTree>
    <p:extLst>
      <p:ext uri="{BB962C8B-B14F-4D97-AF65-F5344CB8AC3E}">
        <p14:creationId xmlns:p14="http://schemas.microsoft.com/office/powerpoint/2010/main" val="3447655234"/>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95732" y1="16300" x2="95732" y2="16300"/>
                      </a14:backgroundRemoval>
                    </a14:imgEffect>
                    <a14:imgEffect>
                      <a14:sharpenSoften amount="-50000"/>
                    </a14:imgEffect>
                  </a14:imgLayer>
                </a14:imgProps>
              </a:ext>
            </a:extLst>
          </a:blip>
          <a:stretch>
            <a:fillRect/>
          </a:stretch>
        </p:blipFill>
        <p:spPr>
          <a:xfrm>
            <a:off x="595205" y="528447"/>
            <a:ext cx="3985146" cy="2758013"/>
          </a:xfrm>
          <a:prstGeom prst="rect">
            <a:avLst/>
          </a:prstGeom>
          <a:noFill/>
        </p:spPr>
      </p:pic>
      <p:pic>
        <p:nvPicPr>
          <p:cNvPr id="4" name="Resim 3"/>
          <p:cNvPicPr>
            <a:picLocks noChangeAspect="1"/>
          </p:cNvPicPr>
          <p:nvPr/>
        </p:nvPicPr>
        <p:blipFill rotWithShape="1">
          <a:blip r:embed="rId4"/>
          <a:srcRect l="13316" r="12996" b="52230"/>
          <a:stretch/>
        </p:blipFill>
        <p:spPr>
          <a:xfrm>
            <a:off x="8346383" y="772781"/>
            <a:ext cx="3101524" cy="2269344"/>
          </a:xfrm>
          <a:prstGeom prst="rect">
            <a:avLst/>
          </a:prstGeom>
          <a:solidFill>
            <a:schemeClr val="bg2">
              <a:lumMod val="75000"/>
            </a:schemeClr>
          </a:solidFill>
          <a:ln>
            <a:solidFill>
              <a:srgbClr val="8A909A"/>
            </a:solidFill>
          </a:ln>
        </p:spPr>
      </p:pic>
      <p:sp>
        <p:nvSpPr>
          <p:cNvPr id="5" name="Metin kutusu 4"/>
          <p:cNvSpPr txBox="1"/>
          <p:nvPr/>
        </p:nvSpPr>
        <p:spPr>
          <a:xfrm>
            <a:off x="451202" y="3201828"/>
            <a:ext cx="4273152" cy="523220"/>
          </a:xfrm>
          <a:prstGeom prst="rect">
            <a:avLst/>
          </a:prstGeom>
          <a:noFill/>
        </p:spPr>
        <p:txBody>
          <a:bodyPr wrap="square" rtlCol="0">
            <a:spAutoFit/>
          </a:bodyPr>
          <a:lstStyle/>
          <a:p>
            <a:r>
              <a:rPr lang="tr-TR" sz="2800" dirty="0" smtClean="0"/>
              <a:t>1. Oturum Sınav Kutuları </a:t>
            </a:r>
            <a:endParaRPr lang="tr-TR" sz="2800" dirty="0"/>
          </a:p>
        </p:txBody>
      </p:sp>
      <p:sp>
        <p:nvSpPr>
          <p:cNvPr id="7" name="Metin kutusu 6"/>
          <p:cNvSpPr txBox="1"/>
          <p:nvPr/>
        </p:nvSpPr>
        <p:spPr>
          <a:xfrm>
            <a:off x="8185844" y="3286460"/>
            <a:ext cx="4273152" cy="523220"/>
          </a:xfrm>
          <a:prstGeom prst="rect">
            <a:avLst/>
          </a:prstGeom>
          <a:noFill/>
        </p:spPr>
        <p:txBody>
          <a:bodyPr wrap="square" rtlCol="0">
            <a:spAutoFit/>
          </a:bodyPr>
          <a:lstStyle/>
          <a:p>
            <a:r>
              <a:rPr lang="tr-TR" sz="2800" dirty="0"/>
              <a:t>2</a:t>
            </a:r>
            <a:r>
              <a:rPr lang="tr-TR" sz="2800" dirty="0" smtClean="0"/>
              <a:t>. Oturum Sınav Kutuları </a:t>
            </a:r>
            <a:endParaRPr lang="tr-TR" sz="2800" dirty="0"/>
          </a:p>
        </p:txBody>
      </p:sp>
      <p:sp>
        <p:nvSpPr>
          <p:cNvPr id="8" name="Metin kutusu 7"/>
          <p:cNvSpPr txBox="1"/>
          <p:nvPr/>
        </p:nvSpPr>
        <p:spPr>
          <a:xfrm>
            <a:off x="2424317" y="1282139"/>
            <a:ext cx="1116841" cy="523220"/>
          </a:xfrm>
          <a:prstGeom prst="rect">
            <a:avLst/>
          </a:prstGeom>
          <a:noFill/>
        </p:spPr>
        <p:txBody>
          <a:bodyPr wrap="square" rtlCol="0">
            <a:spAutoFit/>
          </a:bodyPr>
          <a:lstStyle/>
          <a:p>
            <a:r>
              <a:rPr lang="tr-TR" sz="2800" dirty="0" smtClean="0"/>
              <a:t>SARI</a:t>
            </a:r>
            <a:endParaRPr lang="tr-TR" sz="2800" dirty="0"/>
          </a:p>
        </p:txBody>
      </p:sp>
      <p:sp>
        <p:nvSpPr>
          <p:cNvPr id="9" name="Metin kutusu 8"/>
          <p:cNvSpPr txBox="1"/>
          <p:nvPr/>
        </p:nvSpPr>
        <p:spPr>
          <a:xfrm>
            <a:off x="9616954" y="1374712"/>
            <a:ext cx="1116841" cy="523220"/>
          </a:xfrm>
          <a:prstGeom prst="rect">
            <a:avLst/>
          </a:prstGeom>
          <a:noFill/>
        </p:spPr>
        <p:txBody>
          <a:bodyPr wrap="square" rtlCol="0">
            <a:spAutoFit/>
          </a:bodyPr>
          <a:lstStyle/>
          <a:p>
            <a:r>
              <a:rPr lang="tr-TR" sz="2800" dirty="0" smtClean="0">
                <a:solidFill>
                  <a:schemeClr val="bg1"/>
                </a:solidFill>
              </a:rPr>
              <a:t>GRİ</a:t>
            </a:r>
            <a:endParaRPr lang="tr-TR" sz="2800" dirty="0">
              <a:solidFill>
                <a:schemeClr val="bg1"/>
              </a:solidFill>
            </a:endParaRPr>
          </a:p>
        </p:txBody>
      </p:sp>
      <p:sp>
        <p:nvSpPr>
          <p:cNvPr id="10" name="Metin kutusu 9"/>
          <p:cNvSpPr txBox="1"/>
          <p:nvPr/>
        </p:nvSpPr>
        <p:spPr>
          <a:xfrm>
            <a:off x="614150" y="4248268"/>
            <a:ext cx="10713491" cy="1815882"/>
          </a:xfrm>
          <a:prstGeom prst="rect">
            <a:avLst/>
          </a:prstGeom>
          <a:noFill/>
        </p:spPr>
        <p:txBody>
          <a:bodyPr wrap="square" rtlCol="0">
            <a:spAutoFit/>
          </a:bodyPr>
          <a:lstStyle/>
          <a:p>
            <a:pPr algn="just"/>
            <a:r>
              <a:rPr lang="tr-TR" sz="2800" dirty="0" smtClean="0">
                <a:latin typeface="Arial" panose="020B0604020202020204" pitchFamily="34" charset="0"/>
                <a:cs typeface="Arial" panose="020B0604020202020204" pitchFamily="34" charset="0"/>
              </a:rPr>
              <a:t>       </a:t>
            </a:r>
            <a:r>
              <a:rPr lang="tr-TR" sz="2800" dirty="0" smtClean="0">
                <a:solidFill>
                  <a:srgbClr val="FF0000"/>
                </a:solidFill>
                <a:latin typeface="Arial" panose="020B0604020202020204" pitchFamily="34" charset="0"/>
                <a:cs typeface="Arial" panose="020B0604020202020204" pitchFamily="34" charset="0"/>
              </a:rPr>
              <a:t>1. oturum ve 2. oturum sınav kutularının renkleri ve etiketleri farklı olduğundan sınav kutuları açılırken dikkatli olunması gerekmekte olup </a:t>
            </a:r>
            <a:r>
              <a:rPr lang="tr-TR" sz="2800" b="1" u="sng" dirty="0" smtClean="0">
                <a:solidFill>
                  <a:srgbClr val="FF0000"/>
                </a:solidFill>
                <a:latin typeface="Arial" panose="020B0604020202020204" pitchFamily="34" charset="0"/>
                <a:cs typeface="Arial" panose="020B0604020202020204" pitchFamily="34" charset="0"/>
              </a:rPr>
              <a:t>sınav yapılacak oturumun  haricindeki kutuların açılmaması</a:t>
            </a:r>
            <a:r>
              <a:rPr lang="tr-TR" sz="2800" dirty="0" smtClean="0">
                <a:solidFill>
                  <a:srgbClr val="FF0000"/>
                </a:solidFill>
                <a:latin typeface="Arial" panose="020B0604020202020204" pitchFamily="34" charset="0"/>
                <a:cs typeface="Arial" panose="020B0604020202020204" pitchFamily="34" charset="0"/>
              </a:rPr>
              <a:t> gerekmektedir.   </a:t>
            </a:r>
            <a:endParaRPr lang="tr-TR"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238962"/>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638970" y="2193980"/>
            <a:ext cx="10515600" cy="394764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tr-TR"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tr-TR" sz="4000" dirty="0" smtClean="0">
                <a:solidFill>
                  <a:srgbClr val="FF0000"/>
                </a:solidFill>
                <a:latin typeface="Arial" panose="020B0604020202020204" pitchFamily="34" charset="0"/>
                <a:cs typeface="Arial" panose="020B0604020202020204" pitchFamily="34" charset="0"/>
              </a:rPr>
              <a:t>Bakanlığımıza gidecek sınav evrakları </a:t>
            </a:r>
          </a:p>
          <a:p>
            <a:r>
              <a:rPr lang="tr-TR" sz="4000" dirty="0" smtClean="0">
                <a:solidFill>
                  <a:srgbClr val="FF0000"/>
                </a:solidFill>
                <a:latin typeface="Arial" panose="020B0604020202020204" pitchFamily="34" charset="0"/>
                <a:cs typeface="Arial" panose="020B0604020202020204" pitchFamily="34" charset="0"/>
              </a:rPr>
              <a:t>(cevap kağıtları, salon aday yoklama listesi, tutanak vb. tüm evrakların) </a:t>
            </a:r>
          </a:p>
          <a:p>
            <a:r>
              <a:rPr lang="tr-TR" sz="4300" b="1" u="sng" dirty="0" smtClean="0">
                <a:solidFill>
                  <a:srgbClr val="FF0000"/>
                </a:solidFill>
                <a:latin typeface="Arial" panose="020B0604020202020204" pitchFamily="34" charset="0"/>
                <a:cs typeface="Arial" panose="020B0604020202020204" pitchFamily="34" charset="0"/>
              </a:rPr>
              <a:t>sayılarak ve eksiksiz </a:t>
            </a:r>
          </a:p>
          <a:p>
            <a:r>
              <a:rPr lang="tr-TR" sz="4000" dirty="0" smtClean="0">
                <a:solidFill>
                  <a:srgbClr val="FF0000"/>
                </a:solidFill>
                <a:latin typeface="Arial" panose="020B0604020202020204" pitchFamily="34" charset="0"/>
                <a:cs typeface="Arial" panose="020B0604020202020204" pitchFamily="34" charset="0"/>
              </a:rPr>
              <a:t>olarak geri dönüş kutusuna konulması gerekmektedir.</a:t>
            </a:r>
            <a:endParaRPr lang="tr-TR" sz="4000" dirty="0">
              <a:solidFill>
                <a:srgbClr val="FF0000"/>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250" y="399481"/>
            <a:ext cx="5869022" cy="2275480"/>
          </a:xfrm>
          <a:prstGeom prst="rect">
            <a:avLst/>
          </a:prstGeom>
        </p:spPr>
      </p:pic>
    </p:spTree>
    <p:extLst>
      <p:ext uri="{BB962C8B-B14F-4D97-AF65-F5344CB8AC3E}">
        <p14:creationId xmlns:p14="http://schemas.microsoft.com/office/powerpoint/2010/main" val="3025055339"/>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ikdörtgen 5"/>
          <p:cNvSpPr/>
          <p:nvPr/>
        </p:nvSpPr>
        <p:spPr>
          <a:xfrm>
            <a:off x="5349922" y="1385542"/>
            <a:ext cx="6591106" cy="1446550"/>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 </a:t>
            </a:r>
            <a:r>
              <a:rPr lang="tr-TR"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EDER</a:t>
            </a:r>
          </a:p>
          <a:p>
            <a:pPr algn="ctr"/>
            <a:r>
              <a:rPr lang="tr-TR"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BAŞARILAR DİLERİZ</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0331" y="933937"/>
            <a:ext cx="5072422" cy="4191465"/>
          </a:xfrm>
          <a:prstGeom prst="rect">
            <a:avLst/>
          </a:prstGeom>
          <a:effectLst>
            <a:glow rad="101600">
              <a:schemeClr val="tx1">
                <a:alpha val="60000"/>
              </a:schemeClr>
            </a:glow>
            <a:outerShdw blurRad="50800" dist="38100" dir="5400000" algn="t" rotWithShape="0">
              <a:prstClr val="black">
                <a:alpha val="40000"/>
              </a:prstClr>
            </a:outerShdw>
          </a:effectLst>
        </p:spPr>
      </p:pic>
      <p:sp>
        <p:nvSpPr>
          <p:cNvPr id="7" name="Dikdörtgen 6"/>
          <p:cNvSpPr/>
          <p:nvPr/>
        </p:nvSpPr>
        <p:spPr>
          <a:xfrm>
            <a:off x="6114193" y="5467005"/>
            <a:ext cx="6591106" cy="892552"/>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Barış DEMİR</a:t>
            </a:r>
          </a:p>
          <a:p>
            <a:pPr algn="ctr"/>
            <a:r>
              <a:rPr lang="tr-TR"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MİLLİ EĞİTİM ŞUBE MÜDÜR</a:t>
            </a:r>
          </a:p>
        </p:txBody>
      </p:sp>
    </p:spTree>
    <p:extLst>
      <p:ext uri="{BB962C8B-B14F-4D97-AF65-F5344CB8AC3E}">
        <p14:creationId xmlns:p14="http://schemas.microsoft.com/office/powerpoint/2010/main" val="2111162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08783" y="1308208"/>
            <a:ext cx="10937174" cy="3785652"/>
          </a:xfrm>
          <a:prstGeom prst="rect">
            <a:avLst/>
          </a:prstGeom>
        </p:spPr>
        <p:txBody>
          <a:bodyPr wrap="square">
            <a:spAutoFit/>
          </a:bodyPr>
          <a:lstStyle/>
          <a:p>
            <a:pPr algn="just">
              <a:lnSpc>
                <a:spcPct val="150000"/>
              </a:lnSpc>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sınavda;</a:t>
            </a:r>
          </a:p>
          <a:p>
            <a:pPr algn="just">
              <a:lnSpc>
                <a:spcPct val="150000"/>
              </a:lnSpc>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a:t>
            </a:r>
            <a:r>
              <a:rPr lang="tr-TR"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üst araması yapılmayacağından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başladıktan sonra binada görevli emniyet görevlilerince okul bahçesi ve çevresinde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tedbirlerin alınması sağlanacaktır</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09391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77671" y="816888"/>
            <a:ext cx="11311557" cy="4293483"/>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Naklen yer değişikliği ve benzeri hallere bağlı zorunlu ikamet  değiştiren,</a:t>
            </a:r>
          </a:p>
          <a:p>
            <a:pPr marL="457200" indent="-457200" algn="just">
              <a:lnSpc>
                <a:spcPct val="150000"/>
              </a:lnSpc>
              <a:buFont typeface="Arial" panose="020B0604020202020204" pitchFamily="34" charset="0"/>
              <a:buChar char="•"/>
            </a:pPr>
            <a:r>
              <a:rPr lang="tr-TR" sz="2600" dirty="0">
                <a:latin typeface="Arial" panose="020B0604020202020204" pitchFamily="34" charset="0"/>
                <a:cs typeface="Arial" panose="020B0604020202020204" pitchFamily="34" charset="0"/>
              </a:rPr>
              <a:t>Başka il ve ilçelerdeki okullara nakil olan</a:t>
            </a: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Ailesi </a:t>
            </a:r>
            <a:r>
              <a:rPr lang="tr-TR" sz="2600" dirty="0">
                <a:latin typeface="Arial" panose="020B0604020202020204" pitchFamily="34" charset="0"/>
                <a:cs typeface="Arial" panose="020B0604020202020204" pitchFamily="34" charset="0"/>
              </a:rPr>
              <a:t>tarım işçisi olarak çalışan </a:t>
            </a:r>
            <a:r>
              <a:rPr lang="tr-TR" sz="2600" dirty="0" smtClean="0">
                <a:latin typeface="Arial" panose="020B0604020202020204" pitchFamily="34" charset="0"/>
                <a:cs typeface="Arial" panose="020B0604020202020204" pitchFamily="34" charset="0"/>
              </a:rPr>
              <a:t>öğrenciler</a:t>
            </a: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Rehberlik </a:t>
            </a:r>
            <a:r>
              <a:rPr lang="tr-TR" sz="2600" dirty="0">
                <a:latin typeface="Arial" panose="020B0604020202020204" pitchFamily="34" charset="0"/>
                <a:cs typeface="Arial" panose="020B0604020202020204" pitchFamily="34" charset="0"/>
              </a:rPr>
              <a:t>Araştırma Merkezleri (RAM) tarafından sisteme </a:t>
            </a:r>
            <a:r>
              <a:rPr lang="tr-TR" sz="2600" dirty="0" smtClean="0">
                <a:latin typeface="Arial" panose="020B0604020202020204" pitchFamily="34" charset="0"/>
                <a:cs typeface="Arial" panose="020B0604020202020204" pitchFamily="34" charset="0"/>
              </a:rPr>
              <a:t>işlenemeyen</a:t>
            </a: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Sınavda </a:t>
            </a:r>
            <a:r>
              <a:rPr lang="tr-TR" sz="2600" dirty="0">
                <a:latin typeface="Arial" panose="020B0604020202020204" pitchFamily="34" charset="0"/>
                <a:cs typeface="Arial" panose="020B0604020202020204" pitchFamily="34" charset="0"/>
              </a:rPr>
              <a:t>özel hizmet alması </a:t>
            </a:r>
            <a:r>
              <a:rPr lang="tr-TR" sz="2600" dirty="0" smtClean="0">
                <a:latin typeface="Arial" panose="020B0604020202020204" pitchFamily="34" charset="0"/>
                <a:cs typeface="Arial" panose="020B0604020202020204" pitchFamily="34" charset="0"/>
              </a:rPr>
              <a:t>gereken</a:t>
            </a: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Cezaevlerinde </a:t>
            </a:r>
            <a:r>
              <a:rPr lang="tr-TR" sz="2600" dirty="0">
                <a:latin typeface="Arial" panose="020B0604020202020204" pitchFamily="34" charset="0"/>
                <a:cs typeface="Arial" panose="020B0604020202020204" pitchFamily="34" charset="0"/>
              </a:rPr>
              <a:t>tutuklu/hükümlü bulunan 8. sınıf öğrencilerinin durumları da…</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4592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2855</Words>
  <Application>Microsoft Office PowerPoint</Application>
  <PresentationFormat>Geniş ekran</PresentationFormat>
  <Paragraphs>407</Paragraphs>
  <Slides>76</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76</vt:i4>
      </vt:variant>
    </vt:vector>
  </HeadingPairs>
  <TitlesOfParts>
    <vt:vector size="84" baseType="lpstr">
      <vt:lpstr>Arial</vt:lpstr>
      <vt:lpstr>Arial Rounded MT Bold</vt:lpstr>
      <vt:lpstr>Bookman Old Style</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2022-05-31T13:02:33Z</dcterms:created>
  <dcterms:modified xsi:type="dcterms:W3CDTF">2024-05-27T05:03:13Z</dcterms:modified>
</cp:coreProperties>
</file>