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Codec Pro" panose="020B0604020202020204" charset="0"/>
      <p:regular r:id="rId31"/>
    </p:embeddedFont>
    <p:embeddedFont>
      <p:font typeface="Arimo" panose="020B0604020202020204" charset="0"/>
      <p:regular r:id="rId32"/>
    </p:embeddedFont>
    <p:embeddedFont>
      <p:font typeface="Trocchi" panose="020B0604020202020204" charset="-94"/>
      <p:regular r:id="rId33"/>
    </p:embeddedFont>
    <p:embeddedFont>
      <p:font typeface="Monotype Corsiva" panose="03010101010201010101" pitchFamily="66" charset="0"/>
      <p:italic r:id="rId34"/>
    </p:embeddedFont>
    <p:embeddedFont>
      <p:font typeface="Calibri" panose="020F0502020204030204" pitchFamily="34" charset="0"/>
      <p:regular r:id="rId35"/>
      <p:bold r:id="rId36"/>
      <p:italic r:id="rId37"/>
      <p:boldItalic r:id="rId38"/>
    </p:embeddedFont>
    <p:embeddedFont>
      <p:font typeface="Codec Pro Bold" panose="020B0604020202020204" charset="0"/>
      <p:regular r:id="rId39"/>
    </p:embeddedFont>
    <p:embeddedFont>
      <p:font typeface="Monotype Corsiva Bold" panose="020B0604020202020204" charset="0"/>
      <p:regular r:id="rId40"/>
    </p:embeddedFont>
    <p:embeddedFont>
      <p:font typeface="Arimo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svg"/><Relationship Id="rId18" Type="http://schemas.openxmlformats.org/officeDocument/2006/relationships/image" Target="../media/image26.svg"/><Relationship Id="rId3" Type="http://schemas.openxmlformats.org/officeDocument/2006/relationships/image" Target="../media/image4.png"/><Relationship Id="rId21" Type="http://schemas.openxmlformats.org/officeDocument/2006/relationships/image" Target="../media/image17.png"/><Relationship Id="rId7" Type="http://schemas.openxmlformats.org/officeDocument/2006/relationships/image" Target="../media/image10.svg"/><Relationship Id="rId12" Type="http://schemas.openxmlformats.org/officeDocument/2006/relationships/image" Target="../media/image11.pn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svg"/><Relationship Id="rId24" Type="http://schemas.openxmlformats.org/officeDocument/2006/relationships/image" Target="../media/image30.svg"/><Relationship Id="rId5" Type="http://schemas.openxmlformats.org/officeDocument/2006/relationships/image" Target="../media/image6.png"/><Relationship Id="rId15" Type="http://schemas.openxmlformats.org/officeDocument/2006/relationships/image" Target="../media/image13.png"/><Relationship Id="rId23" Type="http://schemas.openxmlformats.org/officeDocument/2006/relationships/image" Target="../media/image19.png"/><Relationship Id="rId10" Type="http://schemas.openxmlformats.org/officeDocument/2006/relationships/image" Target="../media/image10.png"/><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12.png"/><Relationship Id="rId22"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s://coskf.org.tr/oyunlarimiz/" TargetMode="External"/><Relationship Id="rId2" Type="http://schemas.openxmlformats.org/officeDocument/2006/relationships/hyperlink" Target="https://tegm.meb.gov.tr/www/yuz-yuze-100-cocuk-oyunu-kitabi-yayinlandi/icerik/910"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svg"/><Relationship Id="rId18" Type="http://schemas.openxmlformats.org/officeDocument/2006/relationships/image" Target="../media/image14.png"/><Relationship Id="rId3" Type="http://schemas.openxmlformats.org/officeDocument/2006/relationships/image" Target="../media/image4.png"/><Relationship Id="rId21" Type="http://schemas.openxmlformats.org/officeDocument/2006/relationships/image" Target="../media/image15.png"/><Relationship Id="rId7" Type="http://schemas.openxmlformats.org/officeDocument/2006/relationships/image" Target="../media/image10.svg"/><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11.png"/><Relationship Id="rId22"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1086" b="-11086"/>
            </a:stretch>
          </a:blipFill>
        </p:spPr>
      </p:sp>
      <p:sp>
        <p:nvSpPr>
          <p:cNvPr id="3" name="Freeform 3"/>
          <p:cNvSpPr/>
          <p:nvPr/>
        </p:nvSpPr>
        <p:spPr>
          <a:xfrm>
            <a:off x="11273963" y="5942009"/>
            <a:ext cx="7014037" cy="3049591"/>
          </a:xfrm>
          <a:custGeom>
            <a:avLst/>
            <a:gdLst/>
            <a:ahLst/>
            <a:cxnLst/>
            <a:rect l="l" t="t" r="r" b="b"/>
            <a:pathLst>
              <a:path w="12243139" h="3049591">
                <a:moveTo>
                  <a:pt x="0" y="0"/>
                </a:moveTo>
                <a:lnTo>
                  <a:pt x="12243139" y="0"/>
                </a:lnTo>
                <a:lnTo>
                  <a:pt x="12243139" y="3049591"/>
                </a:lnTo>
                <a:lnTo>
                  <a:pt x="0" y="3049591"/>
                </a:lnTo>
                <a:lnTo>
                  <a:pt x="0" y="0"/>
                </a:lnTo>
                <a:close/>
              </a:path>
            </a:pathLst>
          </a:custGeom>
          <a:blipFill>
            <a:blip r:embed="rId3"/>
            <a:srcRect/>
            <a:stretch>
              <a:fillRect l="-1944" r="-76493" b="-58006"/>
            </a:stretch>
          </a:blipFill>
        </p:spPr>
      </p:sp>
      <p:sp>
        <p:nvSpPr>
          <p:cNvPr id="4" name="TextBox 4"/>
          <p:cNvSpPr txBox="1"/>
          <p:nvPr/>
        </p:nvSpPr>
        <p:spPr>
          <a:xfrm>
            <a:off x="2134535" y="223671"/>
            <a:ext cx="10922126" cy="3324225"/>
          </a:xfrm>
          <a:prstGeom prst="rect">
            <a:avLst/>
          </a:prstGeom>
        </p:spPr>
        <p:txBody>
          <a:bodyPr lIns="0" tIns="0" rIns="0" bIns="0" rtlCol="0" anchor="t">
            <a:spAutoFit/>
          </a:bodyPr>
          <a:lstStyle/>
          <a:p>
            <a:pPr algn="ctr">
              <a:lnSpc>
                <a:spcPts val="25875"/>
              </a:lnSpc>
            </a:pPr>
            <a:r>
              <a:rPr lang="en-US" sz="15000" dirty="0" err="1">
                <a:latin typeface="Monotype Corsiva Bold"/>
              </a:rPr>
              <a:t>Şehrimiz</a:t>
            </a:r>
            <a:r>
              <a:rPr lang="en-US" sz="22500" spc="-337" dirty="0">
                <a:latin typeface="Yesteryear Bold"/>
              </a:rPr>
              <a:t> </a:t>
            </a:r>
          </a:p>
        </p:txBody>
      </p:sp>
      <p:sp>
        <p:nvSpPr>
          <p:cNvPr id="5" name="TextBox 5"/>
          <p:cNvSpPr txBox="1"/>
          <p:nvPr/>
        </p:nvSpPr>
        <p:spPr>
          <a:xfrm>
            <a:off x="3621479" y="2187155"/>
            <a:ext cx="14666521" cy="3068148"/>
          </a:xfrm>
          <a:prstGeom prst="rect">
            <a:avLst/>
          </a:prstGeom>
        </p:spPr>
        <p:txBody>
          <a:bodyPr lIns="0" tIns="0" rIns="0" bIns="0" rtlCol="0" anchor="t">
            <a:spAutoFit/>
          </a:bodyPr>
          <a:lstStyle/>
          <a:p>
            <a:pPr algn="ctr">
              <a:lnSpc>
                <a:spcPts val="25875"/>
              </a:lnSpc>
            </a:pPr>
            <a:r>
              <a:rPr lang="en-US" sz="15000" dirty="0" err="1">
                <a:solidFill>
                  <a:srgbClr val="084C6E"/>
                </a:solidFill>
                <a:latin typeface="Monotype Corsiva Bold"/>
              </a:rPr>
              <a:t>İmzamız</a:t>
            </a:r>
            <a:endParaRPr lang="en-US" sz="15000" dirty="0">
              <a:solidFill>
                <a:srgbClr val="084C6E"/>
              </a:solidFill>
              <a:latin typeface="Monotype Corsiva Bold"/>
            </a:endParaRPr>
          </a:p>
        </p:txBody>
      </p:sp>
      <p:sp>
        <p:nvSpPr>
          <p:cNvPr id="7" name="Freeform 7"/>
          <p:cNvSpPr/>
          <p:nvPr/>
        </p:nvSpPr>
        <p:spPr>
          <a:xfrm>
            <a:off x="0" y="5942009"/>
            <a:ext cx="11883583" cy="3049591"/>
          </a:xfrm>
          <a:custGeom>
            <a:avLst/>
            <a:gdLst/>
            <a:ahLst/>
            <a:cxnLst/>
            <a:rect l="l" t="t" r="r" b="b"/>
            <a:pathLst>
              <a:path w="12243139" h="3049591">
                <a:moveTo>
                  <a:pt x="0" y="0"/>
                </a:moveTo>
                <a:lnTo>
                  <a:pt x="12243139" y="0"/>
                </a:lnTo>
                <a:lnTo>
                  <a:pt x="12243139" y="3049591"/>
                </a:lnTo>
                <a:lnTo>
                  <a:pt x="0" y="3049591"/>
                </a:lnTo>
                <a:lnTo>
                  <a:pt x="0" y="0"/>
                </a:lnTo>
                <a:close/>
              </a:path>
            </a:pathLst>
          </a:custGeom>
          <a:blipFill>
            <a:blip r:embed="rId3"/>
            <a:stretch>
              <a:fillRect l="-1113" r="-1113" b="-58006"/>
            </a:stretch>
          </a:blipFill>
        </p:spPr>
      </p:sp>
      <p:grpSp>
        <p:nvGrpSpPr>
          <p:cNvPr id="8" name="Group 8"/>
          <p:cNvGrpSpPr/>
          <p:nvPr/>
        </p:nvGrpSpPr>
        <p:grpSpPr>
          <a:xfrm>
            <a:off x="7595598" y="9509785"/>
            <a:ext cx="3096803" cy="458653"/>
            <a:chOff x="0" y="0"/>
            <a:chExt cx="4129071" cy="611538"/>
          </a:xfrm>
        </p:grpSpPr>
        <p:sp>
          <p:nvSpPr>
            <p:cNvPr id="9" name="Freeform 9"/>
            <p:cNvSpPr/>
            <p:nvPr/>
          </p:nvSpPr>
          <p:spPr>
            <a:xfrm>
              <a:off x="591334" y="52129"/>
              <a:ext cx="1884308" cy="527797"/>
            </a:xfrm>
            <a:custGeom>
              <a:avLst/>
              <a:gdLst/>
              <a:ahLst/>
              <a:cxnLst/>
              <a:rect l="l" t="t" r="r" b="b"/>
              <a:pathLst>
                <a:path w="1884308" h="527797">
                  <a:moveTo>
                    <a:pt x="0" y="0"/>
                  </a:moveTo>
                  <a:lnTo>
                    <a:pt x="1884308" y="0"/>
                  </a:lnTo>
                  <a:lnTo>
                    <a:pt x="1884308" y="527797"/>
                  </a:lnTo>
                  <a:lnTo>
                    <a:pt x="0" y="527797"/>
                  </a:lnTo>
                  <a:lnTo>
                    <a:pt x="0" y="0"/>
                  </a:lnTo>
                  <a:close/>
                </a:path>
              </a:pathLst>
            </a:custGeom>
            <a:blipFill>
              <a:blip r:embed="rId4"/>
              <a:stretch>
                <a:fillRect l="-12412" t="-36140" r="-9363" b="-22545"/>
              </a:stretch>
            </a:blipFill>
          </p:spPr>
        </p:sp>
        <p:sp>
          <p:nvSpPr>
            <p:cNvPr id="10" name="Freeform 10"/>
            <p:cNvSpPr/>
            <p:nvPr/>
          </p:nvSpPr>
          <p:spPr>
            <a:xfrm>
              <a:off x="0" y="59046"/>
              <a:ext cx="520879" cy="520879"/>
            </a:xfrm>
            <a:custGeom>
              <a:avLst/>
              <a:gdLst/>
              <a:ahLst/>
              <a:cxnLst/>
              <a:rect l="l" t="t" r="r" b="b"/>
              <a:pathLst>
                <a:path w="520879" h="520879">
                  <a:moveTo>
                    <a:pt x="0" y="0"/>
                  </a:moveTo>
                  <a:lnTo>
                    <a:pt x="520879" y="0"/>
                  </a:lnTo>
                  <a:lnTo>
                    <a:pt x="520879" y="520880"/>
                  </a:lnTo>
                  <a:lnTo>
                    <a:pt x="0" y="520880"/>
                  </a:lnTo>
                  <a:lnTo>
                    <a:pt x="0" y="0"/>
                  </a:lnTo>
                  <a:close/>
                </a:path>
              </a:pathLst>
            </a:custGeom>
            <a:blipFill>
              <a:blip r:embed="rId5"/>
              <a:stretch>
                <a:fillRect/>
              </a:stretch>
            </a:blipFill>
          </p:spPr>
        </p:sp>
        <p:sp>
          <p:nvSpPr>
            <p:cNvPr id="11" name="Freeform 11"/>
            <p:cNvSpPr/>
            <p:nvPr/>
          </p:nvSpPr>
          <p:spPr>
            <a:xfrm>
              <a:off x="2607476" y="57449"/>
              <a:ext cx="869978" cy="513287"/>
            </a:xfrm>
            <a:custGeom>
              <a:avLst/>
              <a:gdLst/>
              <a:ahLst/>
              <a:cxnLst/>
              <a:rect l="l" t="t" r="r" b="b"/>
              <a:pathLst>
                <a:path w="869978" h="513287">
                  <a:moveTo>
                    <a:pt x="0" y="0"/>
                  </a:moveTo>
                  <a:lnTo>
                    <a:pt x="869978" y="0"/>
                  </a:lnTo>
                  <a:lnTo>
                    <a:pt x="869978" y="513287"/>
                  </a:lnTo>
                  <a:lnTo>
                    <a:pt x="0" y="513287"/>
                  </a:lnTo>
                  <a:lnTo>
                    <a:pt x="0" y="0"/>
                  </a:lnTo>
                  <a:close/>
                </a:path>
              </a:pathLst>
            </a:custGeom>
            <a:blipFill>
              <a:blip r:embed="rId6"/>
              <a:stretch>
                <a:fillRect/>
              </a:stretch>
            </a:blipFill>
          </p:spPr>
        </p:sp>
        <p:sp>
          <p:nvSpPr>
            <p:cNvPr id="12" name="Freeform 12"/>
            <p:cNvSpPr/>
            <p:nvPr/>
          </p:nvSpPr>
          <p:spPr>
            <a:xfrm>
              <a:off x="3517533" y="0"/>
              <a:ext cx="611538" cy="611538"/>
            </a:xfrm>
            <a:custGeom>
              <a:avLst/>
              <a:gdLst/>
              <a:ahLst/>
              <a:cxnLst/>
              <a:rect l="l" t="t" r="r" b="b"/>
              <a:pathLst>
                <a:path w="611538" h="611538">
                  <a:moveTo>
                    <a:pt x="0" y="0"/>
                  </a:moveTo>
                  <a:lnTo>
                    <a:pt x="611538" y="0"/>
                  </a:lnTo>
                  <a:lnTo>
                    <a:pt x="611538" y="611538"/>
                  </a:lnTo>
                  <a:lnTo>
                    <a:pt x="0" y="611538"/>
                  </a:lnTo>
                  <a:lnTo>
                    <a:pt x="0" y="0"/>
                  </a:lnTo>
                  <a:close/>
                </a:path>
              </a:pathLst>
            </a:custGeom>
            <a:blipFill>
              <a:blip r:embed="rId7"/>
              <a:stretch>
                <a:fillRect/>
              </a:stretch>
            </a:blipFill>
          </p:spPr>
        </p:sp>
      </p:grpSp>
    </p:spTree>
    <p:extLst>
      <p:ext uri="{BB962C8B-B14F-4D97-AF65-F5344CB8AC3E}">
        <p14:creationId xmlns:p14="http://schemas.microsoft.com/office/powerpoint/2010/main" val="2922769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952500"/>
            <a:ext cx="15500646" cy="96012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TOP</a:t>
            </a:r>
          </a:p>
          <a:p>
            <a:pPr algn="just">
              <a:lnSpc>
                <a:spcPts val="4200"/>
              </a:lnSpc>
            </a:pPr>
            <a:r>
              <a:rPr lang="en-US" sz="3000">
                <a:solidFill>
                  <a:srgbClr val="084C6E"/>
                </a:solidFill>
                <a:latin typeface="Arimo"/>
              </a:rPr>
              <a:t>Oyun, voleybol topu ile oynanır. Oyun esnasında topa bir şey olursa oyun hakem tarafından durdurulur ve oyun kaldığı yerden yeni top verilerek başlatılır.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Top, oyun esnasında kenar çizgilerden çıkarsa oyun hakem tarafından durdurulur. </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Topun karşı tarafa geçeceği durumlar şöyledir: </a:t>
            </a:r>
          </a:p>
          <a:p>
            <a:pPr algn="just">
              <a:lnSpc>
                <a:spcPts val="4200"/>
              </a:lnSpc>
            </a:pPr>
            <a:endParaRPr lang="en-US" sz="3000">
              <a:solidFill>
                <a:srgbClr val="084C6E"/>
              </a:solidFill>
              <a:latin typeface="Arimo Bold"/>
            </a:endParaRPr>
          </a:p>
          <a:p>
            <a:pPr marL="647700" lvl="1" indent="-323850" algn="just">
              <a:lnSpc>
                <a:spcPts val="4200"/>
              </a:lnSpc>
              <a:buFont typeface="Arial"/>
              <a:buChar char="•"/>
            </a:pPr>
            <a:r>
              <a:rPr lang="en-US" sz="3000">
                <a:solidFill>
                  <a:srgbClr val="084C6E"/>
                </a:solidFill>
                <a:latin typeface="Arimo"/>
              </a:rPr>
              <a:t> Atılan top, sahanın kenar çizgilerinden çıkarsa, bu durumda:</a:t>
            </a:r>
          </a:p>
          <a:p>
            <a:pPr marL="647700" lvl="1" indent="-323850" algn="just">
              <a:lnSpc>
                <a:spcPts val="4200"/>
              </a:lnSpc>
              <a:buFont typeface="Arial"/>
              <a:buChar char="•"/>
            </a:pPr>
            <a:r>
              <a:rPr lang="en-US" sz="3000">
                <a:solidFill>
                  <a:srgbClr val="084C6E"/>
                </a:solidFill>
                <a:latin typeface="Arimo"/>
              </a:rPr>
              <a:t>Eğer top, kenar çizgiyi aşarak rakip takımın oyun alanından çıkarsa, top rakip takımın oyuncularına verilir.</a:t>
            </a:r>
          </a:p>
          <a:p>
            <a:pPr marL="647700" lvl="1" indent="-323850" algn="just">
              <a:lnSpc>
                <a:spcPts val="4200"/>
              </a:lnSpc>
              <a:buFont typeface="Arial"/>
              <a:buChar char="•"/>
            </a:pPr>
            <a:r>
              <a:rPr lang="en-US" sz="3000">
                <a:solidFill>
                  <a:srgbClr val="084C6E"/>
                </a:solidFill>
                <a:latin typeface="Arimo"/>
              </a:rPr>
              <a:t>Eğer top, kendi takım arkadaşlarının oyun alanından çıkarsa, top rakip takımın kalecisine verilir.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8444"/>
            <a:ext cx="15500646" cy="48006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2. Kaleci topu atar ve top kendi takım arkadaşlarına çarpıp oyun alanının kenar çizgilerinden dışarı çıkarsa bu durumda top, rakip takımın kalecisine verilir.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3. Herhangi bir takımın kalecisi, oyun alanı çizgisine basarak topu atarsa ya da oyun alanı içine girip topu alırsa, bu kural ihlalidir. Bu durumda oyuncu yanar ve top rakip takımın kalecisine verilir.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5334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4. Oyun oynanırken oyun alanı içindeki bir veya birkaç oyuncu rakip takımın oyun alanına basarak (orta saha çizgisine basması hariç) topu alırsa, bu durumda top karşı takımın kalecisine verilir ve hata yapan oyuncu yanar.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5. Oyunun hücum yönü, rakip takımın kalecisi veya saha içindeki oyuncusunun fırlattığı topun yakalanmasıyla değişir. Topu yakalayan oyuncular, yerden seken veya yuvarlanan topları da alabilirler. Ayrıca rakipten gelen topu yerden ya da havadan yakalayan oyuncu topa hakim olduktan sonra topu yerde sektirse bile yanmış sayılmaz. Arkadaşına verirken topu yere düşürse de yanmış sayılmaz.</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37338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6. Eğer bir oyuncu, rakip takımın kalecisi veya sahadaki bir oyuncusu tarafından top ile vurulur ve top, vurulan oyuncunun saha kenar çizgisi üzerinden dışarı çıkarsa, bu durumda</a:t>
            </a:r>
          </a:p>
          <a:p>
            <a:pPr algn="just">
              <a:lnSpc>
                <a:spcPts val="4200"/>
              </a:lnSpc>
            </a:pPr>
            <a:r>
              <a:rPr lang="en-US" sz="3000">
                <a:solidFill>
                  <a:srgbClr val="084C6E"/>
                </a:solidFill>
                <a:latin typeface="Arimo"/>
              </a:rPr>
              <a:t>vurulan oyuncunun takımındaki saha içi oyuncularına top teslim edilir.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7. A takımının kalecisi ve oyuncuları, rakibi yorma niyeti ile havadan  karşılıklı olarak en fazla 2 kez paslaşabilirler. Eğer 3. pas yapılırsa, başhakem oyunu durdurur, topu rakip takımın kalecisine teslim eder ve 3. pası yapan oyuncuyu oyun dışı bırakır.</a:t>
            </a: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5867400"/>
          </a:xfrm>
          <a:prstGeom prst="rect">
            <a:avLst/>
          </a:prstGeom>
        </p:spPr>
        <p:txBody>
          <a:bodyPr lIns="0" tIns="0" rIns="0" bIns="0" rtlCol="0" anchor="t">
            <a:spAutoFit/>
          </a:bodyPr>
          <a:lstStyle/>
          <a:p>
            <a:pPr>
              <a:lnSpc>
                <a:spcPts val="4200"/>
              </a:lnSpc>
            </a:pPr>
            <a:r>
              <a:rPr lang="en-US" sz="3000">
                <a:solidFill>
                  <a:srgbClr val="084C6E"/>
                </a:solidFill>
                <a:latin typeface="Arimo Bold"/>
              </a:rPr>
              <a:t>OYUNCULARIN YANMASI - OYUN DIŞI KALMASI</a:t>
            </a:r>
          </a:p>
          <a:p>
            <a:pPr>
              <a:lnSpc>
                <a:spcPts val="4200"/>
              </a:lnSpc>
            </a:pPr>
            <a:r>
              <a:rPr lang="en-US" sz="3000">
                <a:solidFill>
                  <a:srgbClr val="084C6E"/>
                </a:solidFill>
                <a:latin typeface="Arimo"/>
              </a:rPr>
              <a:t>Oyuncunun oyun dışı kalma durumları şunlardır:</a:t>
            </a:r>
          </a:p>
          <a:p>
            <a:pPr>
              <a:lnSpc>
                <a:spcPts val="4200"/>
              </a:lnSpc>
            </a:pPr>
            <a:endParaRPr lang="en-US" sz="3000">
              <a:solidFill>
                <a:srgbClr val="084C6E"/>
              </a:solidFill>
              <a:latin typeface="Arimo"/>
            </a:endParaRPr>
          </a:p>
          <a:p>
            <a:pPr marL="647700" lvl="1" indent="-323850" algn="just">
              <a:lnSpc>
                <a:spcPts val="4200"/>
              </a:lnSpc>
              <a:buFont typeface="Arial"/>
              <a:buChar char="•"/>
            </a:pPr>
            <a:r>
              <a:rPr lang="en-US" sz="3000">
                <a:solidFill>
                  <a:srgbClr val="084C6E"/>
                </a:solidFill>
                <a:latin typeface="Arimo"/>
              </a:rPr>
              <a:t> Bir oyuncu, rakip takımın kalecisi veya saha içindeki herhangi bir oyuncunun attığı top ile temas ettikten sonra (top oyuncunun formasına, eşofmanına veya saçına bile değse) top yere düşerse oyuncu vurulmuş sayılır.</a:t>
            </a:r>
          </a:p>
          <a:p>
            <a:pPr>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   2. Eğer top oyuncuya temas edip başka bir oyuncu (rakip oyuncular olsa bile) tarafından yere düşmeden tutulursa oyuncu yanmış kabul edilmez.</a:t>
            </a:r>
          </a:p>
          <a:p>
            <a:pPr>
              <a:lnSpc>
                <a:spcPts val="4200"/>
              </a:lnSpc>
            </a:pPr>
            <a:endParaRPr lang="en-US" sz="3000">
              <a:solidFill>
                <a:srgbClr val="084C6E"/>
              </a:solidFill>
              <a:latin typeface="Arimo"/>
            </a:endParaRPr>
          </a:p>
          <a:p>
            <a:pPr>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8001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3. Bir oyuncu oyun alanı çizgileri dışına kesinlikle çıkamaz. Çıktığı an oyun dışı kalmış sayılır. Çizgiler oyun alanı içine dahil olduğu için oyuncular çizgiye basabilirler ancak çizgi dışına taşılamaz. </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4. Rakip alandaki topa müdahale eden oyun içi oyuncu, oyun dışı kalır.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5. Oyun dışında olan ve henüz oyuna girmemiş kaleci oyuncu, rakip saha içindeki topa dokunur, dış çizgiye değer veya saha içine girerse yanmış kabul edilir ve oyun alanı içine giremez. Vurulan oyuncular gibi oyuna devam eder. Oyunda vurulup kaleci oyuncunun yanına gelen oyuncular da dip çizgiye temas ederse, içeriden top alırsa, atış yaptıktan sonra dengesini kaybederek eliyle içeriye temas ederlerse ilk ihlalde 1. ihtarı alır. Aynı şekilde 2. ihtarı alırsa o sette o oyuncu set dışına çıkarılır.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249128" y="2171700"/>
            <a:ext cx="15500646" cy="37338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6. Eğer bir top, rakip takımın bir oyuncusundan gelip iki ya da daha fazla oyuncuya değdikten sonra yere düşerse, ya da bir oyuncuya çarptıktan sonra yere düşüp başka bir oyuncuya değerse, topa ilk temas eden oyuncu, oyun dışı kalır.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7. Topu almak amacıyla oyuncunun vücudu veya kolları çizgiden dışarı çıkabilir ancak oyuncunun ayağı çizgiden dışarıya basmayacak şekilde olmalıdır.</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1371600"/>
            <a:ext cx="15500646" cy="74676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OYUNCU DEĞİŞİKLİĞİ</a:t>
            </a:r>
          </a:p>
          <a:p>
            <a:pPr algn="just">
              <a:lnSpc>
                <a:spcPts val="4200"/>
              </a:lnSpc>
            </a:pPr>
            <a:r>
              <a:rPr lang="en-US" sz="3000">
                <a:solidFill>
                  <a:srgbClr val="084C6E"/>
                </a:solidFill>
                <a:latin typeface="Arimo"/>
              </a:rPr>
              <a:t>Oyun içindeki kaleci ve oyuncular, yanmamış durumda olmaları koşuluyla, 12 kişilik liste üzerinde yer alan oyuncularla pozisyon değiştirebilirler. Her set için yanma durumu olmaksızın dört kez oyuncu değiştirme hakkı mevcuttur. Karma takım oyunlarında, bir kadın oyuncu değişikliğinde yerine yalnızca bir kadın oyuncu, bir erkek oyuncu değişikliğinde ise yerine yalnızca bir erkek oyuncu getirilir.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1. set bittikten sonra 2. set için oyun lideri hem kaleci oyuncusunu hem de belirleyeceği diğer 7 oyuncuyu müsabaka listesine yazıp masa hakemlerine verir. Asil oyuncu olarak sahaya sürülen 8 oyuncunun dışında kalan 4 oyuncu, yedek oyuncular için ayrılan kısımda yerini alır.   </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952500"/>
            <a:ext cx="15500646" cy="90678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YEDEK OYUNCULAR VE OYUN LİDERİ</a:t>
            </a:r>
          </a:p>
          <a:p>
            <a:pPr algn="just">
              <a:lnSpc>
                <a:spcPts val="4200"/>
              </a:lnSpc>
            </a:pPr>
            <a:r>
              <a:rPr lang="en-US" sz="3000">
                <a:solidFill>
                  <a:srgbClr val="084C6E"/>
                </a:solidFill>
                <a:latin typeface="Arimo"/>
              </a:rPr>
              <a:t>Müsabaka boyunca yedek oyuncular ve oyun lideri, kendilerine ayrılan alanda bulunurlar. Oyun lideri, takımına yönergeler verebilmek için ayrılan bölgede ayakta kalabilir ancak yedek oyuncuların ayakta durmasına izin verilmez. Alanı ihlal eden, hakemlere karşı sürekli  itiraz eden veya oyunculara ve rakiplere karşı hakaret içerikli sözler sarf eden bir oyun liderine başhakem tarafından uyarı verilebilir. Uyarılara rağmen bu davranışlarını sürdüren lider, tribüne gönderilebilir.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MOLA HAKKI</a:t>
            </a:r>
          </a:p>
          <a:p>
            <a:pPr algn="just">
              <a:lnSpc>
                <a:spcPts val="4200"/>
              </a:lnSpc>
            </a:pPr>
            <a:r>
              <a:rPr lang="en-US" sz="3000">
                <a:solidFill>
                  <a:srgbClr val="084C6E"/>
                </a:solidFill>
                <a:latin typeface="Arimo"/>
              </a:rPr>
              <a:t>Her set için takımların birer mola (60 saniye) alma hakkı bulunmaktadır. Bir takımın sahada yalnızca bir oyuncusu kaldığında ve oyuncu değişikliği hakları tükendiğinde, set başına ek olarak 60 saniyelik bir mola verilebilir. Bu, takımın o setteki mola hakkını önceden kullanmış olmasına bakılmaksızın uygulanır.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952500"/>
            <a:ext cx="15500646" cy="85344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YASAKLI DURUMLAR</a:t>
            </a:r>
          </a:p>
          <a:p>
            <a:pPr algn="just">
              <a:lnSpc>
                <a:spcPts val="4200"/>
              </a:lnSpc>
            </a:pPr>
            <a:r>
              <a:rPr lang="en-US" sz="3000">
                <a:solidFill>
                  <a:srgbClr val="084C6E"/>
                </a:solidFill>
                <a:latin typeface="Arimo"/>
              </a:rPr>
              <a:t>Sahaya çıkan oyuncuların üzerlerinde kolye, künye, saat, bileklik gibi takı bulundurmaları ve takmaları yasaktır. Oyuncular, sahaya çıkmadan önce hakemler tarafından kontrol edilir.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Oyuncuların bilerek topa ayaklarıyla vurmaları, smaç atmaları, kafalarıyla vurmaları yasaktır. Bu durumda top rakip takıma geçer.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Vurulan ya da yanan oyuncunun rakip takımın oyun alanından geçerek dip çizgiden kaleye geçmesi yasaktır. Vurulan ya da yanan oyuncu yandığı yere en yakın kenar çizgiden oyun alanını terk ederek kaleye geçer.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Oyun lideri, başhakeme ya da yardımcı hakeme bilgi vererek kaleci oyuncunun oyun alanına girmesine izin verebilir. Kaleci oyuncular, takımlarının oyun alanına başhakemin bulunduğu yerden çizgi ve oyun alanı ihlali yapmadan girmelidir. Eğer bu ihlali yaparlarsa oyuncu yanmış sayılır ve top, kendi takım oyuncularındaysa rakibe verilir.</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9063" y="0"/>
                  </a:moveTo>
                  <a:lnTo>
                    <a:pt x="4265663" y="0"/>
                  </a:lnTo>
                  <a:cubicBezTo>
                    <a:pt x="4268067" y="0"/>
                    <a:pt x="4270372" y="955"/>
                    <a:pt x="4272071" y="2654"/>
                  </a:cubicBezTo>
                  <a:cubicBezTo>
                    <a:pt x="4273771" y="4354"/>
                    <a:pt x="4274726" y="6659"/>
                    <a:pt x="4274726" y="9063"/>
                  </a:cubicBezTo>
                  <a:lnTo>
                    <a:pt x="4274726" y="2158404"/>
                  </a:lnTo>
                  <a:cubicBezTo>
                    <a:pt x="4274726" y="2160807"/>
                    <a:pt x="4273771" y="2163113"/>
                    <a:pt x="4272071" y="2164812"/>
                  </a:cubicBezTo>
                  <a:cubicBezTo>
                    <a:pt x="4270372" y="2166512"/>
                    <a:pt x="4268067" y="2167467"/>
                    <a:pt x="4265663" y="2167467"/>
                  </a:cubicBezTo>
                  <a:lnTo>
                    <a:pt x="9063" y="2167467"/>
                  </a:lnTo>
                  <a:cubicBezTo>
                    <a:pt x="6659" y="2167467"/>
                    <a:pt x="4354" y="2166512"/>
                    <a:pt x="2654" y="2164812"/>
                  </a:cubicBezTo>
                  <a:cubicBezTo>
                    <a:pt x="955" y="2163113"/>
                    <a:pt x="0" y="2160807"/>
                    <a:pt x="0" y="2158404"/>
                  </a:cubicBezTo>
                  <a:lnTo>
                    <a:pt x="0" y="9063"/>
                  </a:lnTo>
                  <a:cubicBezTo>
                    <a:pt x="0" y="6659"/>
                    <a:pt x="955" y="4354"/>
                    <a:pt x="2654" y="2654"/>
                  </a:cubicBezTo>
                  <a:cubicBezTo>
                    <a:pt x="4354" y="955"/>
                    <a:pt x="6659" y="0"/>
                    <a:pt x="9063" y="0"/>
                  </a:cubicBezTo>
                  <a:close/>
                </a:path>
              </a:pathLst>
            </a:custGeom>
            <a:solidFill>
              <a:srgbClr val="000000">
                <a:alpha val="0"/>
              </a:srgbClr>
            </a:solidFill>
            <a:ln w="28575" cap="sq">
              <a:solidFill>
                <a:srgbClr val="084C6E"/>
              </a:solidFill>
              <a:prstDash val="solid"/>
              <a:miter/>
            </a:ln>
          </p:spPr>
        </p:sp>
        <p:sp>
          <p:nvSpPr>
            <p:cNvPr id="4" name="TextBox 4"/>
            <p:cNvSpPr txBox="1"/>
            <p:nvPr/>
          </p:nvSpPr>
          <p:spPr>
            <a:xfrm>
              <a:off x="0" y="-28575"/>
              <a:ext cx="4274726" cy="2196042"/>
            </a:xfrm>
            <a:prstGeom prst="rect">
              <a:avLst/>
            </a:prstGeom>
          </p:spPr>
          <p:txBody>
            <a:bodyPr lIns="50800" tIns="50800" rIns="50800" bIns="50800" rtlCol="0" anchor="ctr"/>
            <a:lstStyle/>
            <a:p>
              <a:pPr algn="ctr">
                <a:lnSpc>
                  <a:spcPts val="2590"/>
                </a:lnSpc>
              </a:pPr>
              <a:endParaRPr/>
            </a:p>
          </p:txBody>
        </p:sp>
      </p:grpSp>
      <p:sp>
        <p:nvSpPr>
          <p:cNvPr id="5" name="TextBox 5"/>
          <p:cNvSpPr txBox="1"/>
          <p:nvPr/>
        </p:nvSpPr>
        <p:spPr>
          <a:xfrm>
            <a:off x="4329764" y="3749888"/>
            <a:ext cx="9628472" cy="4073098"/>
          </a:xfrm>
          <a:prstGeom prst="rect">
            <a:avLst/>
          </a:prstGeom>
        </p:spPr>
        <p:txBody>
          <a:bodyPr lIns="0" tIns="0" rIns="0" bIns="0" rtlCol="0" anchor="t">
            <a:spAutoFit/>
          </a:bodyPr>
          <a:lstStyle/>
          <a:p>
            <a:pPr algn="ctr">
              <a:lnSpc>
                <a:spcPts val="15374"/>
              </a:lnSpc>
            </a:pPr>
            <a:r>
              <a:rPr lang="en-US" sz="12811" dirty="0" smtClean="0">
                <a:solidFill>
                  <a:srgbClr val="084C6E"/>
                </a:solidFill>
                <a:latin typeface="Codec Pro Bold"/>
              </a:rPr>
              <a:t>KALEL</a:t>
            </a:r>
            <a:r>
              <a:rPr lang="tr-TR" sz="12811" dirty="0">
                <a:solidFill>
                  <a:srgbClr val="084C6E"/>
                </a:solidFill>
                <a:latin typeface="Codec Pro Bold"/>
              </a:rPr>
              <a:t>İ</a:t>
            </a:r>
            <a:r>
              <a:rPr lang="en-US" sz="12811" dirty="0" smtClean="0">
                <a:solidFill>
                  <a:srgbClr val="084C6E"/>
                </a:solidFill>
                <a:latin typeface="Codec Pro Bold"/>
              </a:rPr>
              <a:t> </a:t>
            </a:r>
            <a:r>
              <a:rPr lang="en-US" sz="12811" dirty="0">
                <a:solidFill>
                  <a:srgbClr val="084C6E"/>
                </a:solidFill>
                <a:latin typeface="Codec Pro Bold"/>
              </a:rPr>
              <a:t>YAKANTOP</a:t>
            </a:r>
          </a:p>
        </p:txBody>
      </p:sp>
      <p:sp>
        <p:nvSpPr>
          <p:cNvPr id="6" name="TextBox 6"/>
          <p:cNvSpPr txBox="1"/>
          <p:nvPr/>
        </p:nvSpPr>
        <p:spPr>
          <a:xfrm>
            <a:off x="6553200" y="7796637"/>
            <a:ext cx="4946167" cy="444705"/>
          </a:xfrm>
          <a:prstGeom prst="rect">
            <a:avLst/>
          </a:prstGeom>
        </p:spPr>
        <p:txBody>
          <a:bodyPr lIns="0" tIns="0" rIns="0" bIns="0" rtlCol="0" anchor="t">
            <a:spAutoFit/>
          </a:bodyPr>
          <a:lstStyle/>
          <a:p>
            <a:pPr algn="ctr">
              <a:lnSpc>
                <a:spcPts val="3313"/>
              </a:lnSpc>
            </a:pPr>
            <a:r>
              <a:rPr lang="en-US" sz="2366" spc="-47" dirty="0" err="1">
                <a:solidFill>
                  <a:srgbClr val="084C6E"/>
                </a:solidFill>
                <a:latin typeface="Codec Pro"/>
              </a:rPr>
              <a:t>Geleneksel</a:t>
            </a:r>
            <a:r>
              <a:rPr lang="en-US" sz="2366" spc="-47" dirty="0">
                <a:solidFill>
                  <a:srgbClr val="084C6E"/>
                </a:solidFill>
                <a:latin typeface="Codec Pro"/>
              </a:rPr>
              <a:t> </a:t>
            </a:r>
            <a:r>
              <a:rPr lang="en-US" sz="2366" spc="-47" dirty="0" err="1">
                <a:solidFill>
                  <a:srgbClr val="084C6E"/>
                </a:solidFill>
                <a:latin typeface="Codec Pro"/>
              </a:rPr>
              <a:t>Çocuk</a:t>
            </a:r>
            <a:r>
              <a:rPr lang="en-US" sz="2366" spc="-47" dirty="0">
                <a:solidFill>
                  <a:srgbClr val="084C6E"/>
                </a:solidFill>
                <a:latin typeface="Codec Pro"/>
              </a:rPr>
              <a:t> </a:t>
            </a:r>
            <a:r>
              <a:rPr lang="en-US" sz="2366" spc="-47" dirty="0" err="1">
                <a:solidFill>
                  <a:srgbClr val="084C6E"/>
                </a:solidFill>
                <a:latin typeface="Codec Pro"/>
              </a:rPr>
              <a:t>Oyunları</a:t>
            </a:r>
            <a:endParaRPr lang="en-US" sz="2366" spc="-47" dirty="0">
              <a:solidFill>
                <a:srgbClr val="084C6E"/>
              </a:solidFill>
              <a:latin typeface="Codec Pro"/>
            </a:endParaRPr>
          </a:p>
        </p:txBody>
      </p:sp>
      <p:sp>
        <p:nvSpPr>
          <p:cNvPr id="7" name="TextBox 7"/>
          <p:cNvSpPr txBox="1"/>
          <p:nvPr/>
        </p:nvSpPr>
        <p:spPr>
          <a:xfrm>
            <a:off x="5921845" y="1726687"/>
            <a:ext cx="6444310" cy="841157"/>
          </a:xfrm>
          <a:prstGeom prst="rect">
            <a:avLst/>
          </a:prstGeom>
        </p:spPr>
        <p:txBody>
          <a:bodyPr lIns="0" tIns="0" rIns="0" bIns="0" rtlCol="0" anchor="t">
            <a:spAutoFit/>
          </a:bodyPr>
          <a:lstStyle/>
          <a:p>
            <a:pPr>
              <a:lnSpc>
                <a:spcPts val="6550"/>
              </a:lnSpc>
            </a:pPr>
            <a:r>
              <a:rPr lang="en-US" sz="5458" spc="-109">
                <a:solidFill>
                  <a:srgbClr val="084C6E"/>
                </a:solidFill>
                <a:latin typeface="Monotype Corsiva"/>
              </a:rPr>
              <a:t>ŞEHRIMIZ İMZAMIZ</a:t>
            </a:r>
          </a:p>
        </p:txBody>
      </p:sp>
      <p:grpSp>
        <p:nvGrpSpPr>
          <p:cNvPr id="8" name="Group 8"/>
          <p:cNvGrpSpPr/>
          <p:nvPr/>
        </p:nvGrpSpPr>
        <p:grpSpPr>
          <a:xfrm>
            <a:off x="7450363" y="9474283"/>
            <a:ext cx="3387273" cy="501673"/>
            <a:chOff x="0" y="0"/>
            <a:chExt cx="4516365" cy="668898"/>
          </a:xfrm>
        </p:grpSpPr>
        <p:sp>
          <p:nvSpPr>
            <p:cNvPr id="9" name="Freeform 9"/>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10" name="Freeform 10"/>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11" name="Freeform 11"/>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12" name="Freeform 12"/>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249128" y="1761269"/>
            <a:ext cx="15500646" cy="58674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KAZANAN TAKIMIN BELİRLENMESİ</a:t>
            </a:r>
          </a:p>
          <a:p>
            <a:pPr algn="just">
              <a:lnSpc>
                <a:spcPts val="4200"/>
              </a:lnSpc>
            </a:pPr>
            <a:r>
              <a:rPr lang="en-US" sz="3000">
                <a:solidFill>
                  <a:srgbClr val="084C6E"/>
                </a:solidFill>
                <a:latin typeface="Arimo"/>
              </a:rPr>
              <a:t>Oyunda belirli bir süre yoktur. Eleme usulü yarışma sistemi uygulanır. Oyunlar 3 set üzerinden oynanır ve 2 seti alan takım oyunu kazanır.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Müsabaka en az 8 oyuncu ile başlar ve 8 kişilik ekibi sağlayamayan takım hükmen kaybetmiş olur. Takımlar, minimum 8 oyuncu ile maça başlayabilir. Bir oyuncu ilk set sırasında sakatlanır ve oyunu sürdüremezse, takımı otomatik olarak maçı kaybeder. Ancak 2. veya 3. setlerde bir oyuncu sakatlanırsa, o ana kadar tamamlanmış olan setler geçerli sayılır ve takım o setlerdeki sonuçlara göre değerlendirilir. Eğer bir takım sakatlık nedeniyle set oynanmadan 7 oyuncuya düşerse, kalan set(ler)i kaybeder.</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1265688"/>
            <a:ext cx="15500646" cy="5334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Her takımın başında sadece bir oyun lideri vardır. Oyun liderinin ayağında spor ayakkabısı olması zorunludur. Olmaması durumunda sahaya girmesine izin verilmez.</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Oyun sırasında, bir oyuncunun sağlıkla ilgili problem yaşaması halinde, oyun lideri başhakeme başvurarak oyunun durdurulmasını talep edebilir. Bu durumda, oyuncunun sağlık durumuna göre değişiklik yapılabilir ya da o set için geçerli olan mola hakkı kullanılır. Eğer bir oyuncunun ayakkabı bağı çözülürse, oyun lideri yine başhakemden müdahale için izin isteyerek oyunun durmasını sağlayabilir. Bu tür duraksamaların süresi bir dakikayı aşamaz.</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989744"/>
            <a:ext cx="15500646" cy="85344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Setlerin sonunda, her iki takımın oyuncuları kendi sahalarının dip çizgisinde yan yana sıralanıp, yeni sete başlarken düzen halinde yeni sahalarına geçerler. Maç sonunda, takımlar birbirlerini ortak alan çizgisinde tebrik edip sahadan ayrılırlar.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Eğer bir takımın kaleci oyuncusu içerideki oyunculardan hiçbirisinin oyun dışı olmadığı durumda iken çizgi ihlali, kural hatası gibi sebeplerle art arda yanarsa 1. ihlalde yanmış sayılır. Vurulan oyuncu gibi oyuna devam eder. 2. ihlalde 1. ihtarını alır. 3. ihlalde 2. ihtarını alıp set dışına gönderilir. Bu durumda oyun lideri oyun alanı içinden bir oyuncuyu kaleci oyuncu olarak belirler.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Saha içinden yapılan atış sonucu top, kaleci ya da oyun dışı oyunculara değmeden duvara, basketbol potasına ya da hentbol kalesine çarpıp rakip sahaya girerse, oyun kaleci bölgesinden tekrar başlatılır.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7527695" y="9411541"/>
            <a:ext cx="3387273" cy="501673"/>
            <a:chOff x="0" y="0"/>
            <a:chExt cx="4516365" cy="668898"/>
          </a:xfrm>
        </p:grpSpPr>
        <p:sp>
          <p:nvSpPr>
            <p:cNvPr id="3" name="Freeform 3"/>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4" name="Freeform 4"/>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5" name="Freeform 5"/>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6" name="Freeform 6"/>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
        <p:nvSpPr>
          <p:cNvPr id="7" name="Freeform 7"/>
          <p:cNvSpPr/>
          <p:nvPr/>
        </p:nvSpPr>
        <p:spPr>
          <a:xfrm>
            <a:off x="3709049" y="1366747"/>
            <a:ext cx="10869901" cy="7622518"/>
          </a:xfrm>
          <a:custGeom>
            <a:avLst/>
            <a:gdLst/>
            <a:ahLst/>
            <a:cxnLst/>
            <a:rect l="l" t="t" r="r" b="b"/>
            <a:pathLst>
              <a:path w="10869901" h="7622518">
                <a:moveTo>
                  <a:pt x="0" y="0"/>
                </a:moveTo>
                <a:lnTo>
                  <a:pt x="10869902" y="0"/>
                </a:lnTo>
                <a:lnTo>
                  <a:pt x="10869902" y="7622518"/>
                </a:lnTo>
                <a:lnTo>
                  <a:pt x="0" y="76225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4642439" y="8327913"/>
            <a:ext cx="3265344" cy="542863"/>
          </a:xfrm>
          <a:custGeom>
            <a:avLst/>
            <a:gdLst/>
            <a:ahLst/>
            <a:cxnLst/>
            <a:rect l="l" t="t" r="r" b="b"/>
            <a:pathLst>
              <a:path w="3265344" h="542863">
                <a:moveTo>
                  <a:pt x="0" y="0"/>
                </a:moveTo>
                <a:lnTo>
                  <a:pt x="3265344" y="0"/>
                </a:lnTo>
                <a:lnTo>
                  <a:pt x="3265344" y="542863"/>
                </a:lnTo>
                <a:lnTo>
                  <a:pt x="0" y="5428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00000">
            <a:off x="10118453" y="8277963"/>
            <a:ext cx="3497477" cy="548219"/>
          </a:xfrm>
          <a:custGeom>
            <a:avLst/>
            <a:gdLst/>
            <a:ahLst/>
            <a:cxnLst/>
            <a:rect l="l" t="t" r="r" b="b"/>
            <a:pathLst>
              <a:path w="3297559" h="548219">
                <a:moveTo>
                  <a:pt x="0" y="0"/>
                </a:moveTo>
                <a:lnTo>
                  <a:pt x="3297559" y="0"/>
                </a:lnTo>
                <a:lnTo>
                  <a:pt x="3297559" y="548219"/>
                </a:lnTo>
                <a:lnTo>
                  <a:pt x="0" y="54821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8556528" y="1596647"/>
            <a:ext cx="1330659" cy="720219"/>
          </a:xfrm>
          <a:custGeom>
            <a:avLst/>
            <a:gdLst/>
            <a:ahLst/>
            <a:cxnLst/>
            <a:rect l="l" t="t" r="r" b="b"/>
            <a:pathLst>
              <a:path w="1330659" h="720219">
                <a:moveTo>
                  <a:pt x="0" y="0"/>
                </a:moveTo>
                <a:lnTo>
                  <a:pt x="1330658" y="0"/>
                </a:lnTo>
                <a:lnTo>
                  <a:pt x="1330658" y="720219"/>
                </a:lnTo>
                <a:lnTo>
                  <a:pt x="0" y="7202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4801057" y="1537361"/>
            <a:ext cx="1240300" cy="570538"/>
          </a:xfrm>
          <a:custGeom>
            <a:avLst/>
            <a:gdLst/>
            <a:ahLst/>
            <a:cxnLst/>
            <a:rect l="l" t="t" r="r" b="b"/>
            <a:pathLst>
              <a:path w="1240300" h="570538">
                <a:moveTo>
                  <a:pt x="0" y="0"/>
                </a:moveTo>
                <a:lnTo>
                  <a:pt x="1240299" y="0"/>
                </a:lnTo>
                <a:lnTo>
                  <a:pt x="1240299" y="570538"/>
                </a:lnTo>
                <a:lnTo>
                  <a:pt x="0" y="57053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1867192" y="1596647"/>
            <a:ext cx="1240300" cy="570538"/>
          </a:xfrm>
          <a:custGeom>
            <a:avLst/>
            <a:gdLst/>
            <a:ahLst/>
            <a:cxnLst/>
            <a:rect l="l" t="t" r="r" b="b"/>
            <a:pathLst>
              <a:path w="1240300" h="570538">
                <a:moveTo>
                  <a:pt x="0" y="0"/>
                </a:moveTo>
                <a:lnTo>
                  <a:pt x="1240300" y="0"/>
                </a:lnTo>
                <a:lnTo>
                  <a:pt x="1240300" y="570538"/>
                </a:lnTo>
                <a:lnTo>
                  <a:pt x="0" y="57053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1073568" y="1064947"/>
            <a:ext cx="538040" cy="1150888"/>
          </a:xfrm>
          <a:custGeom>
            <a:avLst/>
            <a:gdLst/>
            <a:ahLst/>
            <a:cxnLst/>
            <a:rect l="l" t="t" r="r" b="b"/>
            <a:pathLst>
              <a:path w="538040" h="1150888">
                <a:moveTo>
                  <a:pt x="0" y="0"/>
                </a:moveTo>
                <a:lnTo>
                  <a:pt x="538040" y="0"/>
                </a:lnTo>
                <a:lnTo>
                  <a:pt x="538040" y="1150887"/>
                </a:lnTo>
                <a:lnTo>
                  <a:pt x="0" y="1150887"/>
                </a:lnTo>
                <a:lnTo>
                  <a:pt x="0" y="0"/>
                </a:lnTo>
                <a:close/>
              </a:path>
            </a:pathLst>
          </a:custGeom>
          <a:blipFill>
            <a:blip r:embed="rId14"/>
            <a:stretch>
              <a:fillRect/>
            </a:stretch>
          </a:blipFill>
        </p:spPr>
      </p:sp>
      <p:grpSp>
        <p:nvGrpSpPr>
          <p:cNvPr id="15" name="Group 15"/>
          <p:cNvGrpSpPr/>
          <p:nvPr/>
        </p:nvGrpSpPr>
        <p:grpSpPr>
          <a:xfrm>
            <a:off x="8748355" y="8031276"/>
            <a:ext cx="875297" cy="801401"/>
            <a:chOff x="0" y="0"/>
            <a:chExt cx="230531" cy="211068"/>
          </a:xfrm>
        </p:grpSpPr>
        <p:sp>
          <p:nvSpPr>
            <p:cNvPr id="16" name="Freeform 16"/>
            <p:cNvSpPr/>
            <p:nvPr/>
          </p:nvSpPr>
          <p:spPr>
            <a:xfrm>
              <a:off x="0" y="0"/>
              <a:ext cx="230531" cy="211068"/>
            </a:xfrm>
            <a:custGeom>
              <a:avLst/>
              <a:gdLst/>
              <a:ahLst/>
              <a:cxnLst/>
              <a:rect l="l" t="t" r="r" b="b"/>
              <a:pathLst>
                <a:path w="230531" h="211068">
                  <a:moveTo>
                    <a:pt x="0" y="0"/>
                  </a:moveTo>
                  <a:lnTo>
                    <a:pt x="230531" y="0"/>
                  </a:lnTo>
                  <a:lnTo>
                    <a:pt x="230531" y="211068"/>
                  </a:lnTo>
                  <a:lnTo>
                    <a:pt x="0" y="211068"/>
                  </a:lnTo>
                  <a:close/>
                </a:path>
              </a:pathLst>
            </a:custGeom>
            <a:solidFill>
              <a:srgbClr val="265697"/>
            </a:solidFill>
          </p:spPr>
        </p:sp>
        <p:sp>
          <p:nvSpPr>
            <p:cNvPr id="17" name="TextBox 17"/>
            <p:cNvSpPr txBox="1"/>
            <p:nvPr/>
          </p:nvSpPr>
          <p:spPr>
            <a:xfrm>
              <a:off x="0" y="-38100"/>
              <a:ext cx="230531" cy="249168"/>
            </a:xfrm>
            <a:prstGeom prst="rect">
              <a:avLst/>
            </a:prstGeom>
          </p:spPr>
          <p:txBody>
            <a:bodyPr lIns="50800" tIns="50800" rIns="50800" bIns="50800" rtlCol="0" anchor="ctr"/>
            <a:lstStyle/>
            <a:p>
              <a:pPr algn="ctr">
                <a:lnSpc>
                  <a:spcPts val="2015"/>
                </a:lnSpc>
              </a:pPr>
              <a:endParaRPr/>
            </a:p>
          </p:txBody>
        </p:sp>
      </p:grpSp>
      <p:sp>
        <p:nvSpPr>
          <p:cNvPr id="18" name="TextBox 18"/>
          <p:cNvSpPr txBox="1"/>
          <p:nvPr/>
        </p:nvSpPr>
        <p:spPr>
          <a:xfrm>
            <a:off x="8158855" y="8075014"/>
            <a:ext cx="1464797" cy="252899"/>
          </a:xfrm>
          <a:prstGeom prst="rect">
            <a:avLst/>
          </a:prstGeom>
        </p:spPr>
        <p:txBody>
          <a:bodyPr lIns="0" tIns="0" rIns="0" bIns="0" rtlCol="0" anchor="t">
            <a:spAutoFit/>
          </a:bodyPr>
          <a:lstStyle/>
          <a:p>
            <a:pPr algn="ctr">
              <a:lnSpc>
                <a:spcPts val="2015"/>
              </a:lnSpc>
            </a:pPr>
            <a:r>
              <a:rPr lang="en-US" sz="1439">
                <a:solidFill>
                  <a:srgbClr val="FFFFFF"/>
                </a:solidFill>
                <a:latin typeface="Arimo"/>
              </a:rPr>
              <a:t>Başhakem</a:t>
            </a:r>
          </a:p>
        </p:txBody>
      </p:sp>
      <p:sp>
        <p:nvSpPr>
          <p:cNvPr id="19" name="Freeform 19"/>
          <p:cNvSpPr/>
          <p:nvPr/>
        </p:nvSpPr>
        <p:spPr>
          <a:xfrm>
            <a:off x="8999242" y="6830217"/>
            <a:ext cx="717022" cy="1497696"/>
          </a:xfrm>
          <a:custGeom>
            <a:avLst/>
            <a:gdLst/>
            <a:ahLst/>
            <a:cxnLst/>
            <a:rect l="l" t="t" r="r" b="b"/>
            <a:pathLst>
              <a:path w="717022" h="1497696">
                <a:moveTo>
                  <a:pt x="0" y="0"/>
                </a:moveTo>
                <a:lnTo>
                  <a:pt x="717022" y="0"/>
                </a:lnTo>
                <a:lnTo>
                  <a:pt x="717022" y="1497696"/>
                </a:lnTo>
                <a:lnTo>
                  <a:pt x="0" y="1497696"/>
                </a:lnTo>
                <a:lnTo>
                  <a:pt x="0" y="0"/>
                </a:lnTo>
                <a:close/>
              </a:path>
            </a:pathLst>
          </a:custGeom>
          <a:blipFill>
            <a:blip r:embed="rId15"/>
            <a:stretch>
              <a:fillRect/>
            </a:stretch>
          </a:blipFill>
        </p:spPr>
      </p:sp>
      <p:grpSp>
        <p:nvGrpSpPr>
          <p:cNvPr id="20" name="Group 20"/>
          <p:cNvGrpSpPr/>
          <p:nvPr/>
        </p:nvGrpSpPr>
        <p:grpSpPr>
          <a:xfrm>
            <a:off x="8899540" y="1813105"/>
            <a:ext cx="651859" cy="494236"/>
            <a:chOff x="0" y="0"/>
            <a:chExt cx="171683" cy="130169"/>
          </a:xfrm>
        </p:grpSpPr>
        <p:sp>
          <p:nvSpPr>
            <p:cNvPr id="21" name="Freeform 21"/>
            <p:cNvSpPr/>
            <p:nvPr/>
          </p:nvSpPr>
          <p:spPr>
            <a:xfrm>
              <a:off x="0" y="0"/>
              <a:ext cx="171683" cy="130169"/>
            </a:xfrm>
            <a:custGeom>
              <a:avLst/>
              <a:gdLst/>
              <a:ahLst/>
              <a:cxnLst/>
              <a:rect l="l" t="t" r="r" b="b"/>
              <a:pathLst>
                <a:path w="171683" h="130169">
                  <a:moveTo>
                    <a:pt x="0" y="0"/>
                  </a:moveTo>
                  <a:lnTo>
                    <a:pt x="171683" y="0"/>
                  </a:lnTo>
                  <a:lnTo>
                    <a:pt x="171683" y="130169"/>
                  </a:lnTo>
                  <a:lnTo>
                    <a:pt x="0" y="130169"/>
                  </a:lnTo>
                  <a:close/>
                </a:path>
              </a:pathLst>
            </a:custGeom>
            <a:solidFill>
              <a:srgbClr val="265697"/>
            </a:solidFill>
          </p:spPr>
        </p:sp>
        <p:sp>
          <p:nvSpPr>
            <p:cNvPr id="22" name="TextBox 22"/>
            <p:cNvSpPr txBox="1"/>
            <p:nvPr/>
          </p:nvSpPr>
          <p:spPr>
            <a:xfrm>
              <a:off x="0" y="-38100"/>
              <a:ext cx="171683" cy="168269"/>
            </a:xfrm>
            <a:prstGeom prst="rect">
              <a:avLst/>
            </a:prstGeom>
          </p:spPr>
          <p:txBody>
            <a:bodyPr lIns="50800" tIns="50800" rIns="50800" bIns="50800" rtlCol="0" anchor="ctr"/>
            <a:lstStyle/>
            <a:p>
              <a:pPr algn="ctr">
                <a:lnSpc>
                  <a:spcPts val="2015"/>
                </a:lnSpc>
              </a:pPr>
              <a:endParaRPr/>
            </a:p>
          </p:txBody>
        </p:sp>
      </p:grpSp>
      <p:grpSp>
        <p:nvGrpSpPr>
          <p:cNvPr id="23" name="Group 23"/>
          <p:cNvGrpSpPr/>
          <p:nvPr/>
        </p:nvGrpSpPr>
        <p:grpSpPr>
          <a:xfrm>
            <a:off x="10025734" y="6744173"/>
            <a:ext cx="385357" cy="336435"/>
            <a:chOff x="0" y="0"/>
            <a:chExt cx="101493" cy="88608"/>
          </a:xfrm>
        </p:grpSpPr>
        <p:sp>
          <p:nvSpPr>
            <p:cNvPr id="24" name="Freeform 24"/>
            <p:cNvSpPr/>
            <p:nvPr/>
          </p:nvSpPr>
          <p:spPr>
            <a:xfrm>
              <a:off x="0" y="0"/>
              <a:ext cx="101493" cy="88608"/>
            </a:xfrm>
            <a:custGeom>
              <a:avLst/>
              <a:gdLst/>
              <a:ahLst/>
              <a:cxnLst/>
              <a:rect l="l" t="t" r="r" b="b"/>
              <a:pathLst>
                <a:path w="101493" h="88608">
                  <a:moveTo>
                    <a:pt x="0" y="0"/>
                  </a:moveTo>
                  <a:lnTo>
                    <a:pt x="101493" y="0"/>
                  </a:lnTo>
                  <a:lnTo>
                    <a:pt x="101493" y="88608"/>
                  </a:lnTo>
                  <a:lnTo>
                    <a:pt x="0" y="88608"/>
                  </a:lnTo>
                  <a:close/>
                </a:path>
              </a:pathLst>
            </a:custGeom>
            <a:solidFill>
              <a:srgbClr val="F57636"/>
            </a:solidFill>
          </p:spPr>
        </p:sp>
        <p:sp>
          <p:nvSpPr>
            <p:cNvPr id="25" name="TextBox 25"/>
            <p:cNvSpPr txBox="1"/>
            <p:nvPr/>
          </p:nvSpPr>
          <p:spPr>
            <a:xfrm>
              <a:off x="0" y="-38100"/>
              <a:ext cx="101493" cy="126708"/>
            </a:xfrm>
            <a:prstGeom prst="rect">
              <a:avLst/>
            </a:prstGeom>
          </p:spPr>
          <p:txBody>
            <a:bodyPr lIns="50800" tIns="50800" rIns="50800" bIns="50800" rtlCol="0" anchor="ctr"/>
            <a:lstStyle/>
            <a:p>
              <a:pPr algn="ctr">
                <a:lnSpc>
                  <a:spcPts val="2015"/>
                </a:lnSpc>
              </a:pPr>
              <a:endParaRPr/>
            </a:p>
          </p:txBody>
        </p:sp>
      </p:grpSp>
      <p:grpSp>
        <p:nvGrpSpPr>
          <p:cNvPr id="26" name="Group 26"/>
          <p:cNvGrpSpPr/>
          <p:nvPr/>
        </p:nvGrpSpPr>
        <p:grpSpPr>
          <a:xfrm>
            <a:off x="6089410" y="5337215"/>
            <a:ext cx="257132" cy="102989"/>
            <a:chOff x="0" y="0"/>
            <a:chExt cx="67722" cy="27125"/>
          </a:xfrm>
        </p:grpSpPr>
        <p:sp>
          <p:nvSpPr>
            <p:cNvPr id="27" name="Freeform 27"/>
            <p:cNvSpPr/>
            <p:nvPr/>
          </p:nvSpPr>
          <p:spPr>
            <a:xfrm>
              <a:off x="0" y="0"/>
              <a:ext cx="67722" cy="27125"/>
            </a:xfrm>
            <a:custGeom>
              <a:avLst/>
              <a:gdLst/>
              <a:ahLst/>
              <a:cxnLst/>
              <a:rect l="l" t="t" r="r" b="b"/>
              <a:pathLst>
                <a:path w="67722" h="27125">
                  <a:moveTo>
                    <a:pt x="0" y="0"/>
                  </a:moveTo>
                  <a:lnTo>
                    <a:pt x="67722" y="0"/>
                  </a:lnTo>
                  <a:lnTo>
                    <a:pt x="67722" y="27125"/>
                  </a:lnTo>
                  <a:lnTo>
                    <a:pt x="0" y="27125"/>
                  </a:lnTo>
                  <a:close/>
                </a:path>
              </a:pathLst>
            </a:custGeom>
            <a:solidFill>
              <a:srgbClr val="F57636"/>
            </a:solidFill>
          </p:spPr>
        </p:sp>
        <p:sp>
          <p:nvSpPr>
            <p:cNvPr id="28" name="TextBox 28"/>
            <p:cNvSpPr txBox="1"/>
            <p:nvPr/>
          </p:nvSpPr>
          <p:spPr>
            <a:xfrm>
              <a:off x="0" y="-38100"/>
              <a:ext cx="67722" cy="65225"/>
            </a:xfrm>
            <a:prstGeom prst="rect">
              <a:avLst/>
            </a:prstGeom>
          </p:spPr>
          <p:txBody>
            <a:bodyPr lIns="50800" tIns="50800" rIns="50800" bIns="50800" rtlCol="0" anchor="ctr"/>
            <a:lstStyle/>
            <a:p>
              <a:pPr algn="ctr">
                <a:lnSpc>
                  <a:spcPts val="2015"/>
                </a:lnSpc>
              </a:pPr>
              <a:endParaRPr/>
            </a:p>
          </p:txBody>
        </p:sp>
      </p:grpSp>
      <p:sp>
        <p:nvSpPr>
          <p:cNvPr id="29" name="Freeform 29"/>
          <p:cNvSpPr/>
          <p:nvPr/>
        </p:nvSpPr>
        <p:spPr>
          <a:xfrm>
            <a:off x="13890047" y="5360924"/>
            <a:ext cx="370683" cy="370683"/>
          </a:xfrm>
          <a:custGeom>
            <a:avLst/>
            <a:gdLst/>
            <a:ahLst/>
            <a:cxnLst/>
            <a:rect l="l" t="t" r="r" b="b"/>
            <a:pathLst>
              <a:path w="370683" h="370683">
                <a:moveTo>
                  <a:pt x="0" y="0"/>
                </a:moveTo>
                <a:lnTo>
                  <a:pt x="370683" y="0"/>
                </a:lnTo>
                <a:lnTo>
                  <a:pt x="370683" y="370683"/>
                </a:lnTo>
                <a:lnTo>
                  <a:pt x="0" y="370683"/>
                </a:lnTo>
                <a:lnTo>
                  <a:pt x="0" y="0"/>
                </a:lnTo>
                <a:close/>
              </a:path>
            </a:pathLst>
          </a:custGeom>
          <a:blipFill>
            <a:blip r:embed="rId16">
              <a:extLst>
                <a:ext uri="{96DAC541-7B7A-43D3-8B79-37D633B846F1}">
                  <asvg:svgBlip xmlns:asvg="http://schemas.microsoft.com/office/drawing/2016/SVG/main" xmlns="" r:embed="rId18"/>
                </a:ext>
              </a:extLst>
            </a:blip>
            <a:stretch>
              <a:fillRect/>
            </a:stretch>
          </a:blipFill>
        </p:spPr>
      </p:sp>
      <p:grpSp>
        <p:nvGrpSpPr>
          <p:cNvPr id="30" name="Group 30"/>
          <p:cNvGrpSpPr/>
          <p:nvPr/>
        </p:nvGrpSpPr>
        <p:grpSpPr>
          <a:xfrm>
            <a:off x="10025734" y="6662000"/>
            <a:ext cx="385357" cy="336435"/>
            <a:chOff x="0" y="0"/>
            <a:chExt cx="101493" cy="88608"/>
          </a:xfrm>
        </p:grpSpPr>
        <p:sp>
          <p:nvSpPr>
            <p:cNvPr id="31" name="Freeform 31"/>
            <p:cNvSpPr/>
            <p:nvPr/>
          </p:nvSpPr>
          <p:spPr>
            <a:xfrm>
              <a:off x="0" y="0"/>
              <a:ext cx="101493" cy="88608"/>
            </a:xfrm>
            <a:custGeom>
              <a:avLst/>
              <a:gdLst/>
              <a:ahLst/>
              <a:cxnLst/>
              <a:rect l="l" t="t" r="r" b="b"/>
              <a:pathLst>
                <a:path w="101493" h="88608">
                  <a:moveTo>
                    <a:pt x="0" y="0"/>
                  </a:moveTo>
                  <a:lnTo>
                    <a:pt x="101493" y="0"/>
                  </a:lnTo>
                  <a:lnTo>
                    <a:pt x="101493" y="88608"/>
                  </a:lnTo>
                  <a:lnTo>
                    <a:pt x="0" y="88608"/>
                  </a:lnTo>
                  <a:close/>
                </a:path>
              </a:pathLst>
            </a:custGeom>
            <a:solidFill>
              <a:srgbClr val="F57636"/>
            </a:solidFill>
          </p:spPr>
        </p:sp>
        <p:sp>
          <p:nvSpPr>
            <p:cNvPr id="32" name="TextBox 32"/>
            <p:cNvSpPr txBox="1"/>
            <p:nvPr/>
          </p:nvSpPr>
          <p:spPr>
            <a:xfrm>
              <a:off x="0" y="-38100"/>
              <a:ext cx="101493" cy="126708"/>
            </a:xfrm>
            <a:prstGeom prst="rect">
              <a:avLst/>
            </a:prstGeom>
          </p:spPr>
          <p:txBody>
            <a:bodyPr lIns="50800" tIns="50800" rIns="50800" bIns="50800" rtlCol="0" anchor="ctr"/>
            <a:lstStyle/>
            <a:p>
              <a:pPr algn="ctr">
                <a:lnSpc>
                  <a:spcPts val="2015"/>
                </a:lnSpc>
              </a:pPr>
              <a:endParaRPr/>
            </a:p>
          </p:txBody>
        </p:sp>
      </p:grpSp>
      <p:sp>
        <p:nvSpPr>
          <p:cNvPr id="33" name="Freeform 33"/>
          <p:cNvSpPr/>
          <p:nvPr/>
        </p:nvSpPr>
        <p:spPr>
          <a:xfrm rot="-5400000">
            <a:off x="8390281" y="3228547"/>
            <a:ext cx="332493" cy="953385"/>
          </a:xfrm>
          <a:custGeom>
            <a:avLst/>
            <a:gdLst/>
            <a:ahLst/>
            <a:cxnLst/>
            <a:rect l="l" t="t" r="r" b="b"/>
            <a:pathLst>
              <a:path w="332493" h="953385">
                <a:moveTo>
                  <a:pt x="0" y="0"/>
                </a:moveTo>
                <a:lnTo>
                  <a:pt x="332493" y="0"/>
                </a:lnTo>
                <a:lnTo>
                  <a:pt x="332493" y="953385"/>
                </a:lnTo>
                <a:lnTo>
                  <a:pt x="0" y="95338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4" name="Freeform 34"/>
          <p:cNvSpPr/>
          <p:nvPr/>
        </p:nvSpPr>
        <p:spPr>
          <a:xfrm rot="-5400000">
            <a:off x="8390281" y="4407572"/>
            <a:ext cx="332493" cy="953385"/>
          </a:xfrm>
          <a:custGeom>
            <a:avLst/>
            <a:gdLst/>
            <a:ahLst/>
            <a:cxnLst/>
            <a:rect l="l" t="t" r="r" b="b"/>
            <a:pathLst>
              <a:path w="332493" h="953385">
                <a:moveTo>
                  <a:pt x="0" y="0"/>
                </a:moveTo>
                <a:lnTo>
                  <a:pt x="332493" y="0"/>
                </a:lnTo>
                <a:lnTo>
                  <a:pt x="332493" y="953385"/>
                </a:lnTo>
                <a:lnTo>
                  <a:pt x="0" y="95338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5" name="Freeform 35"/>
          <p:cNvSpPr/>
          <p:nvPr/>
        </p:nvSpPr>
        <p:spPr>
          <a:xfrm rot="-5400000">
            <a:off x="8390281" y="5491346"/>
            <a:ext cx="332493" cy="953385"/>
          </a:xfrm>
          <a:custGeom>
            <a:avLst/>
            <a:gdLst/>
            <a:ahLst/>
            <a:cxnLst/>
            <a:rect l="l" t="t" r="r" b="b"/>
            <a:pathLst>
              <a:path w="332493" h="953385">
                <a:moveTo>
                  <a:pt x="0" y="0"/>
                </a:moveTo>
                <a:lnTo>
                  <a:pt x="332493" y="0"/>
                </a:lnTo>
                <a:lnTo>
                  <a:pt x="332493" y="953386"/>
                </a:lnTo>
                <a:lnTo>
                  <a:pt x="0" y="953386"/>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6" name="Freeform 36"/>
          <p:cNvSpPr/>
          <p:nvPr/>
        </p:nvSpPr>
        <p:spPr>
          <a:xfrm rot="-5400000">
            <a:off x="6482300" y="2735777"/>
            <a:ext cx="332493" cy="953385"/>
          </a:xfrm>
          <a:custGeom>
            <a:avLst/>
            <a:gdLst/>
            <a:ahLst/>
            <a:cxnLst/>
            <a:rect l="l" t="t" r="r" b="b"/>
            <a:pathLst>
              <a:path w="332493" h="953385">
                <a:moveTo>
                  <a:pt x="0" y="0"/>
                </a:moveTo>
                <a:lnTo>
                  <a:pt x="332493" y="0"/>
                </a:lnTo>
                <a:lnTo>
                  <a:pt x="332493" y="953385"/>
                </a:lnTo>
                <a:lnTo>
                  <a:pt x="0" y="95338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7" name="Freeform 37"/>
          <p:cNvSpPr/>
          <p:nvPr/>
        </p:nvSpPr>
        <p:spPr>
          <a:xfrm rot="-5400000">
            <a:off x="6482300" y="3819552"/>
            <a:ext cx="332493" cy="953385"/>
          </a:xfrm>
          <a:custGeom>
            <a:avLst/>
            <a:gdLst/>
            <a:ahLst/>
            <a:cxnLst/>
            <a:rect l="l" t="t" r="r" b="b"/>
            <a:pathLst>
              <a:path w="332493" h="953385">
                <a:moveTo>
                  <a:pt x="0" y="0"/>
                </a:moveTo>
                <a:lnTo>
                  <a:pt x="332493" y="0"/>
                </a:lnTo>
                <a:lnTo>
                  <a:pt x="332493" y="953385"/>
                </a:lnTo>
                <a:lnTo>
                  <a:pt x="0" y="95338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8" name="Freeform 38"/>
          <p:cNvSpPr/>
          <p:nvPr/>
        </p:nvSpPr>
        <p:spPr>
          <a:xfrm rot="-5400000">
            <a:off x="6482300" y="4903327"/>
            <a:ext cx="332493" cy="953385"/>
          </a:xfrm>
          <a:custGeom>
            <a:avLst/>
            <a:gdLst/>
            <a:ahLst/>
            <a:cxnLst/>
            <a:rect l="l" t="t" r="r" b="b"/>
            <a:pathLst>
              <a:path w="332493" h="953385">
                <a:moveTo>
                  <a:pt x="0" y="0"/>
                </a:moveTo>
                <a:lnTo>
                  <a:pt x="332493" y="0"/>
                </a:lnTo>
                <a:lnTo>
                  <a:pt x="332493" y="953385"/>
                </a:lnTo>
                <a:lnTo>
                  <a:pt x="0" y="95338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9" name="Freeform 39"/>
          <p:cNvSpPr/>
          <p:nvPr/>
        </p:nvSpPr>
        <p:spPr>
          <a:xfrm rot="-5400000">
            <a:off x="6482300" y="5987101"/>
            <a:ext cx="332493" cy="953385"/>
          </a:xfrm>
          <a:custGeom>
            <a:avLst/>
            <a:gdLst/>
            <a:ahLst/>
            <a:cxnLst/>
            <a:rect l="l" t="t" r="r" b="b"/>
            <a:pathLst>
              <a:path w="332493" h="953385">
                <a:moveTo>
                  <a:pt x="0" y="0"/>
                </a:moveTo>
                <a:lnTo>
                  <a:pt x="332493" y="0"/>
                </a:lnTo>
                <a:lnTo>
                  <a:pt x="332493" y="953385"/>
                </a:lnTo>
                <a:lnTo>
                  <a:pt x="0" y="95338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40" name="Freeform 40"/>
          <p:cNvSpPr/>
          <p:nvPr/>
        </p:nvSpPr>
        <p:spPr>
          <a:xfrm rot="5400000">
            <a:off x="14017529" y="4743762"/>
            <a:ext cx="250073" cy="717056"/>
          </a:xfrm>
          <a:custGeom>
            <a:avLst/>
            <a:gdLst/>
            <a:ahLst/>
            <a:cxnLst/>
            <a:rect l="l" t="t" r="r" b="b"/>
            <a:pathLst>
              <a:path w="250073" h="717056">
                <a:moveTo>
                  <a:pt x="0" y="0"/>
                </a:moveTo>
                <a:lnTo>
                  <a:pt x="250073" y="0"/>
                </a:lnTo>
                <a:lnTo>
                  <a:pt x="250073" y="717056"/>
                </a:lnTo>
                <a:lnTo>
                  <a:pt x="0" y="717056"/>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41" name="Freeform 41"/>
          <p:cNvSpPr/>
          <p:nvPr/>
        </p:nvSpPr>
        <p:spPr>
          <a:xfrm rot="-5400000">
            <a:off x="9637999" y="3190852"/>
            <a:ext cx="523082" cy="696282"/>
          </a:xfrm>
          <a:custGeom>
            <a:avLst/>
            <a:gdLst/>
            <a:ahLst/>
            <a:cxnLst/>
            <a:rect l="l" t="t" r="r" b="b"/>
            <a:pathLst>
              <a:path w="523082" h="696282">
                <a:moveTo>
                  <a:pt x="0" y="0"/>
                </a:moveTo>
                <a:lnTo>
                  <a:pt x="523082" y="0"/>
                </a:lnTo>
                <a:lnTo>
                  <a:pt x="523082" y="696282"/>
                </a:lnTo>
                <a:lnTo>
                  <a:pt x="0" y="696282"/>
                </a:lnTo>
                <a:lnTo>
                  <a:pt x="0" y="0"/>
                </a:lnTo>
                <a:close/>
              </a:path>
            </a:pathLst>
          </a:custGeom>
          <a:blipFill>
            <a:blip r:embed="rId21"/>
            <a:stretch>
              <a:fillRect/>
            </a:stretch>
          </a:blipFill>
        </p:spPr>
      </p:sp>
      <p:sp>
        <p:nvSpPr>
          <p:cNvPr id="42" name="Freeform 42"/>
          <p:cNvSpPr/>
          <p:nvPr/>
        </p:nvSpPr>
        <p:spPr>
          <a:xfrm rot="-5400000">
            <a:off x="9650353" y="3852809"/>
            <a:ext cx="523082" cy="696282"/>
          </a:xfrm>
          <a:custGeom>
            <a:avLst/>
            <a:gdLst/>
            <a:ahLst/>
            <a:cxnLst/>
            <a:rect l="l" t="t" r="r" b="b"/>
            <a:pathLst>
              <a:path w="523082" h="696282">
                <a:moveTo>
                  <a:pt x="0" y="0"/>
                </a:moveTo>
                <a:lnTo>
                  <a:pt x="523082" y="0"/>
                </a:lnTo>
                <a:lnTo>
                  <a:pt x="523082" y="696282"/>
                </a:lnTo>
                <a:lnTo>
                  <a:pt x="0" y="696282"/>
                </a:lnTo>
                <a:lnTo>
                  <a:pt x="0" y="0"/>
                </a:lnTo>
                <a:close/>
              </a:path>
            </a:pathLst>
          </a:custGeom>
          <a:blipFill>
            <a:blip r:embed="rId21"/>
            <a:stretch>
              <a:fillRect/>
            </a:stretch>
          </a:blipFill>
        </p:spPr>
      </p:sp>
      <p:sp>
        <p:nvSpPr>
          <p:cNvPr id="43" name="Freeform 43"/>
          <p:cNvSpPr/>
          <p:nvPr/>
        </p:nvSpPr>
        <p:spPr>
          <a:xfrm rot="-5400000">
            <a:off x="9668676" y="4518766"/>
            <a:ext cx="523082" cy="696282"/>
          </a:xfrm>
          <a:custGeom>
            <a:avLst/>
            <a:gdLst/>
            <a:ahLst/>
            <a:cxnLst/>
            <a:rect l="l" t="t" r="r" b="b"/>
            <a:pathLst>
              <a:path w="523082" h="696282">
                <a:moveTo>
                  <a:pt x="0" y="0"/>
                </a:moveTo>
                <a:lnTo>
                  <a:pt x="523082" y="0"/>
                </a:lnTo>
                <a:lnTo>
                  <a:pt x="523082" y="696282"/>
                </a:lnTo>
                <a:lnTo>
                  <a:pt x="0" y="696282"/>
                </a:lnTo>
                <a:lnTo>
                  <a:pt x="0" y="0"/>
                </a:lnTo>
                <a:close/>
              </a:path>
            </a:pathLst>
          </a:custGeom>
          <a:blipFill>
            <a:blip r:embed="rId21"/>
            <a:stretch>
              <a:fillRect/>
            </a:stretch>
          </a:blipFill>
        </p:spPr>
      </p:sp>
      <p:sp>
        <p:nvSpPr>
          <p:cNvPr id="44" name="Freeform 44"/>
          <p:cNvSpPr/>
          <p:nvPr/>
        </p:nvSpPr>
        <p:spPr>
          <a:xfrm rot="-5400000">
            <a:off x="9686998" y="5184723"/>
            <a:ext cx="523082" cy="696282"/>
          </a:xfrm>
          <a:custGeom>
            <a:avLst/>
            <a:gdLst/>
            <a:ahLst/>
            <a:cxnLst/>
            <a:rect l="l" t="t" r="r" b="b"/>
            <a:pathLst>
              <a:path w="523082" h="696282">
                <a:moveTo>
                  <a:pt x="0" y="0"/>
                </a:moveTo>
                <a:lnTo>
                  <a:pt x="523082" y="0"/>
                </a:lnTo>
                <a:lnTo>
                  <a:pt x="523082" y="696282"/>
                </a:lnTo>
                <a:lnTo>
                  <a:pt x="0" y="696282"/>
                </a:lnTo>
                <a:lnTo>
                  <a:pt x="0" y="0"/>
                </a:lnTo>
                <a:close/>
              </a:path>
            </a:pathLst>
          </a:custGeom>
          <a:blipFill>
            <a:blip r:embed="rId21"/>
            <a:stretch>
              <a:fillRect/>
            </a:stretch>
          </a:blipFill>
        </p:spPr>
      </p:sp>
      <p:sp>
        <p:nvSpPr>
          <p:cNvPr id="45" name="Freeform 45"/>
          <p:cNvSpPr/>
          <p:nvPr/>
        </p:nvSpPr>
        <p:spPr>
          <a:xfrm rot="-5400000">
            <a:off x="9686998" y="5850680"/>
            <a:ext cx="523082" cy="696282"/>
          </a:xfrm>
          <a:custGeom>
            <a:avLst/>
            <a:gdLst/>
            <a:ahLst/>
            <a:cxnLst/>
            <a:rect l="l" t="t" r="r" b="b"/>
            <a:pathLst>
              <a:path w="523082" h="696282">
                <a:moveTo>
                  <a:pt x="0" y="0"/>
                </a:moveTo>
                <a:lnTo>
                  <a:pt x="523082" y="0"/>
                </a:lnTo>
                <a:lnTo>
                  <a:pt x="523082" y="696282"/>
                </a:lnTo>
                <a:lnTo>
                  <a:pt x="0" y="696282"/>
                </a:lnTo>
                <a:lnTo>
                  <a:pt x="0" y="0"/>
                </a:lnTo>
                <a:close/>
              </a:path>
            </a:pathLst>
          </a:custGeom>
          <a:blipFill>
            <a:blip r:embed="rId21"/>
            <a:stretch>
              <a:fillRect/>
            </a:stretch>
          </a:blipFill>
        </p:spPr>
      </p:sp>
      <p:sp>
        <p:nvSpPr>
          <p:cNvPr id="46" name="Freeform 46"/>
          <p:cNvSpPr/>
          <p:nvPr/>
        </p:nvSpPr>
        <p:spPr>
          <a:xfrm rot="-5400000">
            <a:off x="9710252" y="6470926"/>
            <a:ext cx="523082" cy="696282"/>
          </a:xfrm>
          <a:custGeom>
            <a:avLst/>
            <a:gdLst/>
            <a:ahLst/>
            <a:cxnLst/>
            <a:rect l="l" t="t" r="r" b="b"/>
            <a:pathLst>
              <a:path w="523082" h="696282">
                <a:moveTo>
                  <a:pt x="0" y="0"/>
                </a:moveTo>
                <a:lnTo>
                  <a:pt x="523082" y="0"/>
                </a:lnTo>
                <a:lnTo>
                  <a:pt x="523082" y="696282"/>
                </a:lnTo>
                <a:lnTo>
                  <a:pt x="0" y="696282"/>
                </a:lnTo>
                <a:lnTo>
                  <a:pt x="0" y="0"/>
                </a:lnTo>
                <a:close/>
              </a:path>
            </a:pathLst>
          </a:custGeom>
          <a:blipFill>
            <a:blip r:embed="rId21"/>
            <a:stretch>
              <a:fillRect/>
            </a:stretch>
          </a:blipFill>
        </p:spPr>
      </p:sp>
      <p:sp>
        <p:nvSpPr>
          <p:cNvPr id="47" name="Freeform 47"/>
          <p:cNvSpPr/>
          <p:nvPr/>
        </p:nvSpPr>
        <p:spPr>
          <a:xfrm rot="-5400000">
            <a:off x="3877119" y="5015690"/>
            <a:ext cx="523082" cy="696282"/>
          </a:xfrm>
          <a:custGeom>
            <a:avLst/>
            <a:gdLst/>
            <a:ahLst/>
            <a:cxnLst/>
            <a:rect l="l" t="t" r="r" b="b"/>
            <a:pathLst>
              <a:path w="523082" h="696282">
                <a:moveTo>
                  <a:pt x="0" y="0"/>
                </a:moveTo>
                <a:lnTo>
                  <a:pt x="523082" y="0"/>
                </a:lnTo>
                <a:lnTo>
                  <a:pt x="523082" y="696282"/>
                </a:lnTo>
                <a:lnTo>
                  <a:pt x="0" y="696282"/>
                </a:lnTo>
                <a:lnTo>
                  <a:pt x="0" y="0"/>
                </a:lnTo>
                <a:close/>
              </a:path>
            </a:pathLst>
          </a:custGeom>
          <a:blipFill>
            <a:blip r:embed="rId21"/>
            <a:stretch>
              <a:fillRect/>
            </a:stretch>
          </a:blipFill>
        </p:spPr>
      </p:sp>
      <p:sp>
        <p:nvSpPr>
          <p:cNvPr id="48" name="Freeform 48"/>
          <p:cNvSpPr/>
          <p:nvPr/>
        </p:nvSpPr>
        <p:spPr>
          <a:xfrm>
            <a:off x="8630112" y="4816513"/>
            <a:ext cx="152822" cy="136574"/>
          </a:xfrm>
          <a:custGeom>
            <a:avLst/>
            <a:gdLst/>
            <a:ahLst/>
            <a:cxnLst/>
            <a:rect l="l" t="t" r="r" b="b"/>
            <a:pathLst>
              <a:path w="152822" h="136574">
                <a:moveTo>
                  <a:pt x="0" y="0"/>
                </a:moveTo>
                <a:lnTo>
                  <a:pt x="152822" y="0"/>
                </a:lnTo>
                <a:lnTo>
                  <a:pt x="152822" y="136573"/>
                </a:lnTo>
                <a:lnTo>
                  <a:pt x="0" y="136573"/>
                </a:lnTo>
                <a:lnTo>
                  <a:pt x="0" y="0"/>
                </a:lnTo>
                <a:close/>
              </a:path>
            </a:pathLst>
          </a:custGeom>
          <a:blipFill>
            <a:blip r:embed="rId22"/>
            <a:stretch>
              <a:fillRect l="-204255" t="-120226" b="-120226"/>
            </a:stretch>
          </a:blipFill>
        </p:spPr>
      </p:sp>
      <p:sp>
        <p:nvSpPr>
          <p:cNvPr id="49" name="Freeform 49"/>
          <p:cNvSpPr/>
          <p:nvPr/>
        </p:nvSpPr>
        <p:spPr>
          <a:xfrm>
            <a:off x="8629513" y="5898236"/>
            <a:ext cx="152822" cy="136574"/>
          </a:xfrm>
          <a:custGeom>
            <a:avLst/>
            <a:gdLst/>
            <a:ahLst/>
            <a:cxnLst/>
            <a:rect l="l" t="t" r="r" b="b"/>
            <a:pathLst>
              <a:path w="152822" h="136574">
                <a:moveTo>
                  <a:pt x="0" y="0"/>
                </a:moveTo>
                <a:lnTo>
                  <a:pt x="152823" y="0"/>
                </a:lnTo>
                <a:lnTo>
                  <a:pt x="152823" y="136574"/>
                </a:lnTo>
                <a:lnTo>
                  <a:pt x="0" y="136574"/>
                </a:lnTo>
                <a:lnTo>
                  <a:pt x="0" y="0"/>
                </a:lnTo>
                <a:close/>
              </a:path>
            </a:pathLst>
          </a:custGeom>
          <a:blipFill>
            <a:blip r:embed="rId22"/>
            <a:stretch>
              <a:fillRect l="-204255" t="-120226" b="-120226"/>
            </a:stretch>
          </a:blipFill>
        </p:spPr>
      </p:sp>
      <p:sp>
        <p:nvSpPr>
          <p:cNvPr id="50" name="Freeform 50"/>
          <p:cNvSpPr/>
          <p:nvPr/>
        </p:nvSpPr>
        <p:spPr>
          <a:xfrm>
            <a:off x="6722499" y="5311732"/>
            <a:ext cx="152822" cy="136574"/>
          </a:xfrm>
          <a:custGeom>
            <a:avLst/>
            <a:gdLst/>
            <a:ahLst/>
            <a:cxnLst/>
            <a:rect l="l" t="t" r="r" b="b"/>
            <a:pathLst>
              <a:path w="152822" h="136574">
                <a:moveTo>
                  <a:pt x="0" y="0"/>
                </a:moveTo>
                <a:lnTo>
                  <a:pt x="152822" y="0"/>
                </a:lnTo>
                <a:lnTo>
                  <a:pt x="152822" y="136574"/>
                </a:lnTo>
                <a:lnTo>
                  <a:pt x="0" y="136574"/>
                </a:lnTo>
                <a:lnTo>
                  <a:pt x="0" y="0"/>
                </a:lnTo>
                <a:close/>
              </a:path>
            </a:pathLst>
          </a:custGeom>
          <a:blipFill>
            <a:blip r:embed="rId22"/>
            <a:stretch>
              <a:fillRect l="-204255" t="-120226" b="-120226"/>
            </a:stretch>
          </a:blipFill>
        </p:spPr>
      </p:sp>
      <p:sp>
        <p:nvSpPr>
          <p:cNvPr id="51" name="Freeform 51"/>
          <p:cNvSpPr/>
          <p:nvPr/>
        </p:nvSpPr>
        <p:spPr>
          <a:xfrm>
            <a:off x="6722499" y="6395507"/>
            <a:ext cx="152822" cy="136574"/>
          </a:xfrm>
          <a:custGeom>
            <a:avLst/>
            <a:gdLst/>
            <a:ahLst/>
            <a:cxnLst/>
            <a:rect l="l" t="t" r="r" b="b"/>
            <a:pathLst>
              <a:path w="152822" h="136574">
                <a:moveTo>
                  <a:pt x="0" y="0"/>
                </a:moveTo>
                <a:lnTo>
                  <a:pt x="152822" y="0"/>
                </a:lnTo>
                <a:lnTo>
                  <a:pt x="152822" y="136574"/>
                </a:lnTo>
                <a:lnTo>
                  <a:pt x="0" y="136574"/>
                </a:lnTo>
                <a:lnTo>
                  <a:pt x="0" y="0"/>
                </a:lnTo>
                <a:close/>
              </a:path>
            </a:pathLst>
          </a:custGeom>
          <a:blipFill>
            <a:blip r:embed="rId22"/>
            <a:stretch>
              <a:fillRect l="-204255" t="-120226" b="-120226"/>
            </a:stretch>
          </a:blipFill>
        </p:spPr>
      </p:sp>
      <p:sp>
        <p:nvSpPr>
          <p:cNvPr id="52" name="Freeform 52"/>
          <p:cNvSpPr/>
          <p:nvPr/>
        </p:nvSpPr>
        <p:spPr>
          <a:xfrm>
            <a:off x="8629513" y="3636953"/>
            <a:ext cx="152822" cy="136574"/>
          </a:xfrm>
          <a:custGeom>
            <a:avLst/>
            <a:gdLst/>
            <a:ahLst/>
            <a:cxnLst/>
            <a:rect l="l" t="t" r="r" b="b"/>
            <a:pathLst>
              <a:path w="152822" h="136574">
                <a:moveTo>
                  <a:pt x="0" y="0"/>
                </a:moveTo>
                <a:lnTo>
                  <a:pt x="152823" y="0"/>
                </a:lnTo>
                <a:lnTo>
                  <a:pt x="152823" y="136574"/>
                </a:lnTo>
                <a:lnTo>
                  <a:pt x="0" y="136574"/>
                </a:lnTo>
                <a:lnTo>
                  <a:pt x="0" y="0"/>
                </a:lnTo>
                <a:close/>
              </a:path>
            </a:pathLst>
          </a:custGeom>
          <a:blipFill>
            <a:blip r:embed="rId22"/>
            <a:stretch>
              <a:fillRect l="-204255" t="-120226" b="-120226"/>
            </a:stretch>
          </a:blipFill>
        </p:spPr>
      </p:sp>
      <p:sp>
        <p:nvSpPr>
          <p:cNvPr id="53" name="Freeform 53"/>
          <p:cNvSpPr/>
          <p:nvPr/>
        </p:nvSpPr>
        <p:spPr>
          <a:xfrm>
            <a:off x="6722499" y="4229474"/>
            <a:ext cx="152822" cy="136574"/>
          </a:xfrm>
          <a:custGeom>
            <a:avLst/>
            <a:gdLst/>
            <a:ahLst/>
            <a:cxnLst/>
            <a:rect l="l" t="t" r="r" b="b"/>
            <a:pathLst>
              <a:path w="152822" h="136574">
                <a:moveTo>
                  <a:pt x="0" y="0"/>
                </a:moveTo>
                <a:lnTo>
                  <a:pt x="152822" y="0"/>
                </a:lnTo>
                <a:lnTo>
                  <a:pt x="152822" y="136574"/>
                </a:lnTo>
                <a:lnTo>
                  <a:pt x="0" y="136574"/>
                </a:lnTo>
                <a:lnTo>
                  <a:pt x="0" y="0"/>
                </a:lnTo>
                <a:close/>
              </a:path>
            </a:pathLst>
          </a:custGeom>
          <a:blipFill>
            <a:blip r:embed="rId22"/>
            <a:stretch>
              <a:fillRect l="-204255" t="-120226" b="-120226"/>
            </a:stretch>
          </a:blipFill>
        </p:spPr>
      </p:sp>
      <p:sp>
        <p:nvSpPr>
          <p:cNvPr id="54" name="Freeform 54"/>
          <p:cNvSpPr/>
          <p:nvPr/>
        </p:nvSpPr>
        <p:spPr>
          <a:xfrm>
            <a:off x="6722499" y="3140878"/>
            <a:ext cx="152822" cy="136574"/>
          </a:xfrm>
          <a:custGeom>
            <a:avLst/>
            <a:gdLst/>
            <a:ahLst/>
            <a:cxnLst/>
            <a:rect l="l" t="t" r="r" b="b"/>
            <a:pathLst>
              <a:path w="152822" h="136574">
                <a:moveTo>
                  <a:pt x="0" y="0"/>
                </a:moveTo>
                <a:lnTo>
                  <a:pt x="152822" y="0"/>
                </a:lnTo>
                <a:lnTo>
                  <a:pt x="152822" y="136574"/>
                </a:lnTo>
                <a:lnTo>
                  <a:pt x="0" y="136574"/>
                </a:lnTo>
                <a:lnTo>
                  <a:pt x="0" y="0"/>
                </a:lnTo>
                <a:close/>
              </a:path>
            </a:pathLst>
          </a:custGeom>
          <a:blipFill>
            <a:blip r:embed="rId22"/>
            <a:stretch>
              <a:fillRect l="-204255" t="-120226" b="-120226"/>
            </a:stretch>
          </a:blipFill>
        </p:spPr>
      </p:sp>
      <p:sp>
        <p:nvSpPr>
          <p:cNvPr id="55" name="Freeform 55"/>
          <p:cNvSpPr/>
          <p:nvPr/>
        </p:nvSpPr>
        <p:spPr>
          <a:xfrm>
            <a:off x="13984011" y="5048501"/>
            <a:ext cx="120377" cy="107578"/>
          </a:xfrm>
          <a:custGeom>
            <a:avLst/>
            <a:gdLst/>
            <a:ahLst/>
            <a:cxnLst/>
            <a:rect l="l" t="t" r="r" b="b"/>
            <a:pathLst>
              <a:path w="120377" h="107578">
                <a:moveTo>
                  <a:pt x="0" y="0"/>
                </a:moveTo>
                <a:lnTo>
                  <a:pt x="120378" y="0"/>
                </a:lnTo>
                <a:lnTo>
                  <a:pt x="120378" y="107578"/>
                </a:lnTo>
                <a:lnTo>
                  <a:pt x="0" y="107578"/>
                </a:lnTo>
                <a:lnTo>
                  <a:pt x="0" y="0"/>
                </a:lnTo>
                <a:close/>
              </a:path>
            </a:pathLst>
          </a:custGeom>
          <a:blipFill>
            <a:blip r:embed="rId22"/>
            <a:stretch>
              <a:fillRect l="-204255" t="-120226" b="-120226"/>
            </a:stretch>
          </a:blipFill>
        </p:spPr>
      </p:sp>
      <p:sp>
        <p:nvSpPr>
          <p:cNvPr id="56" name="Freeform 56"/>
          <p:cNvSpPr/>
          <p:nvPr/>
        </p:nvSpPr>
        <p:spPr>
          <a:xfrm>
            <a:off x="4098299" y="7939634"/>
            <a:ext cx="388502" cy="984683"/>
          </a:xfrm>
          <a:custGeom>
            <a:avLst/>
            <a:gdLst/>
            <a:ahLst/>
            <a:cxnLst/>
            <a:rect l="l" t="t" r="r" b="b"/>
            <a:pathLst>
              <a:path w="388502" h="984683">
                <a:moveTo>
                  <a:pt x="0" y="0"/>
                </a:moveTo>
                <a:lnTo>
                  <a:pt x="388502" y="0"/>
                </a:lnTo>
                <a:lnTo>
                  <a:pt x="388502" y="984683"/>
                </a:lnTo>
                <a:lnTo>
                  <a:pt x="0" y="984683"/>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57" name="Freeform 57"/>
          <p:cNvSpPr/>
          <p:nvPr/>
        </p:nvSpPr>
        <p:spPr>
          <a:xfrm flipH="1">
            <a:off x="13715886" y="1723493"/>
            <a:ext cx="388502" cy="984683"/>
          </a:xfrm>
          <a:custGeom>
            <a:avLst/>
            <a:gdLst/>
            <a:ahLst/>
            <a:cxnLst/>
            <a:rect l="l" t="t" r="r" b="b"/>
            <a:pathLst>
              <a:path w="388502" h="984683">
                <a:moveTo>
                  <a:pt x="388503" y="0"/>
                </a:moveTo>
                <a:lnTo>
                  <a:pt x="0" y="0"/>
                </a:lnTo>
                <a:lnTo>
                  <a:pt x="0" y="984683"/>
                </a:lnTo>
                <a:lnTo>
                  <a:pt x="388503" y="984683"/>
                </a:lnTo>
                <a:lnTo>
                  <a:pt x="388503"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58" name="Freeform 58"/>
          <p:cNvSpPr/>
          <p:nvPr/>
        </p:nvSpPr>
        <p:spPr>
          <a:xfrm>
            <a:off x="7766566" y="1454223"/>
            <a:ext cx="313269" cy="994504"/>
          </a:xfrm>
          <a:custGeom>
            <a:avLst/>
            <a:gdLst/>
            <a:ahLst/>
            <a:cxnLst/>
            <a:rect l="l" t="t" r="r" b="b"/>
            <a:pathLst>
              <a:path w="313269" h="994504">
                <a:moveTo>
                  <a:pt x="0" y="0"/>
                </a:moveTo>
                <a:lnTo>
                  <a:pt x="313269" y="0"/>
                </a:lnTo>
                <a:lnTo>
                  <a:pt x="313269" y="994504"/>
                </a:lnTo>
                <a:lnTo>
                  <a:pt x="0" y="994504"/>
                </a:lnTo>
                <a:lnTo>
                  <a:pt x="0" y="0"/>
                </a:lnTo>
                <a:close/>
              </a:path>
            </a:pathLst>
          </a:custGeom>
          <a:blipFill>
            <a:blip r:embed="rId25"/>
            <a:stretch>
              <a:fillRect/>
            </a:stretch>
          </a:blipFill>
        </p:spPr>
      </p:sp>
      <p:sp>
        <p:nvSpPr>
          <p:cNvPr id="59" name="TextBox 59"/>
          <p:cNvSpPr txBox="1"/>
          <p:nvPr/>
        </p:nvSpPr>
        <p:spPr>
          <a:xfrm>
            <a:off x="8705924" y="8296517"/>
            <a:ext cx="1181263" cy="564257"/>
          </a:xfrm>
          <a:prstGeom prst="rect">
            <a:avLst/>
          </a:prstGeom>
        </p:spPr>
        <p:txBody>
          <a:bodyPr wrap="square" lIns="0" tIns="0" rIns="0" bIns="0" rtlCol="0" anchor="t">
            <a:spAutoFit/>
          </a:bodyPr>
          <a:lstStyle/>
          <a:p>
            <a:pPr algn="ctr">
              <a:lnSpc>
                <a:spcPts val="4431"/>
              </a:lnSpc>
            </a:pPr>
            <a:r>
              <a:rPr lang="en-US" sz="3165" dirty="0">
                <a:solidFill>
                  <a:srgbClr val="000000"/>
                </a:solidFill>
                <a:latin typeface="Trocchi"/>
              </a:rPr>
              <a:t>18 m</a:t>
            </a:r>
          </a:p>
        </p:txBody>
      </p:sp>
      <p:sp>
        <p:nvSpPr>
          <p:cNvPr id="60" name="TextBox 60"/>
          <p:cNvSpPr txBox="1"/>
          <p:nvPr/>
        </p:nvSpPr>
        <p:spPr>
          <a:xfrm>
            <a:off x="3631192" y="9020626"/>
            <a:ext cx="1284470" cy="237674"/>
          </a:xfrm>
          <a:prstGeom prst="rect">
            <a:avLst/>
          </a:prstGeom>
        </p:spPr>
        <p:txBody>
          <a:bodyPr lIns="0" tIns="0" rIns="0" bIns="0" rtlCol="0" anchor="t">
            <a:spAutoFit/>
          </a:bodyPr>
          <a:lstStyle/>
          <a:p>
            <a:pPr algn="ctr">
              <a:lnSpc>
                <a:spcPts val="1872"/>
              </a:lnSpc>
            </a:pPr>
            <a:r>
              <a:rPr lang="en-US" sz="1337">
                <a:solidFill>
                  <a:srgbClr val="084C6E"/>
                </a:solidFill>
                <a:latin typeface="Arimo"/>
              </a:rPr>
              <a:t>Çizgi Hakemi</a:t>
            </a:r>
          </a:p>
        </p:txBody>
      </p:sp>
      <p:sp>
        <p:nvSpPr>
          <p:cNvPr id="61" name="TextBox 61"/>
          <p:cNvSpPr txBox="1"/>
          <p:nvPr/>
        </p:nvSpPr>
        <p:spPr>
          <a:xfrm>
            <a:off x="13216623" y="1458760"/>
            <a:ext cx="1284470" cy="237674"/>
          </a:xfrm>
          <a:prstGeom prst="rect">
            <a:avLst/>
          </a:prstGeom>
        </p:spPr>
        <p:txBody>
          <a:bodyPr lIns="0" tIns="0" rIns="0" bIns="0" rtlCol="0" anchor="t">
            <a:spAutoFit/>
          </a:bodyPr>
          <a:lstStyle/>
          <a:p>
            <a:pPr algn="ctr">
              <a:lnSpc>
                <a:spcPts val="1872"/>
              </a:lnSpc>
            </a:pPr>
            <a:r>
              <a:rPr lang="en-US" sz="1337">
                <a:solidFill>
                  <a:srgbClr val="FFFFFF"/>
                </a:solidFill>
                <a:latin typeface="Arimo"/>
              </a:rPr>
              <a:t>Çizgi Hakemi</a:t>
            </a:r>
          </a:p>
        </p:txBody>
      </p:sp>
      <p:sp>
        <p:nvSpPr>
          <p:cNvPr id="62" name="TextBox 62"/>
          <p:cNvSpPr txBox="1"/>
          <p:nvPr/>
        </p:nvSpPr>
        <p:spPr>
          <a:xfrm>
            <a:off x="3790519" y="1316336"/>
            <a:ext cx="10869901" cy="237674"/>
          </a:xfrm>
          <a:prstGeom prst="rect">
            <a:avLst/>
          </a:prstGeom>
        </p:spPr>
        <p:txBody>
          <a:bodyPr lIns="0" tIns="0" rIns="0" bIns="0" rtlCol="0" anchor="t">
            <a:spAutoFit/>
          </a:bodyPr>
          <a:lstStyle/>
          <a:p>
            <a:pPr algn="ctr">
              <a:lnSpc>
                <a:spcPts val="1872"/>
              </a:lnSpc>
            </a:pPr>
            <a:r>
              <a:rPr lang="en-US" sz="1337">
                <a:solidFill>
                  <a:srgbClr val="FFFFFF"/>
                </a:solidFill>
                <a:latin typeface="Arimo"/>
              </a:rPr>
              <a:t>Masa Hakemleri</a:t>
            </a:r>
          </a:p>
        </p:txBody>
      </p:sp>
      <p:sp>
        <p:nvSpPr>
          <p:cNvPr id="63" name="TextBox 63"/>
          <p:cNvSpPr txBox="1"/>
          <p:nvPr/>
        </p:nvSpPr>
        <p:spPr>
          <a:xfrm>
            <a:off x="4735548" y="1044387"/>
            <a:ext cx="1464797" cy="252899"/>
          </a:xfrm>
          <a:prstGeom prst="rect">
            <a:avLst/>
          </a:prstGeom>
        </p:spPr>
        <p:txBody>
          <a:bodyPr lIns="0" tIns="0" rIns="0" bIns="0" rtlCol="0" anchor="t">
            <a:spAutoFit/>
          </a:bodyPr>
          <a:lstStyle/>
          <a:p>
            <a:pPr algn="ctr">
              <a:lnSpc>
                <a:spcPts val="2015"/>
              </a:lnSpc>
            </a:pPr>
            <a:r>
              <a:rPr lang="en-US" sz="1439">
                <a:solidFill>
                  <a:srgbClr val="084C6E"/>
                </a:solidFill>
                <a:latin typeface="Arimo"/>
              </a:rPr>
              <a:t>Yedek Oyuncular</a:t>
            </a:r>
          </a:p>
        </p:txBody>
      </p:sp>
      <p:sp>
        <p:nvSpPr>
          <p:cNvPr id="64" name="TextBox 64"/>
          <p:cNvSpPr txBox="1"/>
          <p:nvPr/>
        </p:nvSpPr>
        <p:spPr>
          <a:xfrm>
            <a:off x="11754944" y="1044387"/>
            <a:ext cx="1464797" cy="252899"/>
          </a:xfrm>
          <a:prstGeom prst="rect">
            <a:avLst/>
          </a:prstGeom>
        </p:spPr>
        <p:txBody>
          <a:bodyPr lIns="0" tIns="0" rIns="0" bIns="0" rtlCol="0" anchor="t">
            <a:spAutoFit/>
          </a:bodyPr>
          <a:lstStyle/>
          <a:p>
            <a:pPr algn="ctr">
              <a:lnSpc>
                <a:spcPts val="2015"/>
              </a:lnSpc>
            </a:pPr>
            <a:r>
              <a:rPr lang="en-US" sz="1439">
                <a:solidFill>
                  <a:srgbClr val="FFFFFF"/>
                </a:solidFill>
                <a:latin typeface="Arimo"/>
              </a:rPr>
              <a:t>Yedek Oyuncular</a:t>
            </a:r>
          </a:p>
        </p:txBody>
      </p:sp>
      <p:sp>
        <p:nvSpPr>
          <p:cNvPr id="65" name="TextBox 65"/>
          <p:cNvSpPr txBox="1"/>
          <p:nvPr/>
        </p:nvSpPr>
        <p:spPr>
          <a:xfrm>
            <a:off x="5875604" y="773948"/>
            <a:ext cx="1464797" cy="252899"/>
          </a:xfrm>
          <a:prstGeom prst="rect">
            <a:avLst/>
          </a:prstGeom>
        </p:spPr>
        <p:txBody>
          <a:bodyPr lIns="0" tIns="0" rIns="0" bIns="0" rtlCol="0" anchor="t">
            <a:spAutoFit/>
          </a:bodyPr>
          <a:lstStyle/>
          <a:p>
            <a:pPr algn="ctr">
              <a:lnSpc>
                <a:spcPts val="2015"/>
              </a:lnSpc>
            </a:pPr>
            <a:r>
              <a:rPr lang="en-US" sz="1439" dirty="0" err="1">
                <a:solidFill>
                  <a:srgbClr val="084C6E"/>
                </a:solidFill>
                <a:latin typeface="Arimo"/>
              </a:rPr>
              <a:t>Oyun</a:t>
            </a:r>
            <a:r>
              <a:rPr lang="en-US" sz="1439" dirty="0">
                <a:solidFill>
                  <a:srgbClr val="084C6E"/>
                </a:solidFill>
                <a:latin typeface="Arimo"/>
              </a:rPr>
              <a:t> </a:t>
            </a:r>
            <a:r>
              <a:rPr lang="en-US" sz="1439" dirty="0" err="1">
                <a:solidFill>
                  <a:srgbClr val="084C6E"/>
                </a:solidFill>
                <a:latin typeface="Arimo"/>
              </a:rPr>
              <a:t>Lideri</a:t>
            </a:r>
            <a:endParaRPr lang="en-US" sz="1439" dirty="0">
              <a:solidFill>
                <a:srgbClr val="084C6E"/>
              </a:solidFill>
              <a:latin typeface="Arimo"/>
            </a:endParaRPr>
          </a:p>
        </p:txBody>
      </p:sp>
      <p:sp>
        <p:nvSpPr>
          <p:cNvPr id="67" name="Freeform 13"/>
          <p:cNvSpPr/>
          <p:nvPr/>
        </p:nvSpPr>
        <p:spPr>
          <a:xfrm>
            <a:off x="6211468" y="1076041"/>
            <a:ext cx="538040" cy="1150888"/>
          </a:xfrm>
          <a:custGeom>
            <a:avLst/>
            <a:gdLst/>
            <a:ahLst/>
            <a:cxnLst/>
            <a:rect l="l" t="t" r="r" b="b"/>
            <a:pathLst>
              <a:path w="538040" h="1150888">
                <a:moveTo>
                  <a:pt x="0" y="0"/>
                </a:moveTo>
                <a:lnTo>
                  <a:pt x="538040" y="0"/>
                </a:lnTo>
                <a:lnTo>
                  <a:pt x="538040" y="1150887"/>
                </a:lnTo>
                <a:lnTo>
                  <a:pt x="0" y="1150887"/>
                </a:lnTo>
                <a:lnTo>
                  <a:pt x="0" y="0"/>
                </a:lnTo>
                <a:close/>
              </a:path>
            </a:pathLst>
          </a:custGeom>
          <a:blipFill>
            <a:blip r:embed="rId14"/>
            <a:stretch>
              <a:fillRect/>
            </a:stretch>
          </a:blipFill>
        </p:spPr>
      </p:sp>
      <p:sp>
        <p:nvSpPr>
          <p:cNvPr id="68" name="TextBox 65"/>
          <p:cNvSpPr txBox="1"/>
          <p:nvPr/>
        </p:nvSpPr>
        <p:spPr>
          <a:xfrm>
            <a:off x="10914968" y="790729"/>
            <a:ext cx="1464797" cy="252899"/>
          </a:xfrm>
          <a:prstGeom prst="rect">
            <a:avLst/>
          </a:prstGeom>
        </p:spPr>
        <p:txBody>
          <a:bodyPr lIns="0" tIns="0" rIns="0" bIns="0" rtlCol="0" anchor="t">
            <a:spAutoFit/>
          </a:bodyPr>
          <a:lstStyle/>
          <a:p>
            <a:pPr algn="ctr">
              <a:lnSpc>
                <a:spcPts val="2015"/>
              </a:lnSpc>
            </a:pPr>
            <a:r>
              <a:rPr lang="en-US" sz="1439" dirty="0" err="1">
                <a:solidFill>
                  <a:srgbClr val="084C6E"/>
                </a:solidFill>
                <a:latin typeface="Arimo"/>
              </a:rPr>
              <a:t>Oyun</a:t>
            </a:r>
            <a:r>
              <a:rPr lang="en-US" sz="1439" dirty="0">
                <a:solidFill>
                  <a:srgbClr val="084C6E"/>
                </a:solidFill>
                <a:latin typeface="Arimo"/>
              </a:rPr>
              <a:t> </a:t>
            </a:r>
            <a:r>
              <a:rPr lang="en-US" sz="1439" dirty="0" err="1">
                <a:solidFill>
                  <a:srgbClr val="084C6E"/>
                </a:solidFill>
                <a:latin typeface="Arimo"/>
              </a:rPr>
              <a:t>Lideri</a:t>
            </a:r>
            <a:endParaRPr lang="en-US" sz="1439" dirty="0">
              <a:solidFill>
                <a:srgbClr val="084C6E"/>
              </a:solidFill>
              <a:latin typeface="Arim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6400800"/>
          </a:xfrm>
          <a:prstGeom prst="rect">
            <a:avLst/>
          </a:prstGeom>
        </p:spPr>
        <p:txBody>
          <a:bodyPr lIns="0" tIns="0" rIns="0" bIns="0" rtlCol="0" anchor="t">
            <a:spAutoFit/>
          </a:bodyPr>
          <a:lstStyle/>
          <a:p>
            <a:pPr algn="just">
              <a:lnSpc>
                <a:spcPts val="4200"/>
              </a:lnSpc>
            </a:pPr>
            <a:r>
              <a:rPr lang="en-US" sz="3000" u="sng">
                <a:solidFill>
                  <a:srgbClr val="084C6E"/>
                </a:solidFill>
                <a:latin typeface="Arimo"/>
              </a:rPr>
              <a:t>Topun atıldığı yerler ve topun çıktığı yerlere göre, oyunun nereden başlatılacağına yönelik  tereddüt edilen konularla ilgili bilgiler: </a:t>
            </a:r>
          </a:p>
          <a:p>
            <a:pPr algn="just">
              <a:lnSpc>
                <a:spcPts val="4200"/>
              </a:lnSpc>
            </a:pPr>
            <a:endParaRPr lang="en-US" sz="3000" u="sng">
              <a:solidFill>
                <a:srgbClr val="084C6E"/>
              </a:solidFill>
              <a:latin typeface="Arimo"/>
            </a:endParaRPr>
          </a:p>
          <a:p>
            <a:pPr algn="just">
              <a:lnSpc>
                <a:spcPts val="4200"/>
              </a:lnSpc>
            </a:pPr>
            <a:r>
              <a:rPr lang="en-US" sz="3000">
                <a:solidFill>
                  <a:srgbClr val="084C6E"/>
                </a:solidFill>
                <a:latin typeface="Arimo"/>
              </a:rPr>
              <a:t>Bir önceki takımların yerleşim düzenlerinin olduğu slayt sayfasına göre kırmızı takımı A takım, mavi takımı B takım olarak adlandıralım.</a:t>
            </a:r>
          </a:p>
          <a:p>
            <a:pPr algn="just">
              <a:lnSpc>
                <a:spcPts val="4200"/>
              </a:lnSpc>
            </a:pPr>
            <a:endParaRPr lang="en-US" sz="3000">
              <a:solidFill>
                <a:srgbClr val="084C6E"/>
              </a:solidFill>
              <a:latin typeface="Arimo"/>
            </a:endParaRPr>
          </a:p>
          <a:p>
            <a:pPr marL="647700" lvl="1" indent="-323850" algn="just">
              <a:lnSpc>
                <a:spcPts val="4200"/>
              </a:lnSpc>
              <a:buFont typeface="Arial"/>
              <a:buChar char="•"/>
            </a:pPr>
            <a:r>
              <a:rPr lang="en-US" sz="3000">
                <a:solidFill>
                  <a:srgbClr val="084C6E"/>
                </a:solidFill>
                <a:latin typeface="Arimo"/>
              </a:rPr>
              <a:t>Eğer A takımının kalecisi ya da yanan oyuncularından atılan top, B takımının herhangi bir oyuncusuna değip yere düşer ve B takımının sahasının yan çizgilerinden dışarı çıkarsa, B takımının oyuncusu yanar ve oyun B takımının sahasından devam eder. Top, B takımının oyuncularına değmeden direkt olarak aynı bölgeden dışarı çıkarsa, yine B takımının sahasından oyun başlatılır.</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475394"/>
            <a:ext cx="15500646" cy="9601200"/>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084C6E"/>
                </a:solidFill>
                <a:latin typeface="Arimo"/>
              </a:rPr>
              <a:t>Atışı yapan A takımının kaleci ya da yanan oyuncusundan gelen top, B takımının bir oyuncusuna değdikten sonra yere düşer ve A takımının saha içi oyuncularının bulunduğu bölgenin yan çizgilerinden dışarı çıkarsa, vurulan oyuncu yanar ve oyun B takımının kaleci bölgesinden yeniden başlar. Eğer top, B takımının hiçbir oyuncusuna değmeden doğrudan dışarı çıkarsa, top yine B takımının kaleci bölgesinden oyuna sokulur.</a:t>
            </a:r>
          </a:p>
          <a:p>
            <a:pPr algn="just">
              <a:lnSpc>
                <a:spcPts val="4200"/>
              </a:lnSpc>
            </a:pPr>
            <a:endParaRPr lang="en-US" sz="3000">
              <a:solidFill>
                <a:srgbClr val="084C6E"/>
              </a:solidFill>
              <a:latin typeface="Arimo"/>
            </a:endParaRPr>
          </a:p>
          <a:p>
            <a:pPr marL="647700" lvl="1" indent="-323850" algn="just">
              <a:lnSpc>
                <a:spcPts val="4200"/>
              </a:lnSpc>
              <a:buFont typeface="Arial"/>
              <a:buChar char="•"/>
            </a:pPr>
            <a:r>
              <a:rPr lang="en-US" sz="3000">
                <a:solidFill>
                  <a:srgbClr val="084C6E"/>
                </a:solidFill>
                <a:latin typeface="Arimo"/>
              </a:rPr>
              <a:t>A takımı oyuncularının B takımı oyuncularına yaptığı atışlarda, eğer top B takımı oyuncularının herhangi birinin saçına bile değip yere düşerse, o oyuncu oyun dışı kalır. Top, bu durumda B takımının saha kenarlarından dışarı çıkarsa, oyun B takımı sahasından yeniden başlar. Top, B takımı oyuncularına değip değmemesine bakılmaksızın, A takımı kaleci bölgesinin arka çizgisinden çıkarsa, oyun A takımı kaleci bölgesinden devam eder. A takımı oyuncularının attığı ve B takımı oyuncularına temas eden top, yere değmeden A takımı kaleci bölgesindeki bir oyuncu tarafından havada yakalanırsa, B takımı oyuncusu oyun dışı sayılmaz. Bir oyuncunun oyun dışı sayılabilmesi için, topun yere düşmüş olması şarttır.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028700" y="1814927"/>
            <a:ext cx="15500646" cy="5867400"/>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084C6E"/>
                </a:solidFill>
                <a:latin typeface="Arimo"/>
              </a:rPr>
              <a:t>A takımının oyuncuları veya kalecisi tarafından atılan top, A takımı oyuncularının vücuduna değdikten sonra B takımının oyuncularından birine çarparak yere düşerse, o B takımı oyuncusu oyun dışı bırakılır. Ancak kasten yapılan kafa, ayak veya smaç gibi vuruşlar bu kuralın dışındadır ve bu tür bir vuruş yapan oyuncu kuralları ihlal etmiş sayılır. Eğer bu ihlali yapan oyuncu kaleci veya saha içindeki bir oyuncuysa, oyun dışı bırakılır. Oyun, rakip B takımı oyuncularının bulunduğu alandan başlar.</a:t>
            </a:r>
          </a:p>
          <a:p>
            <a:pPr algn="just">
              <a:lnSpc>
                <a:spcPts val="4200"/>
              </a:lnSpc>
            </a:pPr>
            <a:endParaRPr lang="en-US" sz="3000">
              <a:solidFill>
                <a:srgbClr val="084C6E"/>
              </a:solidFill>
              <a:latin typeface="Arimo"/>
            </a:endParaRPr>
          </a:p>
          <a:p>
            <a:pPr marL="647700" lvl="1" indent="-323850" algn="just">
              <a:lnSpc>
                <a:spcPts val="4200"/>
              </a:lnSpc>
              <a:buFont typeface="Arial"/>
              <a:buChar char="•"/>
            </a:pPr>
            <a:r>
              <a:rPr lang="en-US" sz="3000">
                <a:solidFill>
                  <a:srgbClr val="084C6E"/>
                </a:solidFill>
                <a:latin typeface="Arimo"/>
              </a:rPr>
              <a:t>A takımının saha içindeki oyuncuları tarafından yapılan bir atış sonucu top, A takımının kalecisi veya oyun dışı oyuncuları tarafından yakalanamaz ve B takımının saha kenarından dışarı çıkarsa, oyun B takımının bulunduğu alandan devam eder.</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838200"/>
            <a:ext cx="15500646" cy="8001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Rakip takımdan gelen top bir oyuncuya değip yere düşmediği sürece oyuncu oyun dışı sayılmaz.</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Takım içi paslaşmalar sırasında, rakibe yönelik kasıtlı olarak smaç veya kafa ile yapılan atışlar kabul edilmez ve bu atışlar geçersiz sayılır. Topun kısa bir süre de olsa tutulması gerekir.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Oyun dışı bırakılan bir oyuncu, sahadan çıkmadan önce topa son bir müdahalede bulunabilir ancak bu müdahale topun saha içinde kalmasını sağlamalıdır. Müdahaleden sonra oyuncu, en yakın yan çizgiden sahayı terk ederek kaleci bölgesine yönelir.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Eğer bir oyuncu vurulduktan sonra topa tekme atar ve top kendi sahasının yan çizgisinden dışarı çıkarsa, oyun rakip takımın kalecisinden başlar. Eğer tekmelediği top rakip sahaya girerse, oyun rakip saha içindeki oyunculardan devam eder.</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845028" y="971550"/>
            <a:ext cx="17442972" cy="7001917"/>
          </a:xfrm>
          <a:prstGeom prst="rect">
            <a:avLst/>
          </a:prstGeom>
        </p:spPr>
        <p:txBody>
          <a:bodyPr lIns="0" tIns="0" rIns="0" bIns="0" rtlCol="0" anchor="t">
            <a:spAutoFit/>
          </a:bodyPr>
          <a:lstStyle/>
          <a:p>
            <a:pPr>
              <a:lnSpc>
                <a:spcPts val="4200"/>
              </a:lnSpc>
            </a:pPr>
            <a:endParaRPr dirty="0"/>
          </a:p>
          <a:p>
            <a:pPr>
              <a:lnSpc>
                <a:spcPts val="4200"/>
              </a:lnSpc>
            </a:pPr>
            <a:endParaRPr dirty="0"/>
          </a:p>
          <a:p>
            <a:pPr>
              <a:lnSpc>
                <a:spcPts val="4200"/>
              </a:lnSpc>
            </a:pPr>
            <a:endParaRPr dirty="0"/>
          </a:p>
          <a:p>
            <a:pPr>
              <a:lnSpc>
                <a:spcPts val="4200"/>
              </a:lnSpc>
            </a:pPr>
            <a:r>
              <a:rPr lang="en-US" sz="3000" dirty="0" err="1">
                <a:solidFill>
                  <a:srgbClr val="084C6E"/>
                </a:solidFill>
                <a:latin typeface="Trocchi"/>
              </a:rPr>
              <a:t>Millî</a:t>
            </a:r>
            <a:r>
              <a:rPr lang="en-US" sz="3000" dirty="0">
                <a:solidFill>
                  <a:srgbClr val="084C6E"/>
                </a:solidFill>
                <a:latin typeface="Trocchi"/>
              </a:rPr>
              <a:t> </a:t>
            </a:r>
            <a:r>
              <a:rPr lang="en-US" sz="3000" dirty="0" err="1">
                <a:solidFill>
                  <a:srgbClr val="084C6E"/>
                </a:solidFill>
                <a:latin typeface="Trocchi"/>
              </a:rPr>
              <a:t>Eğitim</a:t>
            </a:r>
            <a:r>
              <a:rPr lang="en-US" sz="3000" dirty="0">
                <a:solidFill>
                  <a:srgbClr val="084C6E"/>
                </a:solidFill>
                <a:latin typeface="Trocchi"/>
              </a:rPr>
              <a:t> </a:t>
            </a:r>
            <a:r>
              <a:rPr lang="en-US" sz="3000" dirty="0" err="1">
                <a:solidFill>
                  <a:srgbClr val="084C6E"/>
                </a:solidFill>
                <a:latin typeface="Trocchi"/>
              </a:rPr>
              <a:t>Bakanlığı</a:t>
            </a:r>
            <a:r>
              <a:rPr lang="en-US" sz="3000" dirty="0">
                <a:solidFill>
                  <a:srgbClr val="084C6E"/>
                </a:solidFill>
                <a:latin typeface="Trocchi"/>
              </a:rPr>
              <a:t> </a:t>
            </a:r>
            <a:r>
              <a:rPr lang="en-US" sz="3000" dirty="0" err="1">
                <a:solidFill>
                  <a:srgbClr val="084C6E"/>
                </a:solidFill>
                <a:latin typeface="Trocchi"/>
              </a:rPr>
              <a:t>Temel</a:t>
            </a:r>
            <a:r>
              <a:rPr lang="en-US" sz="3000" dirty="0">
                <a:solidFill>
                  <a:srgbClr val="084C6E"/>
                </a:solidFill>
                <a:latin typeface="Trocchi"/>
              </a:rPr>
              <a:t> </a:t>
            </a:r>
            <a:r>
              <a:rPr lang="en-US" sz="3000" dirty="0" err="1">
                <a:solidFill>
                  <a:srgbClr val="084C6E"/>
                </a:solidFill>
                <a:latin typeface="Trocchi"/>
              </a:rPr>
              <a:t>Eğitim</a:t>
            </a:r>
            <a:r>
              <a:rPr lang="en-US" sz="3000" dirty="0">
                <a:solidFill>
                  <a:srgbClr val="084C6E"/>
                </a:solidFill>
                <a:latin typeface="Trocchi"/>
              </a:rPr>
              <a:t> </a:t>
            </a:r>
            <a:r>
              <a:rPr lang="en-US" sz="3000" dirty="0" err="1">
                <a:solidFill>
                  <a:srgbClr val="084C6E"/>
                </a:solidFill>
                <a:latin typeface="Trocchi"/>
              </a:rPr>
              <a:t>Genel</a:t>
            </a:r>
            <a:r>
              <a:rPr lang="en-US" sz="3000" dirty="0">
                <a:solidFill>
                  <a:srgbClr val="084C6E"/>
                </a:solidFill>
                <a:latin typeface="Trocchi"/>
              </a:rPr>
              <a:t> </a:t>
            </a:r>
            <a:r>
              <a:rPr lang="en-US" sz="3000" dirty="0" err="1">
                <a:solidFill>
                  <a:srgbClr val="084C6E"/>
                </a:solidFill>
                <a:latin typeface="Trocchi"/>
              </a:rPr>
              <a:t>Müdürlüğü</a:t>
            </a:r>
            <a:r>
              <a:rPr lang="en-US" sz="3000" dirty="0">
                <a:solidFill>
                  <a:srgbClr val="084C6E"/>
                </a:solidFill>
                <a:latin typeface="Trocchi"/>
              </a:rPr>
              <a:t>. (2023). </a:t>
            </a:r>
            <a:r>
              <a:rPr lang="en-US" sz="3000" dirty="0">
                <a:solidFill>
                  <a:srgbClr val="084C6E"/>
                </a:solidFill>
                <a:latin typeface="Trocchi"/>
                <a:hlinkClick r:id="rId2"/>
              </a:rPr>
              <a:t>https://</a:t>
            </a:r>
            <a:r>
              <a:rPr lang="en-US" sz="3000" dirty="0" smtClean="0">
                <a:solidFill>
                  <a:srgbClr val="084C6E"/>
                </a:solidFill>
                <a:latin typeface="Trocchi"/>
                <a:hlinkClick r:id="rId2"/>
              </a:rPr>
              <a:t>tegm.meb.gov.tr/www/yuz-yuze-100-cocuk-oyunu-kitabi-yayinlandi/icerik/910</a:t>
            </a:r>
            <a:endParaRPr lang="tr-TR" sz="3000" dirty="0" smtClean="0">
              <a:solidFill>
                <a:srgbClr val="084C6E"/>
              </a:solidFill>
              <a:latin typeface="Trocchi"/>
            </a:endParaRPr>
          </a:p>
          <a:p>
            <a:pPr>
              <a:lnSpc>
                <a:spcPts val="4200"/>
              </a:lnSpc>
            </a:pPr>
            <a:endParaRPr lang="en-US" sz="3000" dirty="0">
              <a:solidFill>
                <a:srgbClr val="084C6E"/>
              </a:solidFill>
              <a:latin typeface="Trocchi"/>
            </a:endParaRPr>
          </a:p>
          <a:p>
            <a:pPr>
              <a:lnSpc>
                <a:spcPts val="4200"/>
              </a:lnSpc>
            </a:pPr>
            <a:r>
              <a:rPr lang="en-US" sz="3000" dirty="0">
                <a:solidFill>
                  <a:srgbClr val="084C6E"/>
                </a:solidFill>
                <a:latin typeface="Trocchi"/>
              </a:rPr>
              <a:t>Konya  İl </a:t>
            </a:r>
            <a:r>
              <a:rPr lang="en-US" sz="3000" dirty="0" err="1">
                <a:solidFill>
                  <a:srgbClr val="084C6E"/>
                </a:solidFill>
                <a:latin typeface="Trocchi"/>
              </a:rPr>
              <a:t>Millî</a:t>
            </a:r>
            <a:r>
              <a:rPr lang="en-US" sz="3000" dirty="0">
                <a:solidFill>
                  <a:srgbClr val="084C6E"/>
                </a:solidFill>
                <a:latin typeface="Trocchi"/>
              </a:rPr>
              <a:t> </a:t>
            </a:r>
            <a:r>
              <a:rPr lang="en-US" sz="3000" dirty="0" err="1">
                <a:solidFill>
                  <a:srgbClr val="084C6E"/>
                </a:solidFill>
                <a:latin typeface="Trocchi"/>
              </a:rPr>
              <a:t>Eğitim</a:t>
            </a:r>
            <a:r>
              <a:rPr lang="en-US" sz="3000" dirty="0">
                <a:solidFill>
                  <a:srgbClr val="084C6E"/>
                </a:solidFill>
                <a:latin typeface="Trocchi"/>
              </a:rPr>
              <a:t> </a:t>
            </a:r>
            <a:r>
              <a:rPr lang="en-US" sz="3000" dirty="0" err="1">
                <a:solidFill>
                  <a:srgbClr val="084C6E"/>
                </a:solidFill>
                <a:latin typeface="Trocchi"/>
              </a:rPr>
              <a:t>Müdürlüğü</a:t>
            </a:r>
            <a:r>
              <a:rPr lang="en-US" sz="3000" dirty="0">
                <a:solidFill>
                  <a:srgbClr val="084C6E"/>
                </a:solidFill>
                <a:latin typeface="Trocchi"/>
              </a:rPr>
              <a:t> (2023). </a:t>
            </a:r>
            <a:r>
              <a:rPr lang="en-US" sz="3000" dirty="0" err="1">
                <a:solidFill>
                  <a:srgbClr val="084C6E"/>
                </a:solidFill>
                <a:latin typeface="Trocchi"/>
              </a:rPr>
              <a:t>Şehrimiz</a:t>
            </a:r>
            <a:r>
              <a:rPr lang="en-US" sz="3000" dirty="0">
                <a:solidFill>
                  <a:srgbClr val="084C6E"/>
                </a:solidFill>
                <a:latin typeface="Trocchi"/>
              </a:rPr>
              <a:t> </a:t>
            </a:r>
            <a:r>
              <a:rPr lang="en-US" sz="3000" dirty="0" err="1">
                <a:solidFill>
                  <a:srgbClr val="084C6E"/>
                </a:solidFill>
                <a:latin typeface="Trocchi"/>
              </a:rPr>
              <a:t>İmzamız</a:t>
            </a:r>
            <a:r>
              <a:rPr lang="en-US" sz="3000" dirty="0">
                <a:solidFill>
                  <a:srgbClr val="084C6E"/>
                </a:solidFill>
                <a:latin typeface="Trocchi"/>
              </a:rPr>
              <a:t> </a:t>
            </a:r>
            <a:r>
              <a:rPr lang="en-US" sz="3000" dirty="0" err="1">
                <a:solidFill>
                  <a:srgbClr val="084C6E"/>
                </a:solidFill>
                <a:latin typeface="Trocchi"/>
              </a:rPr>
              <a:t>Geleneksel</a:t>
            </a:r>
            <a:r>
              <a:rPr lang="en-US" sz="3000" dirty="0">
                <a:solidFill>
                  <a:srgbClr val="084C6E"/>
                </a:solidFill>
                <a:latin typeface="Trocchi"/>
              </a:rPr>
              <a:t> </a:t>
            </a:r>
            <a:r>
              <a:rPr lang="en-US" sz="3000" dirty="0" err="1">
                <a:solidFill>
                  <a:srgbClr val="084C6E"/>
                </a:solidFill>
                <a:latin typeface="Trocchi"/>
              </a:rPr>
              <a:t>Çocuk</a:t>
            </a:r>
            <a:r>
              <a:rPr lang="en-US" sz="3000" dirty="0">
                <a:solidFill>
                  <a:srgbClr val="084C6E"/>
                </a:solidFill>
                <a:latin typeface="Trocchi"/>
              </a:rPr>
              <a:t> </a:t>
            </a:r>
            <a:r>
              <a:rPr lang="en-US" sz="3000" dirty="0" err="1">
                <a:solidFill>
                  <a:srgbClr val="084C6E"/>
                </a:solidFill>
                <a:latin typeface="Trocchi"/>
              </a:rPr>
              <a:t>Oyunları</a:t>
            </a:r>
            <a:r>
              <a:rPr lang="en-US" sz="3000" dirty="0">
                <a:solidFill>
                  <a:srgbClr val="084C6E"/>
                </a:solidFill>
                <a:latin typeface="Trocchi"/>
              </a:rPr>
              <a:t> </a:t>
            </a:r>
            <a:r>
              <a:rPr lang="en-US" sz="3000" dirty="0" err="1">
                <a:solidFill>
                  <a:srgbClr val="084C6E"/>
                </a:solidFill>
                <a:latin typeface="Trocchi"/>
              </a:rPr>
              <a:t>Öğretmen</a:t>
            </a:r>
            <a:r>
              <a:rPr lang="en-US" sz="3000" dirty="0">
                <a:solidFill>
                  <a:srgbClr val="084C6E"/>
                </a:solidFill>
                <a:latin typeface="Trocchi"/>
              </a:rPr>
              <a:t> </a:t>
            </a:r>
            <a:r>
              <a:rPr lang="en-US" sz="3000" dirty="0" err="1">
                <a:solidFill>
                  <a:srgbClr val="084C6E"/>
                </a:solidFill>
                <a:latin typeface="Trocchi"/>
              </a:rPr>
              <a:t>Kılavuz</a:t>
            </a:r>
            <a:r>
              <a:rPr lang="en-US" sz="3000" dirty="0">
                <a:solidFill>
                  <a:srgbClr val="084C6E"/>
                </a:solidFill>
                <a:latin typeface="Trocchi"/>
              </a:rPr>
              <a:t> </a:t>
            </a:r>
            <a:r>
              <a:rPr lang="en-US" sz="3000" dirty="0" err="1">
                <a:solidFill>
                  <a:srgbClr val="084C6E"/>
                </a:solidFill>
                <a:latin typeface="Trocchi"/>
              </a:rPr>
              <a:t>Kitabı</a:t>
            </a:r>
            <a:r>
              <a:rPr lang="en-US" sz="3000" dirty="0">
                <a:solidFill>
                  <a:srgbClr val="084C6E"/>
                </a:solidFill>
                <a:latin typeface="Trocchi"/>
              </a:rPr>
              <a:t>. Konya, </a:t>
            </a:r>
            <a:r>
              <a:rPr lang="en-US" sz="3000" dirty="0" err="1">
                <a:solidFill>
                  <a:srgbClr val="084C6E"/>
                </a:solidFill>
                <a:latin typeface="Trocchi"/>
              </a:rPr>
              <a:t>Türkiye</a:t>
            </a:r>
            <a:r>
              <a:rPr lang="en-US" sz="3000" dirty="0">
                <a:solidFill>
                  <a:srgbClr val="084C6E"/>
                </a:solidFill>
                <a:latin typeface="Trocchi"/>
              </a:rPr>
              <a:t>.</a:t>
            </a:r>
          </a:p>
          <a:p>
            <a:pPr>
              <a:lnSpc>
                <a:spcPts val="4200"/>
              </a:lnSpc>
            </a:pPr>
            <a:endParaRPr lang="en-US" sz="3000" dirty="0">
              <a:solidFill>
                <a:srgbClr val="084C6E"/>
              </a:solidFill>
              <a:latin typeface="Trocchi"/>
            </a:endParaRPr>
          </a:p>
          <a:p>
            <a:pPr>
              <a:lnSpc>
                <a:spcPts val="4200"/>
              </a:lnSpc>
            </a:pPr>
            <a:r>
              <a:rPr lang="en-US" sz="3000" dirty="0" err="1">
                <a:solidFill>
                  <a:srgbClr val="084C6E"/>
                </a:solidFill>
                <a:latin typeface="Trocchi"/>
              </a:rPr>
              <a:t>Çocuk</a:t>
            </a:r>
            <a:r>
              <a:rPr lang="en-US" sz="3000" dirty="0">
                <a:solidFill>
                  <a:srgbClr val="084C6E"/>
                </a:solidFill>
                <a:latin typeface="Trocchi"/>
              </a:rPr>
              <a:t> </a:t>
            </a:r>
            <a:r>
              <a:rPr lang="en-US" sz="3000" dirty="0" err="1">
                <a:solidFill>
                  <a:srgbClr val="084C6E"/>
                </a:solidFill>
                <a:latin typeface="Trocchi"/>
              </a:rPr>
              <a:t>Oyunları</a:t>
            </a:r>
            <a:r>
              <a:rPr lang="en-US" sz="3000" dirty="0">
                <a:solidFill>
                  <a:srgbClr val="084C6E"/>
                </a:solidFill>
                <a:latin typeface="Trocchi"/>
              </a:rPr>
              <a:t> </a:t>
            </a:r>
            <a:r>
              <a:rPr lang="en-US" sz="3000" dirty="0" err="1">
                <a:solidFill>
                  <a:srgbClr val="084C6E"/>
                </a:solidFill>
                <a:latin typeface="Trocchi"/>
              </a:rPr>
              <a:t>ve</a:t>
            </a:r>
            <a:r>
              <a:rPr lang="en-US" sz="3000" dirty="0">
                <a:solidFill>
                  <a:srgbClr val="084C6E"/>
                </a:solidFill>
                <a:latin typeface="Trocchi"/>
              </a:rPr>
              <a:t> </a:t>
            </a:r>
            <a:r>
              <a:rPr lang="en-US" sz="3000" dirty="0" err="1">
                <a:solidFill>
                  <a:srgbClr val="084C6E"/>
                </a:solidFill>
                <a:latin typeface="Trocchi"/>
              </a:rPr>
              <a:t>Spor</a:t>
            </a:r>
            <a:r>
              <a:rPr lang="en-US" sz="3000" dirty="0">
                <a:solidFill>
                  <a:srgbClr val="084C6E"/>
                </a:solidFill>
                <a:latin typeface="Trocchi"/>
              </a:rPr>
              <a:t> </a:t>
            </a:r>
            <a:r>
              <a:rPr lang="en-US" sz="3000" dirty="0" err="1">
                <a:solidFill>
                  <a:srgbClr val="084C6E"/>
                </a:solidFill>
                <a:latin typeface="Trocchi"/>
              </a:rPr>
              <a:t>Kulüpleri</a:t>
            </a:r>
            <a:r>
              <a:rPr lang="en-US" sz="3000" dirty="0">
                <a:solidFill>
                  <a:srgbClr val="084C6E"/>
                </a:solidFill>
                <a:latin typeface="Trocchi"/>
              </a:rPr>
              <a:t> </a:t>
            </a:r>
            <a:r>
              <a:rPr lang="en-US" sz="3000" dirty="0" err="1">
                <a:solidFill>
                  <a:srgbClr val="084C6E"/>
                </a:solidFill>
                <a:latin typeface="Trocchi"/>
              </a:rPr>
              <a:t>Federasyonu</a:t>
            </a:r>
            <a:r>
              <a:rPr lang="en-US" sz="3000" dirty="0">
                <a:solidFill>
                  <a:srgbClr val="084C6E"/>
                </a:solidFill>
                <a:latin typeface="Trocchi"/>
              </a:rPr>
              <a:t> Web </a:t>
            </a:r>
            <a:r>
              <a:rPr lang="en-US" sz="3000" dirty="0" err="1">
                <a:solidFill>
                  <a:srgbClr val="084C6E"/>
                </a:solidFill>
                <a:latin typeface="Trocchi"/>
              </a:rPr>
              <a:t>Sitesi</a:t>
            </a:r>
            <a:r>
              <a:rPr lang="en-US" sz="3000" dirty="0">
                <a:solidFill>
                  <a:srgbClr val="084C6E"/>
                </a:solidFill>
                <a:latin typeface="Trocchi"/>
              </a:rPr>
              <a:t>. (2024, </a:t>
            </a:r>
            <a:r>
              <a:rPr lang="en-US" sz="3000" dirty="0" err="1">
                <a:solidFill>
                  <a:srgbClr val="084C6E"/>
                </a:solidFill>
                <a:latin typeface="Trocchi"/>
              </a:rPr>
              <a:t>Şubat</a:t>
            </a:r>
            <a:r>
              <a:rPr lang="en-US" sz="3000" dirty="0">
                <a:solidFill>
                  <a:srgbClr val="084C6E"/>
                </a:solidFill>
                <a:latin typeface="Trocchi"/>
              </a:rPr>
              <a:t>). https://coskf.org.tr/: </a:t>
            </a:r>
            <a:r>
              <a:rPr lang="en-US" sz="3000" dirty="0">
                <a:solidFill>
                  <a:srgbClr val="084C6E"/>
                </a:solidFill>
                <a:latin typeface="Trocchi"/>
                <a:hlinkClick r:id="rId3"/>
              </a:rPr>
              <a:t>https://coskf.org.tr/oyunlarimiz</a:t>
            </a:r>
            <a:r>
              <a:rPr lang="en-US" sz="3000" dirty="0" smtClean="0">
                <a:solidFill>
                  <a:srgbClr val="084C6E"/>
                </a:solidFill>
                <a:latin typeface="Trocchi"/>
                <a:hlinkClick r:id="rId3"/>
              </a:rPr>
              <a:t>/</a:t>
            </a:r>
            <a:endParaRPr lang="tr-TR" sz="3000" dirty="0" smtClean="0">
              <a:solidFill>
                <a:srgbClr val="084C6E"/>
              </a:solidFill>
              <a:latin typeface="Trocchi"/>
            </a:endParaRPr>
          </a:p>
          <a:p>
            <a:pPr>
              <a:lnSpc>
                <a:spcPts val="4200"/>
              </a:lnSpc>
            </a:pPr>
            <a:endParaRPr lang="en-US" sz="3000" dirty="0">
              <a:solidFill>
                <a:srgbClr val="084C6E"/>
              </a:solidFill>
              <a:latin typeface="Trocchi"/>
            </a:endParaRPr>
          </a:p>
          <a:p>
            <a:pPr algn="just">
              <a:lnSpc>
                <a:spcPts val="4200"/>
              </a:lnSpc>
            </a:pPr>
            <a:endParaRPr lang="en-US" sz="3000" dirty="0">
              <a:solidFill>
                <a:srgbClr val="084C6E"/>
              </a:solidFill>
              <a:latin typeface="Trocchi"/>
            </a:endParaRPr>
          </a:p>
        </p:txBody>
      </p:sp>
      <p:sp>
        <p:nvSpPr>
          <p:cNvPr id="3" name="TextBox 3"/>
          <p:cNvSpPr txBox="1"/>
          <p:nvPr/>
        </p:nvSpPr>
        <p:spPr>
          <a:xfrm>
            <a:off x="845028" y="1123950"/>
            <a:ext cx="5120354" cy="866562"/>
          </a:xfrm>
          <a:prstGeom prst="rect">
            <a:avLst/>
          </a:prstGeom>
        </p:spPr>
        <p:txBody>
          <a:bodyPr lIns="0" tIns="0" rIns="0" bIns="0" rtlCol="0" anchor="t">
            <a:spAutoFit/>
          </a:bodyPr>
          <a:lstStyle/>
          <a:p>
            <a:pPr marL="0" lvl="0" indent="0" algn="ctr">
              <a:lnSpc>
                <a:spcPts val="6366"/>
              </a:lnSpc>
              <a:spcBef>
                <a:spcPct val="0"/>
              </a:spcBef>
            </a:pPr>
            <a:r>
              <a:rPr lang="en-US" sz="6366" u="none" strike="noStrike">
                <a:solidFill>
                  <a:srgbClr val="084C6E"/>
                </a:solidFill>
                <a:latin typeface="Arimo Bold"/>
              </a:rPr>
              <a:t>KAYNAKLAR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27695" y="9411541"/>
            <a:ext cx="3387273" cy="501673"/>
            <a:chOff x="0" y="0"/>
            <a:chExt cx="4516365" cy="668898"/>
          </a:xfrm>
        </p:grpSpPr>
        <p:sp>
          <p:nvSpPr>
            <p:cNvPr id="3" name="Freeform 3"/>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4" name="Freeform 4"/>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5" name="Freeform 5"/>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6" name="Freeform 6"/>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grpSp>
        <p:nvGrpSpPr>
          <p:cNvPr id="7" name="Group 7"/>
          <p:cNvGrpSpPr/>
          <p:nvPr/>
        </p:nvGrpSpPr>
        <p:grpSpPr>
          <a:xfrm>
            <a:off x="1028700" y="1028700"/>
            <a:ext cx="16230600" cy="8229600"/>
            <a:chOff x="0" y="0"/>
            <a:chExt cx="4274726" cy="2167467"/>
          </a:xfrm>
        </p:grpSpPr>
        <p:sp>
          <p:nvSpPr>
            <p:cNvPr id="8" name="Freeform 8"/>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p:spPr>
        </p:sp>
        <p:sp>
          <p:nvSpPr>
            <p:cNvPr id="9" name="TextBox 9"/>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4733744" y="3618462"/>
            <a:ext cx="8820512" cy="3269151"/>
          </a:xfrm>
          <a:prstGeom prst="rect">
            <a:avLst/>
          </a:prstGeom>
        </p:spPr>
        <p:txBody>
          <a:bodyPr lIns="0" tIns="0" rIns="0" bIns="0" rtlCol="0" anchor="t">
            <a:spAutoFit/>
          </a:bodyPr>
          <a:lstStyle/>
          <a:p>
            <a:pPr algn="ctr">
              <a:lnSpc>
                <a:spcPts val="12522"/>
              </a:lnSpc>
            </a:pPr>
            <a:r>
              <a:rPr lang="en-US" sz="12522" dirty="0" smtClean="0">
                <a:solidFill>
                  <a:srgbClr val="084C6E"/>
                </a:solidFill>
                <a:latin typeface="Monotype Corsiva Bold"/>
              </a:rPr>
              <a:t>ŞEHR</a:t>
            </a:r>
            <a:r>
              <a:rPr lang="tr-TR" sz="12522" dirty="0" smtClean="0">
                <a:solidFill>
                  <a:srgbClr val="084C6E"/>
                </a:solidFill>
                <a:latin typeface="Monotype Corsiva Bold"/>
              </a:rPr>
              <a:t>İ</a:t>
            </a:r>
            <a:r>
              <a:rPr lang="en-US" sz="12522" dirty="0" smtClean="0">
                <a:solidFill>
                  <a:srgbClr val="084C6E"/>
                </a:solidFill>
                <a:latin typeface="Monotype Corsiva Bold"/>
              </a:rPr>
              <a:t>M</a:t>
            </a:r>
            <a:r>
              <a:rPr lang="tr-TR" sz="12522" dirty="0" smtClean="0">
                <a:solidFill>
                  <a:srgbClr val="084C6E"/>
                </a:solidFill>
                <a:latin typeface="Monotype Corsiva Bold"/>
              </a:rPr>
              <a:t>İ</a:t>
            </a:r>
            <a:r>
              <a:rPr lang="en-US" sz="12522" dirty="0" smtClean="0">
                <a:solidFill>
                  <a:srgbClr val="084C6E"/>
                </a:solidFill>
                <a:latin typeface="Monotype Corsiva Bold"/>
              </a:rPr>
              <a:t>Z </a:t>
            </a:r>
            <a:r>
              <a:rPr lang="tr-TR" sz="12522" dirty="0">
                <a:solidFill>
                  <a:srgbClr val="084C6E"/>
                </a:solidFill>
                <a:latin typeface="Monotype Corsiva Bold"/>
              </a:rPr>
              <a:t>İ</a:t>
            </a:r>
            <a:r>
              <a:rPr lang="en-US" sz="12522" dirty="0" smtClean="0">
                <a:solidFill>
                  <a:srgbClr val="084C6E"/>
                </a:solidFill>
                <a:latin typeface="Monotype Corsiva Bold"/>
              </a:rPr>
              <a:t>MZAMIZ</a:t>
            </a:r>
            <a:endParaRPr lang="en-US" sz="12522" dirty="0">
              <a:solidFill>
                <a:srgbClr val="084C6E"/>
              </a:solidFill>
              <a:latin typeface="Monotype Corsiva Bold"/>
            </a:endParaRPr>
          </a:p>
        </p:txBody>
      </p:sp>
      <p:grpSp>
        <p:nvGrpSpPr>
          <p:cNvPr id="11" name="Group 11"/>
          <p:cNvGrpSpPr/>
          <p:nvPr/>
        </p:nvGrpSpPr>
        <p:grpSpPr>
          <a:xfrm>
            <a:off x="7527695" y="9411541"/>
            <a:ext cx="3387273" cy="501673"/>
            <a:chOff x="0" y="0"/>
            <a:chExt cx="4516365" cy="668898"/>
          </a:xfrm>
        </p:grpSpPr>
        <p:sp>
          <p:nvSpPr>
            <p:cNvPr id="12" name="Freeform 12"/>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13" name="Freeform 13"/>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14" name="Freeform 14"/>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15" name="Freeform 15"/>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1127978"/>
            <a:ext cx="15500646" cy="8534400"/>
          </a:xfrm>
          <a:prstGeom prst="rect">
            <a:avLst/>
          </a:prstGeom>
        </p:spPr>
        <p:txBody>
          <a:bodyPr lIns="0" tIns="0" rIns="0" bIns="0" rtlCol="0" anchor="t">
            <a:spAutoFit/>
          </a:bodyPr>
          <a:lstStyle/>
          <a:p>
            <a:pPr>
              <a:lnSpc>
                <a:spcPts val="4200"/>
              </a:lnSpc>
            </a:pPr>
            <a:endParaRPr/>
          </a:p>
          <a:p>
            <a:pPr>
              <a:lnSpc>
                <a:spcPts val="4200"/>
              </a:lnSpc>
            </a:pPr>
            <a:r>
              <a:rPr lang="en-US" sz="3000">
                <a:solidFill>
                  <a:srgbClr val="084C6E"/>
                </a:solidFill>
                <a:latin typeface="Arimo Bold"/>
              </a:rPr>
              <a:t>AMAÇ</a:t>
            </a:r>
          </a:p>
          <a:p>
            <a:pPr>
              <a:lnSpc>
                <a:spcPts val="4200"/>
              </a:lnSpc>
            </a:pPr>
            <a:r>
              <a:rPr lang="en-US" sz="3000">
                <a:solidFill>
                  <a:srgbClr val="084C6E"/>
                </a:solidFill>
                <a:latin typeface="Arimo"/>
              </a:rPr>
              <a:t>Oyunun temel amacı, oyun alanı içindeki oyuncularla kaledeki oyuncuların iş birliği yaparak rakip takım oyuncularını vurmaktır.</a:t>
            </a:r>
          </a:p>
          <a:p>
            <a:pPr>
              <a:lnSpc>
                <a:spcPts val="4200"/>
              </a:lnSpc>
            </a:pPr>
            <a:endParaRPr lang="en-US" sz="3000">
              <a:solidFill>
                <a:srgbClr val="084C6E"/>
              </a:solidFill>
              <a:latin typeface="Arimo"/>
            </a:endParaRPr>
          </a:p>
          <a:p>
            <a:pPr>
              <a:lnSpc>
                <a:spcPts val="4200"/>
              </a:lnSpc>
            </a:pPr>
            <a:r>
              <a:rPr lang="en-US" sz="3000">
                <a:solidFill>
                  <a:srgbClr val="084C6E"/>
                </a:solidFill>
                <a:latin typeface="Arimo Bold"/>
              </a:rPr>
              <a:t>OYUN ALANI</a:t>
            </a:r>
          </a:p>
          <a:p>
            <a:pPr>
              <a:lnSpc>
                <a:spcPts val="4200"/>
              </a:lnSpc>
            </a:pPr>
            <a:r>
              <a:rPr lang="en-US" sz="3000">
                <a:solidFill>
                  <a:srgbClr val="084C6E"/>
                </a:solidFill>
                <a:latin typeface="Arimo"/>
              </a:rPr>
              <a:t>Standart bir voleybol sahası ölçülerinde parke veya kauçuk gibi zeminden oluşan bir alanda oynanır. </a:t>
            </a:r>
          </a:p>
          <a:p>
            <a:pPr>
              <a:lnSpc>
                <a:spcPts val="4200"/>
              </a:lnSpc>
            </a:pPr>
            <a:endParaRPr lang="en-US" sz="3000">
              <a:solidFill>
                <a:srgbClr val="084C6E"/>
              </a:solidFill>
              <a:latin typeface="Arimo"/>
            </a:endParaRPr>
          </a:p>
          <a:p>
            <a:pPr>
              <a:lnSpc>
                <a:spcPts val="4200"/>
              </a:lnSpc>
            </a:pPr>
            <a:r>
              <a:rPr lang="en-US" sz="3000">
                <a:solidFill>
                  <a:srgbClr val="084C6E"/>
                </a:solidFill>
                <a:latin typeface="Arimo"/>
              </a:rPr>
              <a:t>Oyun alanı dikdörtgen şeklinde iki uzun ve iki kısa çizgiden oluşur. Uzun kenarı 18 metre </a:t>
            </a:r>
          </a:p>
          <a:p>
            <a:pPr>
              <a:lnSpc>
                <a:spcPts val="4200"/>
              </a:lnSpc>
            </a:pPr>
            <a:r>
              <a:rPr lang="en-US" sz="3000">
                <a:solidFill>
                  <a:srgbClr val="084C6E"/>
                </a:solidFill>
                <a:latin typeface="Arimo"/>
              </a:rPr>
              <a:t>(çizgilerin dış kenarından), kısa kenarı 9 metre (çizgilerin dış kenarından) ve çizgi kalınlığı 5 santimetredir. Çizgi kalınlığı ölçülere dahildir. Saha alanı çizgilerle net bir şekilde belirlenmiş olmalıdır. </a:t>
            </a:r>
            <a:r>
              <a:rPr lang="en-US" sz="3000">
                <a:solidFill>
                  <a:srgbClr val="084C6E"/>
                </a:solidFill>
                <a:latin typeface="Arimo Bold"/>
              </a:rPr>
              <a:t>Saha çizgileri oyun alanı içine dahildir</a:t>
            </a:r>
            <a:r>
              <a:rPr lang="en-US" sz="3000">
                <a:solidFill>
                  <a:srgbClr val="084C6E"/>
                </a:solidFill>
                <a:latin typeface="Arimo"/>
              </a:rPr>
              <a:t>. </a:t>
            </a:r>
          </a:p>
          <a:p>
            <a:pPr>
              <a:lnSpc>
                <a:spcPts val="4200"/>
              </a:lnSpc>
            </a:pPr>
            <a:endParaRPr lang="en-US" sz="3000">
              <a:solidFill>
                <a:srgbClr val="084C6E"/>
              </a:solidFill>
              <a:latin typeface="Arimo"/>
            </a:endParaRPr>
          </a:p>
          <a:p>
            <a:pPr>
              <a:lnSpc>
                <a:spcPts val="4200"/>
              </a:lnSpc>
            </a:pPr>
            <a:endParaRPr lang="en-US" sz="3000">
              <a:solidFill>
                <a:srgbClr val="084C6E"/>
              </a:solidFill>
              <a:latin typeface="Arimo"/>
            </a:endParaRPr>
          </a:p>
          <a:p>
            <a:pPr>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7527695" y="9411541"/>
            <a:ext cx="3387273" cy="501673"/>
            <a:chOff x="0" y="0"/>
            <a:chExt cx="4516365" cy="668898"/>
          </a:xfrm>
        </p:grpSpPr>
        <p:sp>
          <p:nvSpPr>
            <p:cNvPr id="3" name="Freeform 3"/>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4" name="Freeform 4"/>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5" name="Freeform 5"/>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6" name="Freeform 6"/>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
        <p:nvSpPr>
          <p:cNvPr id="7" name="TextBox 7"/>
          <p:cNvSpPr txBox="1"/>
          <p:nvPr/>
        </p:nvSpPr>
        <p:spPr>
          <a:xfrm>
            <a:off x="693745" y="2278123"/>
            <a:ext cx="1943695" cy="1923604"/>
          </a:xfrm>
          <a:prstGeom prst="rect">
            <a:avLst/>
          </a:prstGeom>
        </p:spPr>
        <p:txBody>
          <a:bodyPr lIns="0" tIns="0" rIns="0" bIns="0" rtlCol="0" anchor="t">
            <a:spAutoFit/>
          </a:bodyPr>
          <a:lstStyle/>
          <a:p>
            <a:pPr algn="ctr">
              <a:lnSpc>
                <a:spcPts val="2520"/>
              </a:lnSpc>
            </a:pPr>
            <a:r>
              <a:rPr lang="en-US" sz="1800" u="sng" dirty="0" err="1" smtClean="0">
                <a:solidFill>
                  <a:srgbClr val="084C6E"/>
                </a:solidFill>
                <a:latin typeface="Arimo Bold"/>
              </a:rPr>
              <a:t>Hakemler</a:t>
            </a:r>
            <a:r>
              <a:rPr lang="en-US" sz="1800" u="sng" dirty="0" smtClean="0">
                <a:solidFill>
                  <a:srgbClr val="084C6E"/>
                </a:solidFill>
                <a:latin typeface="Arimo Bold"/>
              </a:rPr>
              <a:t>:</a:t>
            </a:r>
            <a:endParaRPr lang="en-US" sz="1800" u="sng" dirty="0">
              <a:solidFill>
                <a:srgbClr val="084C6E"/>
              </a:solidFill>
              <a:latin typeface="Arimo Bold"/>
            </a:endParaRPr>
          </a:p>
          <a:p>
            <a:pPr algn="ctr">
              <a:lnSpc>
                <a:spcPts val="2520"/>
              </a:lnSpc>
            </a:pPr>
            <a:endParaRPr lang="en-US" sz="1800" u="sng" dirty="0">
              <a:solidFill>
                <a:srgbClr val="084C6E"/>
              </a:solidFill>
              <a:latin typeface="Arimo Bold"/>
            </a:endParaRPr>
          </a:p>
          <a:p>
            <a:pPr algn="ctr">
              <a:lnSpc>
                <a:spcPts val="2520"/>
              </a:lnSpc>
            </a:pPr>
            <a:r>
              <a:rPr lang="en-US" sz="1800" dirty="0">
                <a:solidFill>
                  <a:srgbClr val="084C6E"/>
                </a:solidFill>
                <a:latin typeface="Arimo"/>
              </a:rPr>
              <a:t>1 </a:t>
            </a:r>
            <a:r>
              <a:rPr lang="en-US" sz="1800" dirty="0" err="1">
                <a:solidFill>
                  <a:srgbClr val="084C6E"/>
                </a:solidFill>
                <a:latin typeface="Arimo"/>
              </a:rPr>
              <a:t>Başhakem</a:t>
            </a:r>
            <a:endParaRPr lang="en-US" sz="1800" dirty="0">
              <a:solidFill>
                <a:srgbClr val="084C6E"/>
              </a:solidFill>
              <a:latin typeface="Arimo"/>
            </a:endParaRPr>
          </a:p>
          <a:p>
            <a:pPr algn="ctr">
              <a:lnSpc>
                <a:spcPts val="2520"/>
              </a:lnSpc>
            </a:pPr>
            <a:r>
              <a:rPr lang="en-US" sz="1800" dirty="0">
                <a:solidFill>
                  <a:srgbClr val="084C6E"/>
                </a:solidFill>
                <a:latin typeface="Arimo"/>
              </a:rPr>
              <a:t>1 </a:t>
            </a:r>
            <a:r>
              <a:rPr lang="en-US" sz="1800" dirty="0" err="1">
                <a:solidFill>
                  <a:srgbClr val="084C6E"/>
                </a:solidFill>
                <a:latin typeface="Arimo"/>
              </a:rPr>
              <a:t>Yardımcı</a:t>
            </a:r>
            <a:r>
              <a:rPr lang="en-US" sz="1800" dirty="0">
                <a:solidFill>
                  <a:srgbClr val="084C6E"/>
                </a:solidFill>
                <a:latin typeface="Arimo"/>
              </a:rPr>
              <a:t> </a:t>
            </a:r>
            <a:r>
              <a:rPr lang="en-US" sz="1800" dirty="0" err="1">
                <a:solidFill>
                  <a:srgbClr val="084C6E"/>
                </a:solidFill>
                <a:latin typeface="Arimo"/>
              </a:rPr>
              <a:t>Hakemi</a:t>
            </a:r>
            <a:endParaRPr lang="en-US" sz="1800" dirty="0">
              <a:solidFill>
                <a:srgbClr val="084C6E"/>
              </a:solidFill>
              <a:latin typeface="Arimo"/>
            </a:endParaRPr>
          </a:p>
          <a:p>
            <a:pPr algn="ctr">
              <a:lnSpc>
                <a:spcPts val="2520"/>
              </a:lnSpc>
            </a:pPr>
            <a:r>
              <a:rPr lang="en-US" sz="1800" dirty="0">
                <a:solidFill>
                  <a:srgbClr val="084C6E"/>
                </a:solidFill>
                <a:latin typeface="Arimo"/>
              </a:rPr>
              <a:t>2 </a:t>
            </a:r>
            <a:r>
              <a:rPr lang="en-US" sz="1800" dirty="0" err="1">
                <a:solidFill>
                  <a:srgbClr val="084C6E"/>
                </a:solidFill>
                <a:latin typeface="Arimo"/>
              </a:rPr>
              <a:t>Çizgi</a:t>
            </a:r>
            <a:r>
              <a:rPr lang="en-US" sz="1800" dirty="0">
                <a:solidFill>
                  <a:srgbClr val="084C6E"/>
                </a:solidFill>
                <a:latin typeface="Arimo"/>
              </a:rPr>
              <a:t> </a:t>
            </a:r>
            <a:r>
              <a:rPr lang="en-US" sz="1800" dirty="0" err="1">
                <a:solidFill>
                  <a:srgbClr val="084C6E"/>
                </a:solidFill>
                <a:latin typeface="Arimo"/>
              </a:rPr>
              <a:t>Hakemi</a:t>
            </a:r>
            <a:endParaRPr lang="en-US" sz="1800" dirty="0">
              <a:solidFill>
                <a:srgbClr val="084C6E"/>
              </a:solidFill>
              <a:latin typeface="Arimo"/>
            </a:endParaRPr>
          </a:p>
          <a:p>
            <a:pPr algn="ctr">
              <a:lnSpc>
                <a:spcPts val="2520"/>
              </a:lnSpc>
            </a:pPr>
            <a:r>
              <a:rPr lang="en-US" sz="1800" dirty="0">
                <a:solidFill>
                  <a:srgbClr val="084C6E"/>
                </a:solidFill>
                <a:latin typeface="Arimo"/>
              </a:rPr>
              <a:t>2 </a:t>
            </a:r>
            <a:r>
              <a:rPr lang="en-US" sz="1800" dirty="0" err="1">
                <a:solidFill>
                  <a:srgbClr val="084C6E"/>
                </a:solidFill>
                <a:latin typeface="Arimo"/>
              </a:rPr>
              <a:t>Masa</a:t>
            </a:r>
            <a:r>
              <a:rPr lang="en-US" sz="1800" dirty="0">
                <a:solidFill>
                  <a:srgbClr val="084C6E"/>
                </a:solidFill>
                <a:latin typeface="Arimo"/>
              </a:rPr>
              <a:t> </a:t>
            </a:r>
            <a:r>
              <a:rPr lang="en-US" sz="1800" dirty="0" err="1">
                <a:solidFill>
                  <a:srgbClr val="084C6E"/>
                </a:solidFill>
                <a:latin typeface="Arimo"/>
              </a:rPr>
              <a:t>hakemi</a:t>
            </a:r>
            <a:endParaRPr lang="en-US" sz="1800" dirty="0">
              <a:solidFill>
                <a:srgbClr val="084C6E"/>
              </a:solidFill>
              <a:latin typeface="Arimo"/>
            </a:endParaRPr>
          </a:p>
        </p:txBody>
      </p:sp>
      <p:sp>
        <p:nvSpPr>
          <p:cNvPr id="8" name="TextBox 8"/>
          <p:cNvSpPr txBox="1"/>
          <p:nvPr/>
        </p:nvSpPr>
        <p:spPr>
          <a:xfrm>
            <a:off x="711343" y="5766477"/>
            <a:ext cx="2197596" cy="1853111"/>
          </a:xfrm>
          <a:prstGeom prst="rect">
            <a:avLst/>
          </a:prstGeom>
        </p:spPr>
        <p:txBody>
          <a:bodyPr lIns="0" tIns="0" rIns="0" bIns="0" rtlCol="0" anchor="t">
            <a:spAutoFit/>
          </a:bodyPr>
          <a:lstStyle/>
          <a:p>
            <a:pPr algn="ctr">
              <a:lnSpc>
                <a:spcPts val="2505"/>
              </a:lnSpc>
            </a:pPr>
            <a:r>
              <a:rPr lang="en-US" sz="1789" u="sng">
                <a:solidFill>
                  <a:srgbClr val="084C6E"/>
                </a:solidFill>
                <a:latin typeface="Arimo Bold"/>
              </a:rPr>
              <a:t>Oyuncular:</a:t>
            </a:r>
          </a:p>
          <a:p>
            <a:pPr algn="ctr">
              <a:lnSpc>
                <a:spcPts val="2505"/>
              </a:lnSpc>
            </a:pPr>
            <a:endParaRPr lang="en-US" sz="1789" u="sng">
              <a:solidFill>
                <a:srgbClr val="084C6E"/>
              </a:solidFill>
              <a:latin typeface="Arimo Bold"/>
            </a:endParaRPr>
          </a:p>
          <a:p>
            <a:pPr algn="ctr">
              <a:lnSpc>
                <a:spcPts val="2520"/>
              </a:lnSpc>
            </a:pPr>
            <a:r>
              <a:rPr lang="en-US" sz="1800">
                <a:solidFill>
                  <a:srgbClr val="084C6E"/>
                </a:solidFill>
                <a:latin typeface="Arimo"/>
              </a:rPr>
              <a:t>4 Kız Oyuncu (Asil)</a:t>
            </a:r>
          </a:p>
          <a:p>
            <a:pPr algn="ctr">
              <a:lnSpc>
                <a:spcPts val="2505"/>
              </a:lnSpc>
            </a:pPr>
            <a:r>
              <a:rPr lang="en-US" sz="1789">
                <a:solidFill>
                  <a:srgbClr val="084C6E"/>
                </a:solidFill>
                <a:latin typeface="Arimo"/>
              </a:rPr>
              <a:t>4 Erkek Oyuncu (Asil)</a:t>
            </a:r>
          </a:p>
          <a:p>
            <a:pPr algn="ctr">
              <a:lnSpc>
                <a:spcPts val="2505"/>
              </a:lnSpc>
            </a:pPr>
            <a:r>
              <a:rPr lang="en-US" sz="1789">
                <a:solidFill>
                  <a:srgbClr val="084C6E"/>
                </a:solidFill>
                <a:latin typeface="Arimo"/>
              </a:rPr>
              <a:t>4 Yedek Oyuncu</a:t>
            </a:r>
          </a:p>
          <a:p>
            <a:pPr algn="ctr">
              <a:lnSpc>
                <a:spcPts val="2164"/>
              </a:lnSpc>
            </a:pPr>
            <a:r>
              <a:rPr lang="en-US" sz="1545">
                <a:solidFill>
                  <a:srgbClr val="084C6E"/>
                </a:solidFill>
                <a:latin typeface="Arimo"/>
              </a:rPr>
              <a:t>(2 kız, 2 erkek)</a:t>
            </a:r>
          </a:p>
        </p:txBody>
      </p:sp>
      <p:grpSp>
        <p:nvGrpSpPr>
          <p:cNvPr id="9" name="Group 9"/>
          <p:cNvGrpSpPr/>
          <p:nvPr/>
        </p:nvGrpSpPr>
        <p:grpSpPr>
          <a:xfrm>
            <a:off x="3429000" y="768176"/>
            <a:ext cx="11029228" cy="8531977"/>
            <a:chOff x="0" y="-38100"/>
            <a:chExt cx="14705638" cy="11375970"/>
          </a:xfrm>
        </p:grpSpPr>
        <p:sp>
          <p:nvSpPr>
            <p:cNvPr id="10" name="Freeform 10"/>
            <p:cNvSpPr/>
            <p:nvPr/>
          </p:nvSpPr>
          <p:spPr>
            <a:xfrm>
              <a:off x="103809" y="815797"/>
              <a:ext cx="14493202" cy="10163358"/>
            </a:xfrm>
            <a:custGeom>
              <a:avLst/>
              <a:gdLst/>
              <a:ahLst/>
              <a:cxnLst/>
              <a:rect l="l" t="t" r="r" b="b"/>
              <a:pathLst>
                <a:path w="14493202" h="10163358">
                  <a:moveTo>
                    <a:pt x="0" y="0"/>
                  </a:moveTo>
                  <a:lnTo>
                    <a:pt x="14493202" y="0"/>
                  </a:lnTo>
                  <a:lnTo>
                    <a:pt x="14493202" y="10163358"/>
                  </a:lnTo>
                  <a:lnTo>
                    <a:pt x="0" y="101633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320800" y="10097353"/>
              <a:ext cx="4353792" cy="723817"/>
            </a:xfrm>
            <a:custGeom>
              <a:avLst/>
              <a:gdLst/>
              <a:ahLst/>
              <a:cxnLst/>
              <a:rect l="l" t="t" r="r" b="b"/>
              <a:pathLst>
                <a:path w="4353792" h="723818">
                  <a:moveTo>
                    <a:pt x="0" y="0"/>
                  </a:moveTo>
                  <a:lnTo>
                    <a:pt x="4353792" y="0"/>
                  </a:lnTo>
                  <a:lnTo>
                    <a:pt x="4353792" y="723818"/>
                  </a:lnTo>
                  <a:lnTo>
                    <a:pt x="0" y="7238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0800000">
              <a:off x="8940802" y="10029807"/>
              <a:ext cx="4396746" cy="730959"/>
            </a:xfrm>
            <a:custGeom>
              <a:avLst/>
              <a:gdLst/>
              <a:ahLst/>
              <a:cxnLst/>
              <a:rect l="l" t="t" r="r" b="b"/>
              <a:pathLst>
                <a:path w="4396746" h="730959">
                  <a:moveTo>
                    <a:pt x="0" y="0"/>
                  </a:moveTo>
                  <a:lnTo>
                    <a:pt x="4396746" y="0"/>
                  </a:lnTo>
                  <a:lnTo>
                    <a:pt x="4396746" y="730959"/>
                  </a:lnTo>
                  <a:lnTo>
                    <a:pt x="0" y="7309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3387263" y="1423643"/>
              <a:ext cx="785454" cy="942074"/>
            </a:xfrm>
            <a:custGeom>
              <a:avLst/>
              <a:gdLst/>
              <a:ahLst/>
              <a:cxnLst/>
              <a:rect l="l" t="t" r="r" b="b"/>
              <a:pathLst>
                <a:path w="785454" h="942074">
                  <a:moveTo>
                    <a:pt x="0" y="0"/>
                  </a:moveTo>
                  <a:lnTo>
                    <a:pt x="785454" y="0"/>
                  </a:lnTo>
                  <a:lnTo>
                    <a:pt x="785454" y="942074"/>
                  </a:lnTo>
                  <a:lnTo>
                    <a:pt x="0" y="94207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463986" y="9880056"/>
              <a:ext cx="784655" cy="941115"/>
            </a:xfrm>
            <a:custGeom>
              <a:avLst/>
              <a:gdLst/>
              <a:ahLst/>
              <a:cxnLst/>
              <a:rect l="l" t="t" r="r" b="b"/>
              <a:pathLst>
                <a:path w="784655" h="941115">
                  <a:moveTo>
                    <a:pt x="0" y="0"/>
                  </a:moveTo>
                  <a:lnTo>
                    <a:pt x="784655" y="0"/>
                  </a:lnTo>
                  <a:lnTo>
                    <a:pt x="784655" y="941115"/>
                  </a:lnTo>
                  <a:lnTo>
                    <a:pt x="0" y="94111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6567114" y="1122332"/>
              <a:ext cx="1774211" cy="960292"/>
            </a:xfrm>
            <a:custGeom>
              <a:avLst/>
              <a:gdLst/>
              <a:ahLst/>
              <a:cxnLst/>
              <a:rect l="l" t="t" r="r" b="b"/>
              <a:pathLst>
                <a:path w="1774211" h="960292">
                  <a:moveTo>
                    <a:pt x="0" y="0"/>
                  </a:moveTo>
                  <a:lnTo>
                    <a:pt x="1774211" y="0"/>
                  </a:lnTo>
                  <a:lnTo>
                    <a:pt x="1774211" y="960292"/>
                  </a:lnTo>
                  <a:lnTo>
                    <a:pt x="0" y="9602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6" name="Freeform 16"/>
            <p:cNvSpPr/>
            <p:nvPr/>
          </p:nvSpPr>
          <p:spPr>
            <a:xfrm>
              <a:off x="1559819" y="1043285"/>
              <a:ext cx="1653733" cy="760717"/>
            </a:xfrm>
            <a:custGeom>
              <a:avLst/>
              <a:gdLst/>
              <a:ahLst/>
              <a:cxnLst/>
              <a:rect l="l" t="t" r="r" b="b"/>
              <a:pathLst>
                <a:path w="1653733" h="760717">
                  <a:moveTo>
                    <a:pt x="0" y="0"/>
                  </a:moveTo>
                  <a:lnTo>
                    <a:pt x="1653733" y="0"/>
                  </a:lnTo>
                  <a:lnTo>
                    <a:pt x="1653733" y="760717"/>
                  </a:lnTo>
                  <a:lnTo>
                    <a:pt x="0" y="7607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0981333" y="1122332"/>
              <a:ext cx="1653733" cy="760717"/>
            </a:xfrm>
            <a:custGeom>
              <a:avLst/>
              <a:gdLst/>
              <a:ahLst/>
              <a:cxnLst/>
              <a:rect l="l" t="t" r="r" b="b"/>
              <a:pathLst>
                <a:path w="1653733" h="760717">
                  <a:moveTo>
                    <a:pt x="0" y="0"/>
                  </a:moveTo>
                  <a:lnTo>
                    <a:pt x="1653733" y="0"/>
                  </a:lnTo>
                  <a:lnTo>
                    <a:pt x="1653733" y="760718"/>
                  </a:lnTo>
                  <a:lnTo>
                    <a:pt x="0" y="76071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a:off x="9923168" y="413399"/>
              <a:ext cx="717387" cy="1534517"/>
            </a:xfrm>
            <a:custGeom>
              <a:avLst/>
              <a:gdLst/>
              <a:ahLst/>
              <a:cxnLst/>
              <a:rect l="l" t="t" r="r" b="b"/>
              <a:pathLst>
                <a:path w="717387" h="1534517">
                  <a:moveTo>
                    <a:pt x="0" y="0"/>
                  </a:moveTo>
                  <a:lnTo>
                    <a:pt x="717387" y="0"/>
                  </a:lnTo>
                  <a:lnTo>
                    <a:pt x="717387" y="1534517"/>
                  </a:lnTo>
                  <a:lnTo>
                    <a:pt x="0" y="1534517"/>
                  </a:lnTo>
                  <a:lnTo>
                    <a:pt x="0" y="0"/>
                  </a:lnTo>
                  <a:close/>
                </a:path>
              </a:pathLst>
            </a:custGeom>
            <a:blipFill>
              <a:blip r:embed="rId16"/>
              <a:stretch>
                <a:fillRect/>
              </a:stretch>
            </a:blipFill>
          </p:spPr>
        </p:sp>
        <p:grpSp>
          <p:nvGrpSpPr>
            <p:cNvPr id="20" name="Group 20"/>
            <p:cNvGrpSpPr/>
            <p:nvPr/>
          </p:nvGrpSpPr>
          <p:grpSpPr>
            <a:xfrm>
              <a:off x="6822884" y="9701837"/>
              <a:ext cx="1167063" cy="1068534"/>
              <a:chOff x="0" y="0"/>
              <a:chExt cx="230531" cy="211068"/>
            </a:xfrm>
          </p:grpSpPr>
          <p:sp>
            <p:nvSpPr>
              <p:cNvPr id="21" name="Freeform 21"/>
              <p:cNvSpPr/>
              <p:nvPr/>
            </p:nvSpPr>
            <p:spPr>
              <a:xfrm>
                <a:off x="0" y="0"/>
                <a:ext cx="230531" cy="211068"/>
              </a:xfrm>
              <a:custGeom>
                <a:avLst/>
                <a:gdLst/>
                <a:ahLst/>
                <a:cxnLst/>
                <a:rect l="l" t="t" r="r" b="b"/>
                <a:pathLst>
                  <a:path w="230531" h="211068">
                    <a:moveTo>
                      <a:pt x="0" y="0"/>
                    </a:moveTo>
                    <a:lnTo>
                      <a:pt x="230531" y="0"/>
                    </a:lnTo>
                    <a:lnTo>
                      <a:pt x="230531" y="211068"/>
                    </a:lnTo>
                    <a:lnTo>
                      <a:pt x="0" y="211068"/>
                    </a:lnTo>
                    <a:close/>
                  </a:path>
                </a:pathLst>
              </a:custGeom>
              <a:solidFill>
                <a:srgbClr val="265697"/>
              </a:solidFill>
            </p:spPr>
          </p:sp>
          <p:sp>
            <p:nvSpPr>
              <p:cNvPr id="22" name="TextBox 22"/>
              <p:cNvSpPr txBox="1"/>
              <p:nvPr/>
            </p:nvSpPr>
            <p:spPr>
              <a:xfrm>
                <a:off x="0" y="-38100"/>
                <a:ext cx="230531" cy="249168"/>
              </a:xfrm>
              <a:prstGeom prst="rect">
                <a:avLst/>
              </a:prstGeom>
            </p:spPr>
            <p:txBody>
              <a:bodyPr lIns="50800" tIns="50800" rIns="50800" bIns="50800" rtlCol="0" anchor="ctr"/>
              <a:lstStyle/>
              <a:p>
                <a:pPr algn="ctr">
                  <a:lnSpc>
                    <a:spcPts val="2015"/>
                  </a:lnSpc>
                </a:pPr>
                <a:endParaRPr/>
              </a:p>
            </p:txBody>
          </p:sp>
        </p:grpSp>
        <p:sp>
          <p:nvSpPr>
            <p:cNvPr id="23" name="TextBox 23"/>
            <p:cNvSpPr txBox="1"/>
            <p:nvPr/>
          </p:nvSpPr>
          <p:spPr>
            <a:xfrm>
              <a:off x="6036884" y="9772854"/>
              <a:ext cx="1953063" cy="324499"/>
            </a:xfrm>
            <a:prstGeom prst="rect">
              <a:avLst/>
            </a:prstGeom>
          </p:spPr>
          <p:txBody>
            <a:bodyPr lIns="0" tIns="0" rIns="0" bIns="0" rtlCol="0" anchor="t">
              <a:spAutoFit/>
            </a:bodyPr>
            <a:lstStyle/>
            <a:p>
              <a:pPr algn="ctr">
                <a:lnSpc>
                  <a:spcPts val="2015"/>
                </a:lnSpc>
              </a:pPr>
              <a:r>
                <a:rPr lang="en-US" sz="1439">
                  <a:solidFill>
                    <a:srgbClr val="FFFFFF"/>
                  </a:solidFill>
                  <a:latin typeface="Arimo"/>
                </a:rPr>
                <a:t>Baş Hakem</a:t>
              </a:r>
            </a:p>
          </p:txBody>
        </p:sp>
        <p:sp>
          <p:nvSpPr>
            <p:cNvPr id="24" name="Freeform 24"/>
            <p:cNvSpPr/>
            <p:nvPr/>
          </p:nvSpPr>
          <p:spPr>
            <a:xfrm>
              <a:off x="6497490" y="7763227"/>
              <a:ext cx="956029" cy="1996928"/>
            </a:xfrm>
            <a:custGeom>
              <a:avLst/>
              <a:gdLst/>
              <a:ahLst/>
              <a:cxnLst/>
              <a:rect l="l" t="t" r="r" b="b"/>
              <a:pathLst>
                <a:path w="956029" h="1996928">
                  <a:moveTo>
                    <a:pt x="0" y="0"/>
                  </a:moveTo>
                  <a:lnTo>
                    <a:pt x="956030" y="0"/>
                  </a:lnTo>
                  <a:lnTo>
                    <a:pt x="956030" y="1996927"/>
                  </a:lnTo>
                  <a:lnTo>
                    <a:pt x="0" y="1996927"/>
                  </a:lnTo>
                  <a:lnTo>
                    <a:pt x="0" y="0"/>
                  </a:lnTo>
                  <a:close/>
                </a:path>
              </a:pathLst>
            </a:custGeom>
            <a:blipFill>
              <a:blip r:embed="rId17"/>
              <a:stretch>
                <a:fillRect/>
              </a:stretch>
            </a:blipFill>
          </p:spPr>
        </p:sp>
        <p:grpSp>
          <p:nvGrpSpPr>
            <p:cNvPr id="25" name="Group 25"/>
            <p:cNvGrpSpPr/>
            <p:nvPr/>
          </p:nvGrpSpPr>
          <p:grpSpPr>
            <a:xfrm>
              <a:off x="7024464" y="1410943"/>
              <a:ext cx="869146" cy="658981"/>
              <a:chOff x="0" y="0"/>
              <a:chExt cx="171683" cy="130169"/>
            </a:xfrm>
          </p:grpSpPr>
          <p:sp>
            <p:nvSpPr>
              <p:cNvPr id="26" name="Freeform 26"/>
              <p:cNvSpPr/>
              <p:nvPr/>
            </p:nvSpPr>
            <p:spPr>
              <a:xfrm>
                <a:off x="0" y="0"/>
                <a:ext cx="171683" cy="130169"/>
              </a:xfrm>
              <a:custGeom>
                <a:avLst/>
                <a:gdLst/>
                <a:ahLst/>
                <a:cxnLst/>
                <a:rect l="l" t="t" r="r" b="b"/>
                <a:pathLst>
                  <a:path w="171683" h="130169">
                    <a:moveTo>
                      <a:pt x="0" y="0"/>
                    </a:moveTo>
                    <a:lnTo>
                      <a:pt x="171683" y="0"/>
                    </a:lnTo>
                    <a:lnTo>
                      <a:pt x="171683" y="130169"/>
                    </a:lnTo>
                    <a:lnTo>
                      <a:pt x="0" y="130169"/>
                    </a:lnTo>
                    <a:close/>
                  </a:path>
                </a:pathLst>
              </a:custGeom>
              <a:solidFill>
                <a:srgbClr val="265697"/>
              </a:solidFill>
            </p:spPr>
          </p:sp>
          <p:sp>
            <p:nvSpPr>
              <p:cNvPr id="27" name="TextBox 27"/>
              <p:cNvSpPr txBox="1"/>
              <p:nvPr/>
            </p:nvSpPr>
            <p:spPr>
              <a:xfrm>
                <a:off x="0" y="-38100"/>
                <a:ext cx="171683" cy="168269"/>
              </a:xfrm>
              <a:prstGeom prst="rect">
                <a:avLst/>
              </a:prstGeom>
            </p:spPr>
            <p:txBody>
              <a:bodyPr lIns="50800" tIns="50800" rIns="50800" bIns="50800" rtlCol="0" anchor="ctr"/>
              <a:lstStyle/>
              <a:p>
                <a:pPr algn="ctr">
                  <a:lnSpc>
                    <a:spcPts val="2015"/>
                  </a:lnSpc>
                </a:pPr>
                <a:endParaRPr/>
              </a:p>
            </p:txBody>
          </p:sp>
        </p:grpSp>
        <p:grpSp>
          <p:nvGrpSpPr>
            <p:cNvPr id="28" name="Group 28"/>
            <p:cNvGrpSpPr/>
            <p:nvPr/>
          </p:nvGrpSpPr>
          <p:grpSpPr>
            <a:xfrm>
              <a:off x="8526056" y="7985701"/>
              <a:ext cx="513810" cy="448579"/>
              <a:chOff x="0" y="0"/>
              <a:chExt cx="101493" cy="88608"/>
            </a:xfrm>
          </p:grpSpPr>
          <p:sp>
            <p:nvSpPr>
              <p:cNvPr id="29" name="Freeform 29"/>
              <p:cNvSpPr/>
              <p:nvPr/>
            </p:nvSpPr>
            <p:spPr>
              <a:xfrm>
                <a:off x="0" y="0"/>
                <a:ext cx="101493" cy="88608"/>
              </a:xfrm>
              <a:custGeom>
                <a:avLst/>
                <a:gdLst/>
                <a:ahLst/>
                <a:cxnLst/>
                <a:rect l="l" t="t" r="r" b="b"/>
                <a:pathLst>
                  <a:path w="101493" h="88608">
                    <a:moveTo>
                      <a:pt x="0" y="0"/>
                    </a:moveTo>
                    <a:lnTo>
                      <a:pt x="101493" y="0"/>
                    </a:lnTo>
                    <a:lnTo>
                      <a:pt x="101493" y="88608"/>
                    </a:lnTo>
                    <a:lnTo>
                      <a:pt x="0" y="88608"/>
                    </a:lnTo>
                    <a:close/>
                  </a:path>
                </a:pathLst>
              </a:custGeom>
              <a:solidFill>
                <a:srgbClr val="F57636"/>
              </a:solidFill>
            </p:spPr>
          </p:sp>
          <p:sp>
            <p:nvSpPr>
              <p:cNvPr id="30" name="TextBox 30"/>
              <p:cNvSpPr txBox="1"/>
              <p:nvPr/>
            </p:nvSpPr>
            <p:spPr>
              <a:xfrm>
                <a:off x="0" y="-38100"/>
                <a:ext cx="101493" cy="126708"/>
              </a:xfrm>
              <a:prstGeom prst="rect">
                <a:avLst/>
              </a:prstGeom>
            </p:spPr>
            <p:txBody>
              <a:bodyPr lIns="50800" tIns="50800" rIns="50800" bIns="50800" rtlCol="0" anchor="ctr"/>
              <a:lstStyle/>
              <a:p>
                <a:pPr algn="ctr">
                  <a:lnSpc>
                    <a:spcPts val="2015"/>
                  </a:lnSpc>
                </a:pPr>
                <a:endParaRPr/>
              </a:p>
            </p:txBody>
          </p:sp>
        </p:grpSp>
        <p:grpSp>
          <p:nvGrpSpPr>
            <p:cNvPr id="31" name="Group 31"/>
            <p:cNvGrpSpPr/>
            <p:nvPr/>
          </p:nvGrpSpPr>
          <p:grpSpPr>
            <a:xfrm>
              <a:off x="3277624" y="6109756"/>
              <a:ext cx="342843" cy="137319"/>
              <a:chOff x="0" y="0"/>
              <a:chExt cx="67722" cy="27125"/>
            </a:xfrm>
          </p:grpSpPr>
          <p:sp>
            <p:nvSpPr>
              <p:cNvPr id="32" name="Freeform 32"/>
              <p:cNvSpPr/>
              <p:nvPr/>
            </p:nvSpPr>
            <p:spPr>
              <a:xfrm>
                <a:off x="0" y="0"/>
                <a:ext cx="67722" cy="27125"/>
              </a:xfrm>
              <a:custGeom>
                <a:avLst/>
                <a:gdLst/>
                <a:ahLst/>
                <a:cxnLst/>
                <a:rect l="l" t="t" r="r" b="b"/>
                <a:pathLst>
                  <a:path w="67722" h="27125">
                    <a:moveTo>
                      <a:pt x="0" y="0"/>
                    </a:moveTo>
                    <a:lnTo>
                      <a:pt x="67722" y="0"/>
                    </a:lnTo>
                    <a:lnTo>
                      <a:pt x="67722" y="27125"/>
                    </a:lnTo>
                    <a:lnTo>
                      <a:pt x="0" y="27125"/>
                    </a:lnTo>
                    <a:close/>
                  </a:path>
                </a:pathLst>
              </a:custGeom>
              <a:solidFill>
                <a:srgbClr val="F57636"/>
              </a:solidFill>
            </p:spPr>
          </p:sp>
          <p:sp>
            <p:nvSpPr>
              <p:cNvPr id="33" name="TextBox 33"/>
              <p:cNvSpPr txBox="1"/>
              <p:nvPr/>
            </p:nvSpPr>
            <p:spPr>
              <a:xfrm>
                <a:off x="0" y="-38100"/>
                <a:ext cx="67722" cy="65225"/>
              </a:xfrm>
              <a:prstGeom prst="rect">
                <a:avLst/>
              </a:prstGeom>
            </p:spPr>
            <p:txBody>
              <a:bodyPr lIns="50800" tIns="50800" rIns="50800" bIns="50800" rtlCol="0" anchor="ctr"/>
              <a:lstStyle/>
              <a:p>
                <a:pPr algn="ctr">
                  <a:lnSpc>
                    <a:spcPts val="2015"/>
                  </a:lnSpc>
                </a:pPr>
                <a:endParaRPr/>
              </a:p>
            </p:txBody>
          </p:sp>
        </p:grpSp>
        <p:sp>
          <p:nvSpPr>
            <p:cNvPr id="34" name="TextBox 34"/>
            <p:cNvSpPr txBox="1"/>
            <p:nvPr/>
          </p:nvSpPr>
          <p:spPr>
            <a:xfrm>
              <a:off x="6349375" y="10096878"/>
              <a:ext cx="1908023" cy="752343"/>
            </a:xfrm>
            <a:prstGeom prst="rect">
              <a:avLst/>
            </a:prstGeom>
          </p:spPr>
          <p:txBody>
            <a:bodyPr wrap="square" lIns="0" tIns="0" rIns="0" bIns="0" rtlCol="0" anchor="t">
              <a:spAutoFit/>
            </a:bodyPr>
            <a:lstStyle/>
            <a:p>
              <a:pPr algn="ctr">
                <a:lnSpc>
                  <a:spcPts val="4431"/>
                </a:lnSpc>
              </a:pPr>
              <a:r>
                <a:rPr lang="en-US" sz="3165" dirty="0">
                  <a:solidFill>
                    <a:srgbClr val="000000"/>
                  </a:solidFill>
                  <a:latin typeface="Trocchi"/>
                </a:rPr>
                <a:t>18 m</a:t>
              </a:r>
            </a:p>
          </p:txBody>
        </p:sp>
        <p:sp>
          <p:nvSpPr>
            <p:cNvPr id="35" name="TextBox 35"/>
            <p:cNvSpPr txBox="1"/>
            <p:nvPr/>
          </p:nvSpPr>
          <p:spPr>
            <a:xfrm>
              <a:off x="0" y="11033671"/>
              <a:ext cx="1712627" cy="304199"/>
            </a:xfrm>
            <a:prstGeom prst="rect">
              <a:avLst/>
            </a:prstGeom>
          </p:spPr>
          <p:txBody>
            <a:bodyPr lIns="0" tIns="0" rIns="0" bIns="0" rtlCol="0" anchor="t">
              <a:spAutoFit/>
            </a:bodyPr>
            <a:lstStyle/>
            <a:p>
              <a:pPr algn="ctr">
                <a:lnSpc>
                  <a:spcPts val="1872"/>
                </a:lnSpc>
              </a:pPr>
              <a:r>
                <a:rPr lang="en-US" sz="1337">
                  <a:solidFill>
                    <a:srgbClr val="084C6E"/>
                  </a:solidFill>
                  <a:latin typeface="Arimo"/>
                </a:rPr>
                <a:t>Çizgi Hakemi</a:t>
              </a:r>
            </a:p>
          </p:txBody>
        </p:sp>
        <p:sp>
          <p:nvSpPr>
            <p:cNvPr id="36" name="TextBox 36"/>
            <p:cNvSpPr txBox="1"/>
            <p:nvPr/>
          </p:nvSpPr>
          <p:spPr>
            <a:xfrm>
              <a:off x="12780575" y="951183"/>
              <a:ext cx="1712627" cy="304199"/>
            </a:xfrm>
            <a:prstGeom prst="rect">
              <a:avLst/>
            </a:prstGeom>
          </p:spPr>
          <p:txBody>
            <a:bodyPr lIns="0" tIns="0" rIns="0" bIns="0" rtlCol="0" anchor="t">
              <a:spAutoFit/>
            </a:bodyPr>
            <a:lstStyle/>
            <a:p>
              <a:pPr algn="ctr">
                <a:lnSpc>
                  <a:spcPts val="1872"/>
                </a:lnSpc>
              </a:pPr>
              <a:r>
                <a:rPr lang="en-US" sz="1337" dirty="0" err="1">
                  <a:solidFill>
                    <a:srgbClr val="FFFFFF"/>
                  </a:solidFill>
                  <a:latin typeface="Arimo"/>
                </a:rPr>
                <a:t>Çizgi</a:t>
              </a:r>
              <a:r>
                <a:rPr lang="en-US" sz="1337" dirty="0">
                  <a:solidFill>
                    <a:srgbClr val="FFFFFF"/>
                  </a:solidFill>
                  <a:latin typeface="Arimo"/>
                </a:rPr>
                <a:t> </a:t>
              </a:r>
              <a:r>
                <a:rPr lang="en-US" sz="1337" dirty="0" err="1">
                  <a:solidFill>
                    <a:srgbClr val="FFFFFF"/>
                  </a:solidFill>
                  <a:latin typeface="Arimo"/>
                </a:rPr>
                <a:t>Hakemi</a:t>
              </a:r>
              <a:endParaRPr lang="en-US" sz="1337" dirty="0">
                <a:solidFill>
                  <a:srgbClr val="FFFFFF"/>
                </a:solidFill>
                <a:latin typeface="Arimo"/>
              </a:endParaRPr>
            </a:p>
          </p:txBody>
        </p:sp>
        <p:sp>
          <p:nvSpPr>
            <p:cNvPr id="37" name="TextBox 37"/>
            <p:cNvSpPr txBox="1"/>
            <p:nvPr/>
          </p:nvSpPr>
          <p:spPr>
            <a:xfrm>
              <a:off x="212436" y="761284"/>
              <a:ext cx="14493202" cy="304199"/>
            </a:xfrm>
            <a:prstGeom prst="rect">
              <a:avLst/>
            </a:prstGeom>
          </p:spPr>
          <p:txBody>
            <a:bodyPr lIns="0" tIns="0" rIns="0" bIns="0" rtlCol="0" anchor="t">
              <a:spAutoFit/>
            </a:bodyPr>
            <a:lstStyle/>
            <a:p>
              <a:pPr algn="ctr">
                <a:lnSpc>
                  <a:spcPts val="1872"/>
                </a:lnSpc>
              </a:pPr>
              <a:r>
                <a:rPr lang="en-US" sz="1337">
                  <a:solidFill>
                    <a:srgbClr val="FFFFFF"/>
                  </a:solidFill>
                  <a:latin typeface="Arimo"/>
                </a:rPr>
                <a:t>Masa Hakemleri</a:t>
              </a:r>
            </a:p>
          </p:txBody>
        </p:sp>
        <p:sp>
          <p:nvSpPr>
            <p:cNvPr id="38" name="TextBox 38"/>
            <p:cNvSpPr txBox="1"/>
            <p:nvPr/>
          </p:nvSpPr>
          <p:spPr>
            <a:xfrm>
              <a:off x="1472474" y="398685"/>
              <a:ext cx="1953063" cy="324499"/>
            </a:xfrm>
            <a:prstGeom prst="rect">
              <a:avLst/>
            </a:prstGeom>
          </p:spPr>
          <p:txBody>
            <a:bodyPr lIns="0" tIns="0" rIns="0" bIns="0" rtlCol="0" anchor="t">
              <a:spAutoFit/>
            </a:bodyPr>
            <a:lstStyle/>
            <a:p>
              <a:pPr algn="ctr">
                <a:lnSpc>
                  <a:spcPts val="2015"/>
                </a:lnSpc>
              </a:pPr>
              <a:r>
                <a:rPr lang="en-US" sz="1439">
                  <a:solidFill>
                    <a:srgbClr val="084C6E"/>
                  </a:solidFill>
                  <a:latin typeface="Arimo"/>
                </a:rPr>
                <a:t>Yedek Oyuncular</a:t>
              </a:r>
            </a:p>
          </p:txBody>
        </p:sp>
        <p:sp>
          <p:nvSpPr>
            <p:cNvPr id="39" name="TextBox 39"/>
            <p:cNvSpPr txBox="1"/>
            <p:nvPr/>
          </p:nvSpPr>
          <p:spPr>
            <a:xfrm>
              <a:off x="10831668" y="398685"/>
              <a:ext cx="1953063" cy="324499"/>
            </a:xfrm>
            <a:prstGeom prst="rect">
              <a:avLst/>
            </a:prstGeom>
          </p:spPr>
          <p:txBody>
            <a:bodyPr lIns="0" tIns="0" rIns="0" bIns="0" rtlCol="0" anchor="t">
              <a:spAutoFit/>
            </a:bodyPr>
            <a:lstStyle/>
            <a:p>
              <a:pPr algn="ctr">
                <a:lnSpc>
                  <a:spcPts val="2015"/>
                </a:lnSpc>
              </a:pPr>
              <a:r>
                <a:rPr lang="en-US" sz="1439">
                  <a:solidFill>
                    <a:srgbClr val="FFFFFF"/>
                  </a:solidFill>
                  <a:latin typeface="Arimo"/>
                </a:rPr>
                <a:t>Yedek Oyuncular</a:t>
              </a:r>
            </a:p>
          </p:txBody>
        </p:sp>
        <p:sp>
          <p:nvSpPr>
            <p:cNvPr id="40" name="TextBox 40"/>
            <p:cNvSpPr txBox="1"/>
            <p:nvPr/>
          </p:nvSpPr>
          <p:spPr>
            <a:xfrm>
              <a:off x="2992549" y="38100"/>
              <a:ext cx="1953063" cy="324499"/>
            </a:xfrm>
            <a:prstGeom prst="rect">
              <a:avLst/>
            </a:prstGeom>
          </p:spPr>
          <p:txBody>
            <a:bodyPr lIns="0" tIns="0" rIns="0" bIns="0" rtlCol="0" anchor="t">
              <a:spAutoFit/>
            </a:bodyPr>
            <a:lstStyle/>
            <a:p>
              <a:pPr algn="ctr">
                <a:lnSpc>
                  <a:spcPts val="2015"/>
                </a:lnSpc>
              </a:pPr>
              <a:r>
                <a:rPr lang="en-US" sz="1439" dirty="0" err="1">
                  <a:solidFill>
                    <a:srgbClr val="084C6E"/>
                  </a:solidFill>
                  <a:latin typeface="Arimo"/>
                </a:rPr>
                <a:t>Oyun</a:t>
              </a:r>
              <a:r>
                <a:rPr lang="en-US" sz="1439" dirty="0">
                  <a:solidFill>
                    <a:srgbClr val="084C6E"/>
                  </a:solidFill>
                  <a:latin typeface="Arimo"/>
                </a:rPr>
                <a:t> </a:t>
              </a:r>
              <a:r>
                <a:rPr lang="en-US" sz="1439" dirty="0" err="1">
                  <a:solidFill>
                    <a:srgbClr val="084C6E"/>
                  </a:solidFill>
                  <a:latin typeface="Arimo"/>
                </a:rPr>
                <a:t>Lideri</a:t>
              </a:r>
              <a:endParaRPr lang="en-US" sz="1439" dirty="0">
                <a:solidFill>
                  <a:srgbClr val="084C6E"/>
                </a:solidFill>
                <a:latin typeface="Arimo"/>
              </a:endParaRPr>
            </a:p>
          </p:txBody>
        </p:sp>
        <p:sp>
          <p:nvSpPr>
            <p:cNvPr id="41" name="TextBox 41"/>
            <p:cNvSpPr txBox="1"/>
            <p:nvPr/>
          </p:nvSpPr>
          <p:spPr>
            <a:xfrm>
              <a:off x="9664023" y="-38100"/>
              <a:ext cx="1953063" cy="324499"/>
            </a:xfrm>
            <a:prstGeom prst="rect">
              <a:avLst/>
            </a:prstGeom>
          </p:spPr>
          <p:txBody>
            <a:bodyPr lIns="0" tIns="0" rIns="0" bIns="0" rtlCol="0" anchor="t">
              <a:spAutoFit/>
            </a:bodyPr>
            <a:lstStyle/>
            <a:p>
              <a:pPr algn="ctr">
                <a:lnSpc>
                  <a:spcPts val="2015"/>
                </a:lnSpc>
              </a:pPr>
              <a:r>
                <a:rPr lang="en-US" sz="1439">
                  <a:solidFill>
                    <a:srgbClr val="FFFFFF"/>
                  </a:solidFill>
                  <a:latin typeface="Arimo"/>
                </a:rPr>
                <a:t>Oyun Lideri</a:t>
              </a:r>
            </a:p>
          </p:txBody>
        </p:sp>
        <p:grpSp>
          <p:nvGrpSpPr>
            <p:cNvPr id="42" name="Group 42"/>
            <p:cNvGrpSpPr/>
            <p:nvPr/>
          </p:nvGrpSpPr>
          <p:grpSpPr>
            <a:xfrm>
              <a:off x="8526056" y="7876136"/>
              <a:ext cx="513810" cy="448579"/>
              <a:chOff x="0" y="0"/>
              <a:chExt cx="101493" cy="88608"/>
            </a:xfrm>
          </p:grpSpPr>
          <p:sp>
            <p:nvSpPr>
              <p:cNvPr id="43" name="Freeform 43"/>
              <p:cNvSpPr/>
              <p:nvPr/>
            </p:nvSpPr>
            <p:spPr>
              <a:xfrm>
                <a:off x="0" y="0"/>
                <a:ext cx="101493" cy="88608"/>
              </a:xfrm>
              <a:custGeom>
                <a:avLst/>
                <a:gdLst/>
                <a:ahLst/>
                <a:cxnLst/>
                <a:rect l="l" t="t" r="r" b="b"/>
                <a:pathLst>
                  <a:path w="101493" h="88608">
                    <a:moveTo>
                      <a:pt x="0" y="0"/>
                    </a:moveTo>
                    <a:lnTo>
                      <a:pt x="101493" y="0"/>
                    </a:lnTo>
                    <a:lnTo>
                      <a:pt x="101493" y="88608"/>
                    </a:lnTo>
                    <a:lnTo>
                      <a:pt x="0" y="88608"/>
                    </a:lnTo>
                    <a:close/>
                  </a:path>
                </a:pathLst>
              </a:custGeom>
              <a:solidFill>
                <a:srgbClr val="F57636"/>
              </a:solidFill>
            </p:spPr>
          </p:sp>
          <p:sp>
            <p:nvSpPr>
              <p:cNvPr id="44" name="TextBox 44"/>
              <p:cNvSpPr txBox="1"/>
              <p:nvPr/>
            </p:nvSpPr>
            <p:spPr>
              <a:xfrm>
                <a:off x="0" y="-38100"/>
                <a:ext cx="101493" cy="126708"/>
              </a:xfrm>
              <a:prstGeom prst="rect">
                <a:avLst/>
              </a:prstGeom>
            </p:spPr>
            <p:txBody>
              <a:bodyPr lIns="50800" tIns="50800" rIns="50800" bIns="50800" rtlCol="0" anchor="ctr"/>
              <a:lstStyle/>
              <a:p>
                <a:pPr algn="ctr">
                  <a:lnSpc>
                    <a:spcPts val="2015"/>
                  </a:lnSpc>
                </a:pPr>
                <a:endParaRPr/>
              </a:p>
            </p:txBody>
          </p:sp>
        </p:grpSp>
        <p:sp>
          <p:nvSpPr>
            <p:cNvPr id="45" name="Freeform 45"/>
            <p:cNvSpPr/>
            <p:nvPr/>
          </p:nvSpPr>
          <p:spPr>
            <a:xfrm rot="-5400000">
              <a:off x="6345452" y="3298199"/>
              <a:ext cx="443324" cy="1271180"/>
            </a:xfrm>
            <a:custGeom>
              <a:avLst/>
              <a:gdLst/>
              <a:ahLst/>
              <a:cxnLst/>
              <a:rect l="l" t="t" r="r" b="b"/>
              <a:pathLst>
                <a:path w="443324" h="1271180">
                  <a:moveTo>
                    <a:pt x="0" y="0"/>
                  </a:moveTo>
                  <a:lnTo>
                    <a:pt x="443324" y="0"/>
                  </a:lnTo>
                  <a:lnTo>
                    <a:pt x="443324" y="1271180"/>
                  </a:lnTo>
                  <a:lnTo>
                    <a:pt x="0" y="1271180"/>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46" name="Freeform 46"/>
            <p:cNvSpPr/>
            <p:nvPr/>
          </p:nvSpPr>
          <p:spPr>
            <a:xfrm rot="-5400000">
              <a:off x="6345452" y="4870232"/>
              <a:ext cx="443324" cy="1271180"/>
            </a:xfrm>
            <a:custGeom>
              <a:avLst/>
              <a:gdLst/>
              <a:ahLst/>
              <a:cxnLst/>
              <a:rect l="l" t="t" r="r" b="b"/>
              <a:pathLst>
                <a:path w="443324" h="1271180">
                  <a:moveTo>
                    <a:pt x="0" y="0"/>
                  </a:moveTo>
                  <a:lnTo>
                    <a:pt x="443324" y="0"/>
                  </a:lnTo>
                  <a:lnTo>
                    <a:pt x="443324" y="1271180"/>
                  </a:lnTo>
                  <a:lnTo>
                    <a:pt x="0" y="1271180"/>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47" name="Freeform 47"/>
            <p:cNvSpPr/>
            <p:nvPr/>
          </p:nvSpPr>
          <p:spPr>
            <a:xfrm rot="-5400000">
              <a:off x="6345452" y="6315265"/>
              <a:ext cx="443324" cy="1271180"/>
            </a:xfrm>
            <a:custGeom>
              <a:avLst/>
              <a:gdLst/>
              <a:ahLst/>
              <a:cxnLst/>
              <a:rect l="l" t="t" r="r" b="b"/>
              <a:pathLst>
                <a:path w="443324" h="1271180">
                  <a:moveTo>
                    <a:pt x="0" y="0"/>
                  </a:moveTo>
                  <a:lnTo>
                    <a:pt x="443324" y="0"/>
                  </a:lnTo>
                  <a:lnTo>
                    <a:pt x="443324" y="1271180"/>
                  </a:lnTo>
                  <a:lnTo>
                    <a:pt x="0" y="1271180"/>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48" name="Freeform 48"/>
            <p:cNvSpPr/>
            <p:nvPr/>
          </p:nvSpPr>
          <p:spPr>
            <a:xfrm rot="-5400000">
              <a:off x="3801477" y="2641172"/>
              <a:ext cx="443324" cy="1271180"/>
            </a:xfrm>
            <a:custGeom>
              <a:avLst/>
              <a:gdLst/>
              <a:ahLst/>
              <a:cxnLst/>
              <a:rect l="l" t="t" r="r" b="b"/>
              <a:pathLst>
                <a:path w="443324" h="1271180">
                  <a:moveTo>
                    <a:pt x="0" y="0"/>
                  </a:moveTo>
                  <a:lnTo>
                    <a:pt x="443324" y="0"/>
                  </a:lnTo>
                  <a:lnTo>
                    <a:pt x="443324" y="1271181"/>
                  </a:lnTo>
                  <a:lnTo>
                    <a:pt x="0" y="1271181"/>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49" name="Freeform 49"/>
            <p:cNvSpPr/>
            <p:nvPr/>
          </p:nvSpPr>
          <p:spPr>
            <a:xfrm rot="-5400000">
              <a:off x="3801477" y="4086205"/>
              <a:ext cx="443324" cy="1271180"/>
            </a:xfrm>
            <a:custGeom>
              <a:avLst/>
              <a:gdLst/>
              <a:ahLst/>
              <a:cxnLst/>
              <a:rect l="l" t="t" r="r" b="b"/>
              <a:pathLst>
                <a:path w="443324" h="1271180">
                  <a:moveTo>
                    <a:pt x="0" y="0"/>
                  </a:moveTo>
                  <a:lnTo>
                    <a:pt x="443324" y="0"/>
                  </a:lnTo>
                  <a:lnTo>
                    <a:pt x="443324" y="1271181"/>
                  </a:lnTo>
                  <a:lnTo>
                    <a:pt x="0" y="1271181"/>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50" name="Freeform 50"/>
            <p:cNvSpPr/>
            <p:nvPr/>
          </p:nvSpPr>
          <p:spPr>
            <a:xfrm rot="-5400000">
              <a:off x="3801477" y="5531238"/>
              <a:ext cx="443324" cy="1271180"/>
            </a:xfrm>
            <a:custGeom>
              <a:avLst/>
              <a:gdLst/>
              <a:ahLst/>
              <a:cxnLst/>
              <a:rect l="l" t="t" r="r" b="b"/>
              <a:pathLst>
                <a:path w="443324" h="1271180">
                  <a:moveTo>
                    <a:pt x="0" y="0"/>
                  </a:moveTo>
                  <a:lnTo>
                    <a:pt x="443324" y="0"/>
                  </a:lnTo>
                  <a:lnTo>
                    <a:pt x="443324" y="1271180"/>
                  </a:lnTo>
                  <a:lnTo>
                    <a:pt x="0" y="1271180"/>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51" name="Freeform 51"/>
            <p:cNvSpPr/>
            <p:nvPr/>
          </p:nvSpPr>
          <p:spPr>
            <a:xfrm rot="-5400000">
              <a:off x="3801477" y="6976271"/>
              <a:ext cx="443324" cy="1271180"/>
            </a:xfrm>
            <a:custGeom>
              <a:avLst/>
              <a:gdLst/>
              <a:ahLst/>
              <a:cxnLst/>
              <a:rect l="l" t="t" r="r" b="b"/>
              <a:pathLst>
                <a:path w="443324" h="1271180">
                  <a:moveTo>
                    <a:pt x="0" y="0"/>
                  </a:moveTo>
                  <a:lnTo>
                    <a:pt x="443324" y="0"/>
                  </a:lnTo>
                  <a:lnTo>
                    <a:pt x="443324" y="1271180"/>
                  </a:lnTo>
                  <a:lnTo>
                    <a:pt x="0" y="1271180"/>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52" name="Freeform 52"/>
            <p:cNvSpPr/>
            <p:nvPr/>
          </p:nvSpPr>
          <p:spPr>
            <a:xfrm rot="5400000">
              <a:off x="13848449" y="5318486"/>
              <a:ext cx="333431" cy="956075"/>
            </a:xfrm>
            <a:custGeom>
              <a:avLst/>
              <a:gdLst/>
              <a:ahLst/>
              <a:cxnLst/>
              <a:rect l="l" t="t" r="r" b="b"/>
              <a:pathLst>
                <a:path w="333431" h="956075">
                  <a:moveTo>
                    <a:pt x="0" y="0"/>
                  </a:moveTo>
                  <a:lnTo>
                    <a:pt x="333431" y="0"/>
                  </a:lnTo>
                  <a:lnTo>
                    <a:pt x="333431" y="956075"/>
                  </a:lnTo>
                  <a:lnTo>
                    <a:pt x="0" y="956075"/>
                  </a:lnTo>
                  <a:lnTo>
                    <a:pt x="0" y="0"/>
                  </a:lnTo>
                  <a:close/>
                </a:path>
              </a:pathLst>
            </a:custGeom>
            <a:blipFill>
              <a:blip r:embed="rId18">
                <a:extLst>
                  <a:ext uri="{96DAC541-7B7A-43D3-8B79-37D633B846F1}">
                    <asvg:svgBlip xmlns:asvg="http://schemas.microsoft.com/office/drawing/2016/SVG/main" xmlns="" r:embed="rId20"/>
                  </a:ext>
                </a:extLst>
              </a:blip>
              <a:stretch>
                <a:fillRect/>
              </a:stretch>
            </a:blipFill>
          </p:spPr>
        </p:sp>
        <p:sp>
          <p:nvSpPr>
            <p:cNvPr id="53" name="Freeform 53"/>
            <p:cNvSpPr/>
            <p:nvPr/>
          </p:nvSpPr>
          <p:spPr>
            <a:xfrm rot="16200000">
              <a:off x="8045895" y="2812575"/>
              <a:ext cx="697443" cy="928376"/>
            </a:xfrm>
            <a:custGeom>
              <a:avLst/>
              <a:gdLst/>
              <a:ahLst/>
              <a:cxnLst/>
              <a:rect l="l" t="t" r="r" b="b"/>
              <a:pathLst>
                <a:path w="697443" h="928376">
                  <a:moveTo>
                    <a:pt x="0" y="0"/>
                  </a:moveTo>
                  <a:lnTo>
                    <a:pt x="697443" y="0"/>
                  </a:lnTo>
                  <a:lnTo>
                    <a:pt x="697443" y="928376"/>
                  </a:lnTo>
                  <a:lnTo>
                    <a:pt x="0" y="928376"/>
                  </a:lnTo>
                  <a:lnTo>
                    <a:pt x="0" y="0"/>
                  </a:lnTo>
                  <a:close/>
                </a:path>
              </a:pathLst>
            </a:custGeom>
            <a:blipFill>
              <a:blip r:embed="rId21"/>
              <a:stretch>
                <a:fillRect/>
              </a:stretch>
            </a:blipFill>
          </p:spPr>
        </p:sp>
        <p:sp>
          <p:nvSpPr>
            <p:cNvPr id="54" name="Freeform 54"/>
            <p:cNvSpPr/>
            <p:nvPr/>
          </p:nvSpPr>
          <p:spPr>
            <a:xfrm rot="16200000">
              <a:off x="8045895" y="3691263"/>
              <a:ext cx="697443" cy="928376"/>
            </a:xfrm>
            <a:custGeom>
              <a:avLst/>
              <a:gdLst/>
              <a:ahLst/>
              <a:cxnLst/>
              <a:rect l="l" t="t" r="r" b="b"/>
              <a:pathLst>
                <a:path w="697443" h="928376">
                  <a:moveTo>
                    <a:pt x="0" y="0"/>
                  </a:moveTo>
                  <a:lnTo>
                    <a:pt x="697443" y="0"/>
                  </a:lnTo>
                  <a:lnTo>
                    <a:pt x="697443" y="928376"/>
                  </a:lnTo>
                  <a:lnTo>
                    <a:pt x="0" y="928376"/>
                  </a:lnTo>
                  <a:lnTo>
                    <a:pt x="0" y="0"/>
                  </a:lnTo>
                  <a:close/>
                </a:path>
              </a:pathLst>
            </a:custGeom>
            <a:blipFill>
              <a:blip r:embed="rId21"/>
              <a:stretch>
                <a:fillRect/>
              </a:stretch>
            </a:blipFill>
          </p:spPr>
        </p:sp>
        <p:sp>
          <p:nvSpPr>
            <p:cNvPr id="55" name="Freeform 55"/>
            <p:cNvSpPr/>
            <p:nvPr/>
          </p:nvSpPr>
          <p:spPr>
            <a:xfrm rot="16200000">
              <a:off x="8045895" y="4569952"/>
              <a:ext cx="697443" cy="928376"/>
            </a:xfrm>
            <a:custGeom>
              <a:avLst/>
              <a:gdLst/>
              <a:ahLst/>
              <a:cxnLst/>
              <a:rect l="l" t="t" r="r" b="b"/>
              <a:pathLst>
                <a:path w="697443" h="928376">
                  <a:moveTo>
                    <a:pt x="0" y="0"/>
                  </a:moveTo>
                  <a:lnTo>
                    <a:pt x="697443" y="0"/>
                  </a:lnTo>
                  <a:lnTo>
                    <a:pt x="697443" y="928376"/>
                  </a:lnTo>
                  <a:lnTo>
                    <a:pt x="0" y="928376"/>
                  </a:lnTo>
                  <a:lnTo>
                    <a:pt x="0" y="0"/>
                  </a:lnTo>
                  <a:close/>
                </a:path>
              </a:pathLst>
            </a:custGeom>
            <a:blipFill>
              <a:blip r:embed="rId21"/>
              <a:stretch>
                <a:fillRect/>
              </a:stretch>
            </a:blipFill>
          </p:spPr>
        </p:sp>
        <p:sp>
          <p:nvSpPr>
            <p:cNvPr id="56" name="Freeform 56"/>
            <p:cNvSpPr/>
            <p:nvPr/>
          </p:nvSpPr>
          <p:spPr>
            <a:xfrm rot="16200000">
              <a:off x="8045895" y="5448640"/>
              <a:ext cx="697443" cy="928376"/>
            </a:xfrm>
            <a:custGeom>
              <a:avLst/>
              <a:gdLst/>
              <a:ahLst/>
              <a:cxnLst/>
              <a:rect l="l" t="t" r="r" b="b"/>
              <a:pathLst>
                <a:path w="697443" h="928376">
                  <a:moveTo>
                    <a:pt x="0" y="0"/>
                  </a:moveTo>
                  <a:lnTo>
                    <a:pt x="697443" y="0"/>
                  </a:lnTo>
                  <a:lnTo>
                    <a:pt x="697443" y="928376"/>
                  </a:lnTo>
                  <a:lnTo>
                    <a:pt x="0" y="928376"/>
                  </a:lnTo>
                  <a:lnTo>
                    <a:pt x="0" y="0"/>
                  </a:lnTo>
                  <a:close/>
                </a:path>
              </a:pathLst>
            </a:custGeom>
            <a:blipFill>
              <a:blip r:embed="rId21"/>
              <a:stretch>
                <a:fillRect/>
              </a:stretch>
            </a:blipFill>
          </p:spPr>
        </p:sp>
        <p:sp>
          <p:nvSpPr>
            <p:cNvPr id="57" name="Freeform 57"/>
            <p:cNvSpPr/>
            <p:nvPr/>
          </p:nvSpPr>
          <p:spPr>
            <a:xfrm rot="16200000">
              <a:off x="8045895" y="6327328"/>
              <a:ext cx="697443" cy="928376"/>
            </a:xfrm>
            <a:custGeom>
              <a:avLst/>
              <a:gdLst/>
              <a:ahLst/>
              <a:cxnLst/>
              <a:rect l="l" t="t" r="r" b="b"/>
              <a:pathLst>
                <a:path w="697443" h="928376">
                  <a:moveTo>
                    <a:pt x="0" y="0"/>
                  </a:moveTo>
                  <a:lnTo>
                    <a:pt x="697443" y="0"/>
                  </a:lnTo>
                  <a:lnTo>
                    <a:pt x="697443" y="928376"/>
                  </a:lnTo>
                  <a:lnTo>
                    <a:pt x="0" y="928376"/>
                  </a:lnTo>
                  <a:lnTo>
                    <a:pt x="0" y="0"/>
                  </a:lnTo>
                  <a:close/>
                </a:path>
              </a:pathLst>
            </a:custGeom>
            <a:blipFill>
              <a:blip r:embed="rId21"/>
              <a:stretch>
                <a:fillRect/>
              </a:stretch>
            </a:blipFill>
          </p:spPr>
        </p:sp>
        <p:sp>
          <p:nvSpPr>
            <p:cNvPr id="58" name="Freeform 58"/>
            <p:cNvSpPr/>
            <p:nvPr/>
          </p:nvSpPr>
          <p:spPr>
            <a:xfrm rot="16200000">
              <a:off x="7992604" y="7206018"/>
              <a:ext cx="697443" cy="928376"/>
            </a:xfrm>
            <a:custGeom>
              <a:avLst/>
              <a:gdLst/>
              <a:ahLst/>
              <a:cxnLst/>
              <a:rect l="l" t="t" r="r" b="b"/>
              <a:pathLst>
                <a:path w="697443" h="928376">
                  <a:moveTo>
                    <a:pt x="0" y="0"/>
                  </a:moveTo>
                  <a:lnTo>
                    <a:pt x="697443" y="0"/>
                  </a:lnTo>
                  <a:lnTo>
                    <a:pt x="697443" y="928376"/>
                  </a:lnTo>
                  <a:lnTo>
                    <a:pt x="0" y="928376"/>
                  </a:lnTo>
                  <a:lnTo>
                    <a:pt x="0" y="0"/>
                  </a:lnTo>
                  <a:close/>
                </a:path>
              </a:pathLst>
            </a:custGeom>
            <a:blipFill>
              <a:blip r:embed="rId21"/>
              <a:stretch>
                <a:fillRect/>
              </a:stretch>
            </a:blipFill>
          </p:spPr>
        </p:sp>
        <p:sp>
          <p:nvSpPr>
            <p:cNvPr id="59" name="Freeform 59"/>
            <p:cNvSpPr/>
            <p:nvPr/>
          </p:nvSpPr>
          <p:spPr>
            <a:xfrm rot="16200000">
              <a:off x="8045895" y="8114228"/>
              <a:ext cx="697443" cy="928376"/>
            </a:xfrm>
            <a:custGeom>
              <a:avLst/>
              <a:gdLst/>
              <a:ahLst/>
              <a:cxnLst/>
              <a:rect l="l" t="t" r="r" b="b"/>
              <a:pathLst>
                <a:path w="697443" h="928376">
                  <a:moveTo>
                    <a:pt x="0" y="0"/>
                  </a:moveTo>
                  <a:lnTo>
                    <a:pt x="697443" y="0"/>
                  </a:lnTo>
                  <a:lnTo>
                    <a:pt x="697443" y="928376"/>
                  </a:lnTo>
                  <a:lnTo>
                    <a:pt x="0" y="928376"/>
                  </a:lnTo>
                  <a:lnTo>
                    <a:pt x="0" y="0"/>
                  </a:lnTo>
                  <a:close/>
                </a:path>
              </a:pathLst>
            </a:custGeom>
            <a:blipFill>
              <a:blip r:embed="rId21"/>
              <a:stretch>
                <a:fillRect/>
              </a:stretch>
            </a:blipFill>
          </p:spPr>
        </p:sp>
        <p:sp>
          <p:nvSpPr>
            <p:cNvPr id="60" name="Freeform 60"/>
            <p:cNvSpPr/>
            <p:nvPr/>
          </p:nvSpPr>
          <p:spPr>
            <a:xfrm rot="-5400000">
              <a:off x="507592" y="5429278"/>
              <a:ext cx="697443" cy="928376"/>
            </a:xfrm>
            <a:custGeom>
              <a:avLst/>
              <a:gdLst/>
              <a:ahLst/>
              <a:cxnLst/>
              <a:rect l="l" t="t" r="r" b="b"/>
              <a:pathLst>
                <a:path w="697443" h="928376">
                  <a:moveTo>
                    <a:pt x="0" y="0"/>
                  </a:moveTo>
                  <a:lnTo>
                    <a:pt x="697443" y="0"/>
                  </a:lnTo>
                  <a:lnTo>
                    <a:pt x="697443" y="928377"/>
                  </a:lnTo>
                  <a:lnTo>
                    <a:pt x="0" y="928377"/>
                  </a:lnTo>
                  <a:lnTo>
                    <a:pt x="0" y="0"/>
                  </a:lnTo>
                  <a:close/>
                </a:path>
              </a:pathLst>
            </a:custGeom>
            <a:blipFill>
              <a:blip r:embed="rId21"/>
              <a:stretch>
                <a:fillRect/>
              </a:stretch>
            </a:blipFill>
          </p:spPr>
        </p:sp>
        <p:sp>
          <p:nvSpPr>
            <p:cNvPr id="61" name="Freeform 61"/>
            <p:cNvSpPr/>
            <p:nvPr/>
          </p:nvSpPr>
          <p:spPr>
            <a:xfrm>
              <a:off x="13606406" y="6087966"/>
              <a:ext cx="347168" cy="347168"/>
            </a:xfrm>
            <a:custGeom>
              <a:avLst/>
              <a:gdLst/>
              <a:ahLst/>
              <a:cxnLst/>
              <a:rect l="l" t="t" r="r" b="b"/>
              <a:pathLst>
                <a:path w="347168" h="347168">
                  <a:moveTo>
                    <a:pt x="0" y="0"/>
                  </a:moveTo>
                  <a:lnTo>
                    <a:pt x="347168" y="0"/>
                  </a:lnTo>
                  <a:lnTo>
                    <a:pt x="347168" y="347168"/>
                  </a:lnTo>
                  <a:lnTo>
                    <a:pt x="0" y="34716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grpSp>
          <p:nvGrpSpPr>
            <p:cNvPr id="62" name="Group 62"/>
            <p:cNvGrpSpPr/>
            <p:nvPr/>
          </p:nvGrpSpPr>
          <p:grpSpPr>
            <a:xfrm>
              <a:off x="7886787" y="2876705"/>
              <a:ext cx="893732" cy="534776"/>
              <a:chOff x="0" y="-38100"/>
              <a:chExt cx="176539" cy="105635"/>
            </a:xfrm>
          </p:grpSpPr>
          <p:sp>
            <p:nvSpPr>
              <p:cNvPr id="63" name="Freeform 63"/>
              <p:cNvSpPr/>
              <p:nvPr/>
            </p:nvSpPr>
            <p:spPr>
              <a:xfrm>
                <a:off x="101426" y="7641"/>
                <a:ext cx="75113" cy="59894"/>
              </a:xfrm>
              <a:custGeom>
                <a:avLst/>
                <a:gdLst/>
                <a:ahLst/>
                <a:cxnLst/>
                <a:rect l="l" t="t" r="r" b="b"/>
                <a:pathLst>
                  <a:path w="75113" h="59894">
                    <a:moveTo>
                      <a:pt x="0" y="0"/>
                    </a:moveTo>
                    <a:lnTo>
                      <a:pt x="75113" y="0"/>
                    </a:lnTo>
                    <a:lnTo>
                      <a:pt x="75113" y="59894"/>
                    </a:lnTo>
                    <a:lnTo>
                      <a:pt x="0" y="59894"/>
                    </a:lnTo>
                    <a:close/>
                  </a:path>
                </a:pathLst>
              </a:custGeom>
              <a:solidFill>
                <a:srgbClr val="2067B7"/>
              </a:solidFill>
              <a:ln cap="sq">
                <a:noFill/>
                <a:prstDash val="solid"/>
                <a:miter/>
              </a:ln>
            </p:spPr>
          </p:sp>
          <p:sp>
            <p:nvSpPr>
              <p:cNvPr id="64" name="TextBox 64"/>
              <p:cNvSpPr txBox="1"/>
              <p:nvPr/>
            </p:nvSpPr>
            <p:spPr>
              <a:xfrm>
                <a:off x="0" y="-38100"/>
                <a:ext cx="75113" cy="97994"/>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65" name="Group 65"/>
            <p:cNvGrpSpPr/>
            <p:nvPr/>
          </p:nvGrpSpPr>
          <p:grpSpPr>
            <a:xfrm>
              <a:off x="7886787" y="3753685"/>
              <a:ext cx="893732" cy="534776"/>
              <a:chOff x="0" y="-38100"/>
              <a:chExt cx="176539" cy="105635"/>
            </a:xfrm>
          </p:grpSpPr>
          <p:sp>
            <p:nvSpPr>
              <p:cNvPr id="66" name="Freeform 66"/>
              <p:cNvSpPr/>
              <p:nvPr/>
            </p:nvSpPr>
            <p:spPr>
              <a:xfrm>
                <a:off x="101426" y="7641"/>
                <a:ext cx="75113" cy="59894"/>
              </a:xfrm>
              <a:custGeom>
                <a:avLst/>
                <a:gdLst/>
                <a:ahLst/>
                <a:cxnLst/>
                <a:rect l="l" t="t" r="r" b="b"/>
                <a:pathLst>
                  <a:path w="75113" h="59894">
                    <a:moveTo>
                      <a:pt x="0" y="0"/>
                    </a:moveTo>
                    <a:lnTo>
                      <a:pt x="75113" y="0"/>
                    </a:lnTo>
                    <a:lnTo>
                      <a:pt x="75113" y="59894"/>
                    </a:lnTo>
                    <a:lnTo>
                      <a:pt x="0" y="59894"/>
                    </a:lnTo>
                    <a:close/>
                  </a:path>
                </a:pathLst>
              </a:custGeom>
              <a:solidFill>
                <a:srgbClr val="2067B7"/>
              </a:solidFill>
              <a:ln cap="sq">
                <a:noFill/>
                <a:prstDash val="solid"/>
                <a:miter/>
              </a:ln>
            </p:spPr>
          </p:sp>
          <p:sp>
            <p:nvSpPr>
              <p:cNvPr id="67" name="TextBox 67"/>
              <p:cNvSpPr txBox="1"/>
              <p:nvPr/>
            </p:nvSpPr>
            <p:spPr>
              <a:xfrm>
                <a:off x="0" y="-38100"/>
                <a:ext cx="75113" cy="97994"/>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68" name="Group 68"/>
            <p:cNvGrpSpPr/>
            <p:nvPr/>
          </p:nvGrpSpPr>
          <p:grpSpPr>
            <a:xfrm>
              <a:off x="7886787" y="4628398"/>
              <a:ext cx="893732" cy="534776"/>
              <a:chOff x="0" y="-38100"/>
              <a:chExt cx="176539" cy="105635"/>
            </a:xfrm>
          </p:grpSpPr>
          <p:sp>
            <p:nvSpPr>
              <p:cNvPr id="69" name="Freeform 69"/>
              <p:cNvSpPr/>
              <p:nvPr/>
            </p:nvSpPr>
            <p:spPr>
              <a:xfrm>
                <a:off x="101426" y="7641"/>
                <a:ext cx="75113" cy="59894"/>
              </a:xfrm>
              <a:custGeom>
                <a:avLst/>
                <a:gdLst/>
                <a:ahLst/>
                <a:cxnLst/>
                <a:rect l="l" t="t" r="r" b="b"/>
                <a:pathLst>
                  <a:path w="75113" h="59894">
                    <a:moveTo>
                      <a:pt x="0" y="0"/>
                    </a:moveTo>
                    <a:lnTo>
                      <a:pt x="75113" y="0"/>
                    </a:lnTo>
                    <a:lnTo>
                      <a:pt x="75113" y="59894"/>
                    </a:lnTo>
                    <a:lnTo>
                      <a:pt x="0" y="59894"/>
                    </a:lnTo>
                    <a:close/>
                  </a:path>
                </a:pathLst>
              </a:custGeom>
              <a:solidFill>
                <a:srgbClr val="2067B7"/>
              </a:solidFill>
              <a:ln cap="sq">
                <a:noFill/>
                <a:prstDash val="solid"/>
                <a:miter/>
              </a:ln>
            </p:spPr>
          </p:sp>
          <p:sp>
            <p:nvSpPr>
              <p:cNvPr id="70" name="TextBox 70"/>
              <p:cNvSpPr txBox="1"/>
              <p:nvPr/>
            </p:nvSpPr>
            <p:spPr>
              <a:xfrm>
                <a:off x="0" y="-38100"/>
                <a:ext cx="75113" cy="97994"/>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71" name="Group 71"/>
            <p:cNvGrpSpPr/>
            <p:nvPr/>
          </p:nvGrpSpPr>
          <p:grpSpPr>
            <a:xfrm>
              <a:off x="7886787" y="5506982"/>
              <a:ext cx="893732" cy="534776"/>
              <a:chOff x="0" y="-38100"/>
              <a:chExt cx="176539" cy="105635"/>
            </a:xfrm>
          </p:grpSpPr>
          <p:sp>
            <p:nvSpPr>
              <p:cNvPr id="72" name="Freeform 72"/>
              <p:cNvSpPr/>
              <p:nvPr/>
            </p:nvSpPr>
            <p:spPr>
              <a:xfrm>
                <a:off x="101426" y="7641"/>
                <a:ext cx="75113" cy="59894"/>
              </a:xfrm>
              <a:custGeom>
                <a:avLst/>
                <a:gdLst/>
                <a:ahLst/>
                <a:cxnLst/>
                <a:rect l="l" t="t" r="r" b="b"/>
                <a:pathLst>
                  <a:path w="75113" h="59894">
                    <a:moveTo>
                      <a:pt x="0" y="0"/>
                    </a:moveTo>
                    <a:lnTo>
                      <a:pt x="75113" y="0"/>
                    </a:lnTo>
                    <a:lnTo>
                      <a:pt x="75113" y="59894"/>
                    </a:lnTo>
                    <a:lnTo>
                      <a:pt x="0" y="59894"/>
                    </a:lnTo>
                    <a:close/>
                  </a:path>
                </a:pathLst>
              </a:custGeom>
              <a:solidFill>
                <a:srgbClr val="2067B7"/>
              </a:solidFill>
              <a:ln cap="sq">
                <a:noFill/>
                <a:prstDash val="solid"/>
                <a:miter/>
              </a:ln>
            </p:spPr>
          </p:sp>
          <p:sp>
            <p:nvSpPr>
              <p:cNvPr id="73" name="TextBox 73"/>
              <p:cNvSpPr txBox="1"/>
              <p:nvPr/>
            </p:nvSpPr>
            <p:spPr>
              <a:xfrm>
                <a:off x="0" y="-38100"/>
                <a:ext cx="75113" cy="97994"/>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74" name="Group 74"/>
            <p:cNvGrpSpPr/>
            <p:nvPr/>
          </p:nvGrpSpPr>
          <p:grpSpPr>
            <a:xfrm>
              <a:off x="7886787" y="6413819"/>
              <a:ext cx="893732" cy="534776"/>
              <a:chOff x="0" y="-38100"/>
              <a:chExt cx="176539" cy="105635"/>
            </a:xfrm>
          </p:grpSpPr>
          <p:sp>
            <p:nvSpPr>
              <p:cNvPr id="75" name="Freeform 75"/>
              <p:cNvSpPr/>
              <p:nvPr/>
            </p:nvSpPr>
            <p:spPr>
              <a:xfrm rot="10800000">
                <a:off x="101426" y="7641"/>
                <a:ext cx="75113" cy="59894"/>
              </a:xfrm>
              <a:custGeom>
                <a:avLst/>
                <a:gdLst/>
                <a:ahLst/>
                <a:cxnLst/>
                <a:rect l="l" t="t" r="r" b="b"/>
                <a:pathLst>
                  <a:path w="75113" h="59894">
                    <a:moveTo>
                      <a:pt x="0" y="0"/>
                    </a:moveTo>
                    <a:lnTo>
                      <a:pt x="75113" y="0"/>
                    </a:lnTo>
                    <a:lnTo>
                      <a:pt x="75113" y="59894"/>
                    </a:lnTo>
                    <a:lnTo>
                      <a:pt x="0" y="59894"/>
                    </a:lnTo>
                    <a:close/>
                  </a:path>
                </a:pathLst>
              </a:custGeom>
              <a:solidFill>
                <a:srgbClr val="2067B7"/>
              </a:solidFill>
              <a:ln cap="sq">
                <a:noFill/>
                <a:prstDash val="solid"/>
                <a:miter/>
              </a:ln>
            </p:spPr>
          </p:sp>
          <p:sp>
            <p:nvSpPr>
              <p:cNvPr id="76" name="TextBox 76"/>
              <p:cNvSpPr txBox="1"/>
              <p:nvPr/>
            </p:nvSpPr>
            <p:spPr>
              <a:xfrm>
                <a:off x="0" y="-38100"/>
                <a:ext cx="75113" cy="97994"/>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77" name="Group 77"/>
            <p:cNvGrpSpPr/>
            <p:nvPr/>
          </p:nvGrpSpPr>
          <p:grpSpPr>
            <a:xfrm>
              <a:off x="7886787" y="7326631"/>
              <a:ext cx="947025" cy="534776"/>
              <a:chOff x="0" y="-38100"/>
              <a:chExt cx="187066" cy="105635"/>
            </a:xfrm>
          </p:grpSpPr>
          <p:sp>
            <p:nvSpPr>
              <p:cNvPr id="78" name="Freeform 78"/>
              <p:cNvSpPr/>
              <p:nvPr/>
            </p:nvSpPr>
            <p:spPr>
              <a:xfrm>
                <a:off x="111953" y="7641"/>
                <a:ext cx="75113" cy="59894"/>
              </a:xfrm>
              <a:custGeom>
                <a:avLst/>
                <a:gdLst/>
                <a:ahLst/>
                <a:cxnLst/>
                <a:rect l="l" t="t" r="r" b="b"/>
                <a:pathLst>
                  <a:path w="75113" h="59894">
                    <a:moveTo>
                      <a:pt x="0" y="0"/>
                    </a:moveTo>
                    <a:lnTo>
                      <a:pt x="75113" y="0"/>
                    </a:lnTo>
                    <a:lnTo>
                      <a:pt x="75113" y="59894"/>
                    </a:lnTo>
                    <a:lnTo>
                      <a:pt x="0" y="59894"/>
                    </a:lnTo>
                    <a:close/>
                  </a:path>
                </a:pathLst>
              </a:custGeom>
              <a:solidFill>
                <a:srgbClr val="2067B7"/>
              </a:solidFill>
              <a:ln cap="sq">
                <a:noFill/>
                <a:prstDash val="solid"/>
                <a:miter/>
              </a:ln>
            </p:spPr>
          </p:sp>
          <p:sp>
            <p:nvSpPr>
              <p:cNvPr id="79" name="TextBox 79"/>
              <p:cNvSpPr txBox="1"/>
              <p:nvPr/>
            </p:nvSpPr>
            <p:spPr>
              <a:xfrm>
                <a:off x="0" y="-38100"/>
                <a:ext cx="75113" cy="97994"/>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80" name="Group 80"/>
            <p:cNvGrpSpPr/>
            <p:nvPr/>
          </p:nvGrpSpPr>
          <p:grpSpPr>
            <a:xfrm>
              <a:off x="7877137" y="8207046"/>
              <a:ext cx="893732" cy="534776"/>
              <a:chOff x="0" y="-38100"/>
              <a:chExt cx="176539" cy="105635"/>
            </a:xfrm>
          </p:grpSpPr>
          <p:sp>
            <p:nvSpPr>
              <p:cNvPr id="81" name="Freeform 81"/>
              <p:cNvSpPr/>
              <p:nvPr/>
            </p:nvSpPr>
            <p:spPr>
              <a:xfrm>
                <a:off x="101426" y="7641"/>
                <a:ext cx="75113" cy="59894"/>
              </a:xfrm>
              <a:custGeom>
                <a:avLst/>
                <a:gdLst/>
                <a:ahLst/>
                <a:cxnLst/>
                <a:rect l="l" t="t" r="r" b="b"/>
                <a:pathLst>
                  <a:path w="75113" h="59894">
                    <a:moveTo>
                      <a:pt x="0" y="0"/>
                    </a:moveTo>
                    <a:lnTo>
                      <a:pt x="75113" y="0"/>
                    </a:lnTo>
                    <a:lnTo>
                      <a:pt x="75113" y="59894"/>
                    </a:lnTo>
                    <a:lnTo>
                      <a:pt x="0" y="59894"/>
                    </a:lnTo>
                    <a:close/>
                  </a:path>
                </a:pathLst>
              </a:custGeom>
              <a:solidFill>
                <a:srgbClr val="2067B7"/>
              </a:solidFill>
              <a:ln cap="sq">
                <a:noFill/>
                <a:prstDash val="solid"/>
                <a:miter/>
              </a:ln>
            </p:spPr>
          </p:sp>
          <p:sp>
            <p:nvSpPr>
              <p:cNvPr id="82" name="TextBox 82"/>
              <p:cNvSpPr txBox="1"/>
              <p:nvPr/>
            </p:nvSpPr>
            <p:spPr>
              <a:xfrm>
                <a:off x="0" y="-38100"/>
                <a:ext cx="75113" cy="97994"/>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83" name="Group 83"/>
            <p:cNvGrpSpPr/>
            <p:nvPr/>
          </p:nvGrpSpPr>
          <p:grpSpPr>
            <a:xfrm>
              <a:off x="6664352" y="6846318"/>
              <a:ext cx="203915" cy="209075"/>
              <a:chOff x="0" y="0"/>
              <a:chExt cx="40279" cy="41299"/>
            </a:xfrm>
          </p:grpSpPr>
          <p:sp>
            <p:nvSpPr>
              <p:cNvPr id="84" name="Freeform 84"/>
              <p:cNvSpPr/>
              <p:nvPr/>
            </p:nvSpPr>
            <p:spPr>
              <a:xfrm>
                <a:off x="0" y="0"/>
                <a:ext cx="40279" cy="41299"/>
              </a:xfrm>
              <a:custGeom>
                <a:avLst/>
                <a:gdLst/>
                <a:ahLst/>
                <a:cxnLst/>
                <a:rect l="l" t="t" r="r" b="b"/>
                <a:pathLst>
                  <a:path w="40279" h="41299">
                    <a:moveTo>
                      <a:pt x="0" y="0"/>
                    </a:moveTo>
                    <a:lnTo>
                      <a:pt x="40279" y="0"/>
                    </a:lnTo>
                    <a:lnTo>
                      <a:pt x="40279" y="41299"/>
                    </a:lnTo>
                    <a:lnTo>
                      <a:pt x="0" y="41299"/>
                    </a:lnTo>
                    <a:close/>
                  </a:path>
                </a:pathLst>
              </a:custGeom>
              <a:solidFill>
                <a:srgbClr val="D80D26"/>
              </a:solidFill>
              <a:ln cap="sq">
                <a:noFill/>
                <a:prstDash val="solid"/>
                <a:miter/>
              </a:ln>
            </p:spPr>
          </p:sp>
          <p:sp>
            <p:nvSpPr>
              <p:cNvPr id="85" name="TextBox 85"/>
              <p:cNvSpPr txBox="1"/>
              <p:nvPr/>
            </p:nvSpPr>
            <p:spPr>
              <a:xfrm>
                <a:off x="0" y="-38100"/>
                <a:ext cx="40279" cy="79399"/>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86" name="Group 86"/>
            <p:cNvGrpSpPr/>
            <p:nvPr/>
          </p:nvGrpSpPr>
          <p:grpSpPr>
            <a:xfrm>
              <a:off x="4121742" y="7519512"/>
              <a:ext cx="203915" cy="209075"/>
              <a:chOff x="0" y="0"/>
              <a:chExt cx="40279" cy="41299"/>
            </a:xfrm>
          </p:grpSpPr>
          <p:sp>
            <p:nvSpPr>
              <p:cNvPr id="87" name="Freeform 87"/>
              <p:cNvSpPr/>
              <p:nvPr/>
            </p:nvSpPr>
            <p:spPr>
              <a:xfrm>
                <a:off x="0" y="0"/>
                <a:ext cx="40279" cy="41299"/>
              </a:xfrm>
              <a:custGeom>
                <a:avLst/>
                <a:gdLst/>
                <a:ahLst/>
                <a:cxnLst/>
                <a:rect l="l" t="t" r="r" b="b"/>
                <a:pathLst>
                  <a:path w="40279" h="41299">
                    <a:moveTo>
                      <a:pt x="0" y="0"/>
                    </a:moveTo>
                    <a:lnTo>
                      <a:pt x="40279" y="0"/>
                    </a:lnTo>
                    <a:lnTo>
                      <a:pt x="40279" y="41299"/>
                    </a:lnTo>
                    <a:lnTo>
                      <a:pt x="0" y="41299"/>
                    </a:lnTo>
                    <a:close/>
                  </a:path>
                </a:pathLst>
              </a:custGeom>
              <a:solidFill>
                <a:srgbClr val="D80D26"/>
              </a:solidFill>
              <a:ln cap="sq">
                <a:noFill/>
                <a:prstDash val="solid"/>
                <a:miter/>
              </a:ln>
            </p:spPr>
          </p:sp>
          <p:sp>
            <p:nvSpPr>
              <p:cNvPr id="88" name="TextBox 88"/>
              <p:cNvSpPr txBox="1"/>
              <p:nvPr/>
            </p:nvSpPr>
            <p:spPr>
              <a:xfrm>
                <a:off x="0" y="-38100"/>
                <a:ext cx="40279" cy="79399"/>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89" name="Group 89"/>
            <p:cNvGrpSpPr/>
            <p:nvPr/>
          </p:nvGrpSpPr>
          <p:grpSpPr>
            <a:xfrm>
              <a:off x="4121742" y="6073878"/>
              <a:ext cx="203915" cy="209075"/>
              <a:chOff x="0" y="0"/>
              <a:chExt cx="40279" cy="41299"/>
            </a:xfrm>
          </p:grpSpPr>
          <p:sp>
            <p:nvSpPr>
              <p:cNvPr id="90" name="Freeform 90"/>
              <p:cNvSpPr/>
              <p:nvPr/>
            </p:nvSpPr>
            <p:spPr>
              <a:xfrm>
                <a:off x="0" y="0"/>
                <a:ext cx="40279" cy="41299"/>
              </a:xfrm>
              <a:custGeom>
                <a:avLst/>
                <a:gdLst/>
                <a:ahLst/>
                <a:cxnLst/>
                <a:rect l="l" t="t" r="r" b="b"/>
                <a:pathLst>
                  <a:path w="40279" h="41299">
                    <a:moveTo>
                      <a:pt x="0" y="0"/>
                    </a:moveTo>
                    <a:lnTo>
                      <a:pt x="40279" y="0"/>
                    </a:lnTo>
                    <a:lnTo>
                      <a:pt x="40279" y="41299"/>
                    </a:lnTo>
                    <a:lnTo>
                      <a:pt x="0" y="41299"/>
                    </a:lnTo>
                    <a:close/>
                  </a:path>
                </a:pathLst>
              </a:custGeom>
              <a:solidFill>
                <a:srgbClr val="D80D26"/>
              </a:solidFill>
              <a:ln cap="sq">
                <a:noFill/>
                <a:prstDash val="solid"/>
                <a:miter/>
              </a:ln>
            </p:spPr>
          </p:sp>
          <p:sp>
            <p:nvSpPr>
              <p:cNvPr id="91" name="TextBox 91"/>
              <p:cNvSpPr txBox="1"/>
              <p:nvPr/>
            </p:nvSpPr>
            <p:spPr>
              <a:xfrm>
                <a:off x="0" y="-38100"/>
                <a:ext cx="40279" cy="79399"/>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92" name="Group 92"/>
            <p:cNvGrpSpPr/>
            <p:nvPr/>
          </p:nvGrpSpPr>
          <p:grpSpPr>
            <a:xfrm>
              <a:off x="4121742" y="4617258"/>
              <a:ext cx="203915" cy="209075"/>
              <a:chOff x="0" y="0"/>
              <a:chExt cx="40279" cy="41299"/>
            </a:xfrm>
          </p:grpSpPr>
          <p:sp>
            <p:nvSpPr>
              <p:cNvPr id="93" name="Freeform 93"/>
              <p:cNvSpPr/>
              <p:nvPr/>
            </p:nvSpPr>
            <p:spPr>
              <a:xfrm>
                <a:off x="0" y="0"/>
                <a:ext cx="40279" cy="41299"/>
              </a:xfrm>
              <a:custGeom>
                <a:avLst/>
                <a:gdLst/>
                <a:ahLst/>
                <a:cxnLst/>
                <a:rect l="l" t="t" r="r" b="b"/>
                <a:pathLst>
                  <a:path w="40279" h="41299">
                    <a:moveTo>
                      <a:pt x="0" y="0"/>
                    </a:moveTo>
                    <a:lnTo>
                      <a:pt x="40279" y="0"/>
                    </a:lnTo>
                    <a:lnTo>
                      <a:pt x="40279" y="41299"/>
                    </a:lnTo>
                    <a:lnTo>
                      <a:pt x="0" y="41299"/>
                    </a:lnTo>
                    <a:close/>
                  </a:path>
                </a:pathLst>
              </a:custGeom>
              <a:solidFill>
                <a:srgbClr val="D80D26"/>
              </a:solidFill>
              <a:ln cap="sq">
                <a:noFill/>
                <a:prstDash val="solid"/>
                <a:miter/>
              </a:ln>
            </p:spPr>
          </p:sp>
          <p:sp>
            <p:nvSpPr>
              <p:cNvPr id="94" name="TextBox 94"/>
              <p:cNvSpPr txBox="1"/>
              <p:nvPr/>
            </p:nvSpPr>
            <p:spPr>
              <a:xfrm>
                <a:off x="0" y="-38100"/>
                <a:ext cx="40279" cy="79399"/>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95" name="Group 95"/>
            <p:cNvGrpSpPr/>
            <p:nvPr/>
          </p:nvGrpSpPr>
          <p:grpSpPr>
            <a:xfrm>
              <a:off x="4121742" y="3173459"/>
              <a:ext cx="203915" cy="209075"/>
              <a:chOff x="0" y="0"/>
              <a:chExt cx="40279" cy="41299"/>
            </a:xfrm>
          </p:grpSpPr>
          <p:sp>
            <p:nvSpPr>
              <p:cNvPr id="96" name="Freeform 96"/>
              <p:cNvSpPr/>
              <p:nvPr/>
            </p:nvSpPr>
            <p:spPr>
              <a:xfrm>
                <a:off x="0" y="0"/>
                <a:ext cx="40279" cy="41299"/>
              </a:xfrm>
              <a:custGeom>
                <a:avLst/>
                <a:gdLst/>
                <a:ahLst/>
                <a:cxnLst/>
                <a:rect l="l" t="t" r="r" b="b"/>
                <a:pathLst>
                  <a:path w="40279" h="41299">
                    <a:moveTo>
                      <a:pt x="0" y="0"/>
                    </a:moveTo>
                    <a:lnTo>
                      <a:pt x="40279" y="0"/>
                    </a:lnTo>
                    <a:lnTo>
                      <a:pt x="40279" y="41299"/>
                    </a:lnTo>
                    <a:lnTo>
                      <a:pt x="0" y="41299"/>
                    </a:lnTo>
                    <a:close/>
                  </a:path>
                </a:pathLst>
              </a:custGeom>
              <a:solidFill>
                <a:srgbClr val="D80D26"/>
              </a:solidFill>
              <a:ln cap="sq">
                <a:noFill/>
                <a:prstDash val="solid"/>
                <a:miter/>
              </a:ln>
            </p:spPr>
          </p:sp>
          <p:sp>
            <p:nvSpPr>
              <p:cNvPr id="97" name="TextBox 97"/>
              <p:cNvSpPr txBox="1"/>
              <p:nvPr/>
            </p:nvSpPr>
            <p:spPr>
              <a:xfrm>
                <a:off x="0" y="-38100"/>
                <a:ext cx="40279" cy="79399"/>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98" name="Group 98"/>
            <p:cNvGrpSpPr/>
            <p:nvPr/>
          </p:nvGrpSpPr>
          <p:grpSpPr>
            <a:xfrm>
              <a:off x="6664352" y="3829252"/>
              <a:ext cx="203915" cy="209075"/>
              <a:chOff x="0" y="0"/>
              <a:chExt cx="40279" cy="41299"/>
            </a:xfrm>
          </p:grpSpPr>
          <p:sp>
            <p:nvSpPr>
              <p:cNvPr id="99" name="Freeform 99"/>
              <p:cNvSpPr/>
              <p:nvPr/>
            </p:nvSpPr>
            <p:spPr>
              <a:xfrm>
                <a:off x="0" y="0"/>
                <a:ext cx="40279" cy="41299"/>
              </a:xfrm>
              <a:custGeom>
                <a:avLst/>
                <a:gdLst/>
                <a:ahLst/>
                <a:cxnLst/>
                <a:rect l="l" t="t" r="r" b="b"/>
                <a:pathLst>
                  <a:path w="40279" h="41299">
                    <a:moveTo>
                      <a:pt x="0" y="0"/>
                    </a:moveTo>
                    <a:lnTo>
                      <a:pt x="40279" y="0"/>
                    </a:lnTo>
                    <a:lnTo>
                      <a:pt x="40279" y="41299"/>
                    </a:lnTo>
                    <a:lnTo>
                      <a:pt x="0" y="41299"/>
                    </a:lnTo>
                    <a:close/>
                  </a:path>
                </a:pathLst>
              </a:custGeom>
              <a:solidFill>
                <a:srgbClr val="D80D26"/>
              </a:solidFill>
              <a:ln cap="sq">
                <a:noFill/>
                <a:prstDash val="solid"/>
                <a:miter/>
              </a:ln>
            </p:spPr>
          </p:sp>
          <p:sp>
            <p:nvSpPr>
              <p:cNvPr id="100" name="TextBox 100"/>
              <p:cNvSpPr txBox="1"/>
              <p:nvPr/>
            </p:nvSpPr>
            <p:spPr>
              <a:xfrm>
                <a:off x="0" y="-38100"/>
                <a:ext cx="40279" cy="79399"/>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101" name="Group 101"/>
            <p:cNvGrpSpPr/>
            <p:nvPr/>
          </p:nvGrpSpPr>
          <p:grpSpPr>
            <a:xfrm>
              <a:off x="6664352" y="5401285"/>
              <a:ext cx="203915" cy="209075"/>
              <a:chOff x="0" y="0"/>
              <a:chExt cx="40279" cy="41299"/>
            </a:xfrm>
          </p:grpSpPr>
          <p:sp>
            <p:nvSpPr>
              <p:cNvPr id="102" name="Freeform 102"/>
              <p:cNvSpPr/>
              <p:nvPr/>
            </p:nvSpPr>
            <p:spPr>
              <a:xfrm>
                <a:off x="0" y="0"/>
                <a:ext cx="40279" cy="41299"/>
              </a:xfrm>
              <a:custGeom>
                <a:avLst/>
                <a:gdLst/>
                <a:ahLst/>
                <a:cxnLst/>
                <a:rect l="l" t="t" r="r" b="b"/>
                <a:pathLst>
                  <a:path w="40279" h="41299">
                    <a:moveTo>
                      <a:pt x="0" y="0"/>
                    </a:moveTo>
                    <a:lnTo>
                      <a:pt x="40279" y="0"/>
                    </a:lnTo>
                    <a:lnTo>
                      <a:pt x="40279" y="41299"/>
                    </a:lnTo>
                    <a:lnTo>
                      <a:pt x="0" y="41299"/>
                    </a:lnTo>
                    <a:close/>
                  </a:path>
                </a:pathLst>
              </a:custGeom>
              <a:solidFill>
                <a:srgbClr val="D80D26"/>
              </a:solidFill>
              <a:ln cap="sq">
                <a:noFill/>
                <a:prstDash val="solid"/>
                <a:miter/>
              </a:ln>
            </p:spPr>
          </p:sp>
          <p:sp>
            <p:nvSpPr>
              <p:cNvPr id="103" name="TextBox 103"/>
              <p:cNvSpPr txBox="1"/>
              <p:nvPr/>
            </p:nvSpPr>
            <p:spPr>
              <a:xfrm>
                <a:off x="0" y="-38100"/>
                <a:ext cx="40279" cy="79399"/>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104" name="Group 104"/>
            <p:cNvGrpSpPr/>
            <p:nvPr/>
          </p:nvGrpSpPr>
          <p:grpSpPr>
            <a:xfrm>
              <a:off x="13779990" y="5727484"/>
              <a:ext cx="185685" cy="123986"/>
              <a:chOff x="0" y="0"/>
              <a:chExt cx="36678" cy="24491"/>
            </a:xfrm>
          </p:grpSpPr>
          <p:sp>
            <p:nvSpPr>
              <p:cNvPr id="105" name="Freeform 105"/>
              <p:cNvSpPr/>
              <p:nvPr/>
            </p:nvSpPr>
            <p:spPr>
              <a:xfrm>
                <a:off x="0" y="0"/>
                <a:ext cx="36678" cy="24491"/>
              </a:xfrm>
              <a:custGeom>
                <a:avLst/>
                <a:gdLst/>
                <a:ahLst/>
                <a:cxnLst/>
                <a:rect l="l" t="t" r="r" b="b"/>
                <a:pathLst>
                  <a:path w="36678" h="24491">
                    <a:moveTo>
                      <a:pt x="0" y="0"/>
                    </a:moveTo>
                    <a:lnTo>
                      <a:pt x="36678" y="0"/>
                    </a:lnTo>
                    <a:lnTo>
                      <a:pt x="36678" y="24491"/>
                    </a:lnTo>
                    <a:lnTo>
                      <a:pt x="0" y="24491"/>
                    </a:lnTo>
                    <a:close/>
                  </a:path>
                </a:pathLst>
              </a:custGeom>
              <a:solidFill>
                <a:srgbClr val="D80D26"/>
              </a:solidFill>
              <a:ln cap="sq">
                <a:noFill/>
                <a:prstDash val="solid"/>
                <a:miter/>
              </a:ln>
            </p:spPr>
          </p:sp>
          <p:sp>
            <p:nvSpPr>
              <p:cNvPr id="106" name="TextBox 106"/>
              <p:cNvSpPr txBox="1"/>
              <p:nvPr/>
            </p:nvSpPr>
            <p:spPr>
              <a:xfrm>
                <a:off x="0" y="-38100"/>
                <a:ext cx="36678" cy="62591"/>
              </a:xfrm>
              <a:prstGeom prst="rect">
                <a:avLst/>
              </a:prstGeom>
            </p:spPr>
            <p:txBody>
              <a:bodyPr lIns="50800" tIns="50800" rIns="50800" bIns="50800" rtlCol="0" anchor="ctr"/>
              <a:lstStyle/>
              <a:p>
                <a:pPr marL="0" lvl="0" indent="0" algn="ctr">
                  <a:lnSpc>
                    <a:spcPts val="2015"/>
                  </a:lnSpc>
                  <a:spcBef>
                    <a:spcPct val="0"/>
                  </a:spcBef>
                </a:pPr>
                <a:endParaRPr/>
              </a:p>
            </p:txBody>
          </p:sp>
        </p:grpSp>
        <p:grpSp>
          <p:nvGrpSpPr>
            <p:cNvPr id="107" name="Group 107"/>
            <p:cNvGrpSpPr/>
            <p:nvPr/>
          </p:nvGrpSpPr>
          <p:grpSpPr>
            <a:xfrm>
              <a:off x="932076" y="5803724"/>
              <a:ext cx="388426" cy="270154"/>
              <a:chOff x="0" y="0"/>
              <a:chExt cx="76726" cy="53364"/>
            </a:xfrm>
          </p:grpSpPr>
          <p:sp>
            <p:nvSpPr>
              <p:cNvPr id="108" name="Freeform 108"/>
              <p:cNvSpPr/>
              <p:nvPr/>
            </p:nvSpPr>
            <p:spPr>
              <a:xfrm>
                <a:off x="0" y="0"/>
                <a:ext cx="76726" cy="53364"/>
              </a:xfrm>
              <a:custGeom>
                <a:avLst/>
                <a:gdLst/>
                <a:ahLst/>
                <a:cxnLst/>
                <a:rect l="l" t="t" r="r" b="b"/>
                <a:pathLst>
                  <a:path w="76726" h="53364">
                    <a:moveTo>
                      <a:pt x="0" y="0"/>
                    </a:moveTo>
                    <a:lnTo>
                      <a:pt x="76726" y="0"/>
                    </a:lnTo>
                    <a:lnTo>
                      <a:pt x="76726" y="53364"/>
                    </a:lnTo>
                    <a:lnTo>
                      <a:pt x="0" y="53364"/>
                    </a:lnTo>
                    <a:close/>
                  </a:path>
                </a:pathLst>
              </a:custGeom>
              <a:solidFill>
                <a:srgbClr val="2067B7"/>
              </a:solidFill>
              <a:ln cap="sq">
                <a:noFill/>
                <a:prstDash val="solid"/>
                <a:miter/>
              </a:ln>
            </p:spPr>
          </p:sp>
          <p:sp>
            <p:nvSpPr>
              <p:cNvPr id="109" name="TextBox 109"/>
              <p:cNvSpPr txBox="1"/>
              <p:nvPr/>
            </p:nvSpPr>
            <p:spPr>
              <a:xfrm>
                <a:off x="0" y="-38100"/>
                <a:ext cx="76726" cy="91464"/>
              </a:xfrm>
              <a:prstGeom prst="rect">
                <a:avLst/>
              </a:prstGeom>
            </p:spPr>
            <p:txBody>
              <a:bodyPr lIns="50800" tIns="50800" rIns="50800" bIns="50800" rtlCol="0" anchor="ctr"/>
              <a:lstStyle/>
              <a:p>
                <a:pPr marL="0" lvl="0" indent="0" algn="ctr">
                  <a:lnSpc>
                    <a:spcPts val="2015"/>
                  </a:lnSpc>
                  <a:spcBef>
                    <a:spcPct val="0"/>
                  </a:spcBef>
                </a:pPr>
                <a:endParaRPr/>
              </a:p>
            </p:txBody>
          </p:sp>
        </p:grpSp>
      </p:grpSp>
      <p:sp>
        <p:nvSpPr>
          <p:cNvPr id="110" name="Freeform 18"/>
          <p:cNvSpPr/>
          <p:nvPr/>
        </p:nvSpPr>
        <p:spPr>
          <a:xfrm>
            <a:off x="6265688" y="1074521"/>
            <a:ext cx="538040" cy="1150888"/>
          </a:xfrm>
          <a:custGeom>
            <a:avLst/>
            <a:gdLst/>
            <a:ahLst/>
            <a:cxnLst/>
            <a:rect l="l" t="t" r="r" b="b"/>
            <a:pathLst>
              <a:path w="717387" h="1534517">
                <a:moveTo>
                  <a:pt x="0" y="0"/>
                </a:moveTo>
                <a:lnTo>
                  <a:pt x="717387" y="0"/>
                </a:lnTo>
                <a:lnTo>
                  <a:pt x="717387" y="1534517"/>
                </a:lnTo>
                <a:lnTo>
                  <a:pt x="0" y="1534517"/>
                </a:lnTo>
                <a:lnTo>
                  <a:pt x="0" y="0"/>
                </a:lnTo>
                <a:close/>
              </a:path>
            </a:pathLst>
          </a:custGeom>
          <a:blipFill>
            <a:blip r:embed="rId16"/>
            <a:stretch>
              <a:fillRect/>
            </a:stretch>
          </a:blipFill>
        </p:spPr>
      </p:sp>
      <p:sp>
        <p:nvSpPr>
          <p:cNvPr id="111" name="TextBox 40"/>
          <p:cNvSpPr txBox="1"/>
          <p:nvPr/>
        </p:nvSpPr>
        <p:spPr>
          <a:xfrm>
            <a:off x="10879208" y="765178"/>
            <a:ext cx="1464797" cy="243374"/>
          </a:xfrm>
          <a:prstGeom prst="rect">
            <a:avLst/>
          </a:prstGeom>
        </p:spPr>
        <p:txBody>
          <a:bodyPr lIns="0" tIns="0" rIns="0" bIns="0" rtlCol="0" anchor="t">
            <a:spAutoFit/>
          </a:bodyPr>
          <a:lstStyle/>
          <a:p>
            <a:pPr algn="ctr">
              <a:lnSpc>
                <a:spcPts val="2015"/>
              </a:lnSpc>
            </a:pPr>
            <a:r>
              <a:rPr lang="en-US" sz="1439" dirty="0" err="1">
                <a:solidFill>
                  <a:srgbClr val="084C6E"/>
                </a:solidFill>
                <a:latin typeface="Arimo"/>
              </a:rPr>
              <a:t>Oyun</a:t>
            </a:r>
            <a:r>
              <a:rPr lang="en-US" sz="1439" dirty="0">
                <a:solidFill>
                  <a:srgbClr val="084C6E"/>
                </a:solidFill>
                <a:latin typeface="Arimo"/>
              </a:rPr>
              <a:t> </a:t>
            </a:r>
            <a:r>
              <a:rPr lang="en-US" sz="1439" dirty="0" err="1">
                <a:solidFill>
                  <a:srgbClr val="084C6E"/>
                </a:solidFill>
                <a:latin typeface="Arimo"/>
              </a:rPr>
              <a:t>Lideri</a:t>
            </a:r>
            <a:endParaRPr lang="en-US" sz="1439" dirty="0">
              <a:solidFill>
                <a:srgbClr val="084C6E"/>
              </a:solidFill>
              <a:latin typeface="Arimo"/>
            </a:endParaRPr>
          </a:p>
        </p:txBody>
      </p:sp>
      <p:sp>
        <p:nvSpPr>
          <p:cNvPr id="113" name="TextBox 40"/>
          <p:cNvSpPr txBox="1"/>
          <p:nvPr/>
        </p:nvSpPr>
        <p:spPr>
          <a:xfrm rot="16200000">
            <a:off x="12421237" y="7348625"/>
            <a:ext cx="1464797" cy="234360"/>
          </a:xfrm>
          <a:prstGeom prst="rect">
            <a:avLst/>
          </a:prstGeom>
        </p:spPr>
        <p:txBody>
          <a:bodyPr lIns="0" tIns="0" rIns="0" bIns="0" rtlCol="0" anchor="t">
            <a:spAutoFit/>
          </a:bodyPr>
          <a:lstStyle/>
          <a:p>
            <a:pPr algn="ctr">
              <a:lnSpc>
                <a:spcPts val="2015"/>
              </a:lnSpc>
            </a:pPr>
            <a:r>
              <a:rPr lang="tr-TR" sz="1400" b="1" dirty="0" smtClean="0">
                <a:solidFill>
                  <a:schemeClr val="bg1"/>
                </a:solidFill>
                <a:latin typeface="Arimo"/>
              </a:rPr>
              <a:t>Dip </a:t>
            </a:r>
            <a:r>
              <a:rPr lang="tr-TR" sz="1400" b="1" dirty="0">
                <a:solidFill>
                  <a:schemeClr val="bg1"/>
                </a:solidFill>
                <a:latin typeface="Arimo"/>
              </a:rPr>
              <a:t>Çizgi </a:t>
            </a:r>
            <a:endParaRPr lang="en-US" sz="1400" b="1" dirty="0">
              <a:solidFill>
                <a:schemeClr val="bg1"/>
              </a:solidFill>
              <a:latin typeface="Arimo"/>
            </a:endParaRPr>
          </a:p>
        </p:txBody>
      </p:sp>
      <p:sp>
        <p:nvSpPr>
          <p:cNvPr id="314" name="Dikdörtgen 313"/>
          <p:cNvSpPr/>
          <p:nvPr/>
        </p:nvSpPr>
        <p:spPr>
          <a:xfrm rot="5400000">
            <a:off x="4406971" y="3050247"/>
            <a:ext cx="902811" cy="328488"/>
          </a:xfrm>
          <a:prstGeom prst="rect">
            <a:avLst/>
          </a:prstGeom>
        </p:spPr>
        <p:txBody>
          <a:bodyPr wrap="none">
            <a:spAutoFit/>
          </a:bodyPr>
          <a:lstStyle/>
          <a:p>
            <a:pPr algn="ctr">
              <a:lnSpc>
                <a:spcPts val="2015"/>
              </a:lnSpc>
            </a:pPr>
            <a:r>
              <a:rPr lang="tr-TR" sz="1500" b="1" dirty="0">
                <a:solidFill>
                  <a:schemeClr val="bg1"/>
                </a:solidFill>
                <a:latin typeface="Arimo"/>
              </a:rPr>
              <a:t>D</a:t>
            </a:r>
            <a:r>
              <a:rPr lang="tr-TR" sz="1500" b="1" dirty="0" smtClean="0">
                <a:solidFill>
                  <a:schemeClr val="bg1"/>
                </a:solidFill>
                <a:latin typeface="Arimo"/>
              </a:rPr>
              <a:t>ip </a:t>
            </a:r>
            <a:r>
              <a:rPr lang="tr-TR" sz="1500" b="1" dirty="0">
                <a:solidFill>
                  <a:schemeClr val="bg1"/>
                </a:solidFill>
                <a:latin typeface="Arimo"/>
              </a:rPr>
              <a:t>Çiz</a:t>
            </a:r>
            <a:r>
              <a:rPr lang="tr-TR" sz="1500" b="1" dirty="0" smtClean="0">
                <a:solidFill>
                  <a:schemeClr val="bg1"/>
                </a:solidFill>
                <a:latin typeface="Arimo"/>
              </a:rPr>
              <a:t>i </a:t>
            </a:r>
            <a:endParaRPr lang="en-US" sz="1500" b="1" dirty="0">
              <a:solidFill>
                <a:schemeClr val="bg1"/>
              </a:solidFill>
              <a:latin typeface="Arimo"/>
            </a:endParaRPr>
          </a:p>
        </p:txBody>
      </p:sp>
      <p:sp>
        <p:nvSpPr>
          <p:cNvPr id="315" name="Dikdörtgen 314"/>
          <p:cNvSpPr/>
          <p:nvPr/>
        </p:nvSpPr>
        <p:spPr>
          <a:xfrm>
            <a:off x="8405958" y="2654939"/>
            <a:ext cx="1152623" cy="369332"/>
          </a:xfrm>
          <a:prstGeom prst="rect">
            <a:avLst/>
          </a:prstGeom>
        </p:spPr>
        <p:txBody>
          <a:bodyPr wrap="none">
            <a:spAutoFit/>
          </a:bodyPr>
          <a:lstStyle/>
          <a:p>
            <a:r>
              <a:rPr lang="tr-TR" b="1" dirty="0"/>
              <a:t>Orta Çizgi </a:t>
            </a:r>
            <a:endParaRPr lang="tr-T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471009" y="2451488"/>
            <a:ext cx="15500646" cy="42672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OYUNCU SAYILARI</a:t>
            </a:r>
          </a:p>
          <a:p>
            <a:pPr algn="just">
              <a:lnSpc>
                <a:spcPts val="4200"/>
              </a:lnSpc>
            </a:pPr>
            <a:r>
              <a:rPr lang="en-US" sz="3000">
                <a:solidFill>
                  <a:srgbClr val="084C6E"/>
                </a:solidFill>
                <a:latin typeface="Arimo"/>
              </a:rPr>
              <a:t>Takımların sahaya çıkması için en az 8 oyuncunun sahada hazır olması gerekmektedir. Oyuncular 4 kız ve 4 erkekten  oluşur ve bu denge hiç bozulmaz. Oyunculardan bir tanesi kalecidir. Takım listeleri hakemlere verilirken kaleci bilgisi de yazılır. Yedek oyuncular da  2 kız ve 2 erkek oyuncudan oluşur. </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Yarışmaya katılan öğrencilerin yaşı okudukları sınıf düzeyinden en fazla 1 yaş küçük ya da büyük olabilir.</a:t>
            </a: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471009" y="1638300"/>
            <a:ext cx="15500646" cy="64008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OYUN KIYAFETLERİ</a:t>
            </a:r>
          </a:p>
          <a:p>
            <a:pPr algn="just">
              <a:lnSpc>
                <a:spcPts val="4200"/>
              </a:lnSpc>
            </a:pPr>
            <a:r>
              <a:rPr lang="en-US" sz="3000">
                <a:solidFill>
                  <a:srgbClr val="084C6E"/>
                </a:solidFill>
                <a:latin typeface="Arimo"/>
              </a:rPr>
              <a:t>Oyunlar esnasında takım oyuncularının eşofman, eşofmanın üstüne numaralı forma ya da numaralı renkli yelek ve spor ayakkabıyla yarışmalara katılmaları zorunludur. Oyun lideri de turnuva esnasında eşofman takımı ve spor ayakkabı giymelidir.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OYUN LİDERİ</a:t>
            </a:r>
          </a:p>
          <a:p>
            <a:pPr algn="just">
              <a:lnSpc>
                <a:spcPts val="4200"/>
              </a:lnSpc>
            </a:pPr>
            <a:r>
              <a:rPr lang="en-US" sz="3000">
                <a:solidFill>
                  <a:srgbClr val="084C6E"/>
                </a:solidFill>
                <a:latin typeface="Arimo"/>
              </a:rPr>
              <a:t>Her takımın bir oyun lideri olmalıdır. Kendi sınıf öğretmenleri olabileceği gibi ayrı çalıştırıcıları da olabilir. Oyun lideri hakem ekibine daha önceden bildirilmelidir. Her takımın sadece 1 oyun lideri saha içine girebilir. Yarışmalarda takımdan sorumlu oyun lideri (öğretmen), öğrencilerle birlikte turnuvaya gelecektir. </a:t>
            </a:r>
          </a:p>
          <a:p>
            <a:pPr algn="just">
              <a:lnSpc>
                <a:spcPts val="4200"/>
              </a:lnSpc>
            </a:pPr>
            <a:r>
              <a:rPr lang="en-US" sz="3000">
                <a:solidFill>
                  <a:srgbClr val="084C6E"/>
                </a:solidFill>
                <a:latin typeface="Arimo"/>
              </a:rPr>
              <a:t> </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1246919"/>
            <a:ext cx="15500646" cy="69342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HAKEMLER</a:t>
            </a:r>
          </a:p>
          <a:p>
            <a:pPr algn="just">
              <a:lnSpc>
                <a:spcPts val="4200"/>
              </a:lnSpc>
            </a:pPr>
            <a:r>
              <a:rPr lang="en-US" sz="3000">
                <a:solidFill>
                  <a:srgbClr val="084C6E"/>
                </a:solidFill>
                <a:latin typeface="Arimo"/>
              </a:rPr>
              <a:t>Hakem heyeti, biri başhakem olmak suretiyle en az 6, en fazla 10 hakemden oluşur.  Yarışmaların sonucuna itirazlar maç tamamlandıktan sonra maçın oynandığı yerdeki hakem heyetine 15 dakika içerisinde yapılacaktır. 15 dakikanın ardından itirazlar kabul edilmeyecektir. </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Oyunlarda en az 1 başhakem, 1 yardımcı hakem, 2 çizgi hakemi ve 2 masa hakemi vardır. Başhakem ve çizgi hakemleri kenar çizgilerde dururlar. Çizgi hakemlerinin ellerinde bayraklar vardır. Masa hakemleri ise herhangi bir sebeple oyundan çıkan ve oyuna giren oyuncuların takibini yapar. Karar verme yetkisi başhakemdedir. Başhakem; yardımcı hakemle, çizgi hakemleriyle ve gerektiğinde masa hakemleriyle birlikte istişare ederek karar verebilir veya verilmiş bir kararı değiştirebilir. </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471009" y="723900"/>
            <a:ext cx="15500646" cy="80010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SÜRE</a:t>
            </a:r>
          </a:p>
          <a:p>
            <a:pPr algn="just">
              <a:lnSpc>
                <a:spcPts val="4200"/>
              </a:lnSpc>
            </a:pPr>
            <a:r>
              <a:rPr lang="en-US" sz="3000">
                <a:solidFill>
                  <a:srgbClr val="084C6E"/>
                </a:solidFill>
                <a:latin typeface="Arimo"/>
              </a:rPr>
              <a:t>Yarışmalar, eleme sistemine göre yapılacak olup yarışmalar başlamadan önce teknik toplantı ve kura yöntemi ile ev sahibi takım ve misafir takım belirlemeleri yapılacaktır. Kaleli yakan top oyununda yarışmalar kazanılmış 2 set üzerinden oynatılacak olup ilk 2 seti alan takım yarışmayı kazanacaktır. Setlerde 1-1 eşitlik durumunda ise 3. set oynatılacaktır. Bu nedenle oyunun belirli bir süresi yoktur.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BAŞLANGIÇ</a:t>
            </a:r>
          </a:p>
          <a:p>
            <a:pPr algn="just">
              <a:lnSpc>
                <a:spcPts val="4200"/>
              </a:lnSpc>
            </a:pPr>
            <a:r>
              <a:rPr lang="en-US" sz="3000">
                <a:solidFill>
                  <a:srgbClr val="084C6E"/>
                </a:solidFill>
                <a:latin typeface="Arimo"/>
              </a:rPr>
              <a:t>Yarışma seremonisi için takımlar, yedek oyuncular dâhil tüm oyuncularla oyun liderleri öncülüğünde sıralanırlar.  Hakemlerin sol tarafında ev sahibi takım, sağ tarafında ise misafir takım yer alır. Seyircileri selamladıktan sonra, iki takım oyuncusu yüz yüze dönerek sağ ellerini birbirine vurarak başarılar dilerler. Ev sahibi takım oyuncuları, misafir takım oyuncularının önündeki oyun alanı içinden seyircileri selamladıktan sonra kendi yerlerine geri dönerler. Hakem, takım kaptanlarını yanına çağırır ve oyuna ilk kimin başlayacağını belirlemek için bozuk para ile yazı tura atışı yapar. </a:t>
            </a: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1412331"/>
            <a:ext cx="15500646" cy="58674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Oyun öncesinde, takım oyuncularının 7 tanesi kendi oyun alanlarına, 1 tanesi ise rakibinin oyun alanının arkasındaki dip çizginin arkasına geçer. Diğer takımdaki oyuncular ise sahadaki ve kaledeki yerlerini alırlar. Başhakemin düdük sesiyle oyun başlatılır.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İkinci sete geçildiğinde oyuna diğer takım başlar. Üçüncü ve son set öncesinde ise oyunun başlayacağı takımı belirlemek için tekrar para atışı yapılır.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Her set öncesinde, takım listesi alınır ve takımlar oyun alanlarını değiştirirler. Setler arasında ise 5 dakikalık dinlenme süresi bulunmaktadır. </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2613</Words>
  <Application>Microsoft Office PowerPoint</Application>
  <PresentationFormat>Özel</PresentationFormat>
  <Paragraphs>173</Paragraphs>
  <Slides>29</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29</vt:i4>
      </vt:variant>
    </vt:vector>
  </HeadingPairs>
  <TitlesOfParts>
    <vt:vector size="40" baseType="lpstr">
      <vt:lpstr>Codec Pro</vt:lpstr>
      <vt:lpstr>Arimo</vt:lpstr>
      <vt:lpstr>Trocchi</vt:lpstr>
      <vt:lpstr>Monotype Corsiva</vt:lpstr>
      <vt:lpstr>Calibri</vt:lpstr>
      <vt:lpstr>Codec Pro Bold</vt:lpstr>
      <vt:lpstr>Yesteryear Bold</vt:lpstr>
      <vt:lpstr>Monotype Corsiva Bold</vt:lpstr>
      <vt:lpstr>Arial</vt:lpstr>
      <vt:lpstr>Arimo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Kaleli Yakantop</dc:title>
  <dc:creator>Burcu Şenturan</dc:creator>
  <cp:lastModifiedBy>Microsoft hesabı</cp:lastModifiedBy>
  <cp:revision>6</cp:revision>
  <dcterms:created xsi:type="dcterms:W3CDTF">2006-08-16T00:00:00Z</dcterms:created>
  <dcterms:modified xsi:type="dcterms:W3CDTF">2024-02-09T06:46:31Z</dcterms:modified>
  <dc:identifier>DAF6mtSvKlI</dc:identifier>
</cp:coreProperties>
</file>